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5" r:id="rId4"/>
    <p:sldMasterId id="2147484104" r:id="rId5"/>
  </p:sldMasterIdLst>
  <p:notesMasterIdLst>
    <p:notesMasterId r:id="rId27"/>
  </p:notesMasterIdLst>
  <p:handoutMasterIdLst>
    <p:handoutMasterId r:id="rId28"/>
  </p:handoutMasterIdLst>
  <p:sldIdLst>
    <p:sldId id="322" r:id="rId6"/>
    <p:sldId id="389" r:id="rId7"/>
    <p:sldId id="524" r:id="rId8"/>
    <p:sldId id="525" r:id="rId9"/>
    <p:sldId id="526" r:id="rId10"/>
    <p:sldId id="527" r:id="rId11"/>
    <p:sldId id="528" r:id="rId12"/>
    <p:sldId id="529" r:id="rId13"/>
    <p:sldId id="530" r:id="rId14"/>
    <p:sldId id="531" r:id="rId15"/>
    <p:sldId id="532" r:id="rId16"/>
    <p:sldId id="536" r:id="rId17"/>
    <p:sldId id="533" r:id="rId18"/>
    <p:sldId id="534" r:id="rId19"/>
    <p:sldId id="535" r:id="rId20"/>
    <p:sldId id="537" r:id="rId21"/>
    <p:sldId id="538" r:id="rId22"/>
    <p:sldId id="539" r:id="rId23"/>
    <p:sldId id="540" r:id="rId24"/>
    <p:sldId id="541" r:id="rId25"/>
    <p:sldId id="542" r:id="rId26"/>
  </p:sldIdLst>
  <p:sldSz cx="9144000" cy="6858000" type="screen4x3"/>
  <p:notesSz cx="6858000" cy="9144000"/>
  <p:embeddedFontLst>
    <p:embeddedFont>
      <p:font typeface="ＭＳ Ｐゴシック" panose="020B0600070205080204" pitchFamily="34" charset="-128"/>
      <p:regular r:id="rId29"/>
    </p:embeddedFont>
    <p:embeddedFont>
      <p:font typeface="Comic Sans MS" panose="030F0702030302020204" pitchFamily="66" charset="0"/>
      <p:regular r:id="rId30"/>
      <p:bold r:id="rId31"/>
      <p:italic r:id="rId32"/>
      <p:boldItalic r:id="rId33"/>
    </p:embeddedFont>
    <p:embeddedFont>
      <p:font typeface="Pizzicato-Swash" panose="00000400000000000000" pitchFamily="2" charset="0"/>
      <p:regular r:id="rId34"/>
    </p:embeddedFont>
    <p:embeddedFont>
      <p:font typeface="TrumpetLite" panose="020A0602050506020204" pitchFamily="18" charset="0"/>
      <p:regular r:id="rId35"/>
      <p:bold r:id="rId36"/>
    </p:embeddedFont>
  </p:embeddedFont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948"/>
    <a:srgbClr val="FEFF60"/>
    <a:srgbClr val="114F96"/>
    <a:srgbClr val="0A508B"/>
    <a:srgbClr val="FFF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9" autoAdjust="0"/>
    <p:restoredTop sz="94660"/>
  </p:normalViewPr>
  <p:slideViewPr>
    <p:cSldViewPr>
      <p:cViewPr varScale="1">
        <p:scale>
          <a:sx n="103" d="100"/>
          <a:sy n="103" d="100"/>
        </p:scale>
        <p:origin x="1770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493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EC0521-32E3-4C31-9102-AF3FDE731388}" type="datetime1">
              <a:rPr lang="en-US"/>
              <a:pPr>
                <a:defRPr/>
              </a:pPr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DC68E8D-A74E-4CC8-845A-D79C763B8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20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4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2475" cy="3419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FC7CA11-5530-4644-BF65-99309B556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30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2">
            <a:extLst>
              <a:ext uri="{FF2B5EF4-FFF2-40B4-BE49-F238E27FC236}">
                <a16:creationId xmlns:a16="http://schemas.microsoft.com/office/drawing/2014/main" id="{DB3F7789-FC7B-49EE-95E1-B5FDA2C65F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AC7B17-A2D4-4930-9047-0E0DB4FF0A5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32B16F66-5220-442E-9710-69DCD3BA8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8FE20874-43E3-4711-BF12-BEC39F0B7DB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9050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191000"/>
            <a:ext cx="7239000" cy="12954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ln>
                  <a:noFill/>
                </a:ln>
                <a:noFill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D547FCD-06FF-4B40-B56B-3F83B2C3E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48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E728C-F143-4030-BA3E-0F18C4E7B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4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10B79-35C3-4850-9D60-60074833B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23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981200"/>
            <a:ext cx="3957637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4186238"/>
            <a:ext cx="3957637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CB351-E3CA-4CA9-9FC0-482C73640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44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981200"/>
            <a:ext cx="3957637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C1B92-C9EC-4821-8465-E1A9D0374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12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4200"/>
            <a:ext cx="7762875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895475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86075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895475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168F7-6561-4C1C-9FAA-15C37EA4D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3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ound2DiagRect">
            <a:avLst/>
          </a:prstGeom>
          <a:solidFill>
            <a:srgbClr val="E6E100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>
            <a:lvl1pPr>
              <a:defRPr sz="4400" b="1" baseline="0"/>
            </a:lvl1pPr>
          </a:lstStyle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kern="0" dirty="0">
              <a:solidFill>
                <a:srgbClr val="222222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ound2DiagRect">
            <a:avLst/>
          </a:prstGeom>
          <a:solidFill>
            <a:schemeClr val="tx1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l">
              <a:buFontTx/>
              <a:buNone/>
              <a:defRPr sz="2800" b="1" i="0" baseline="0">
                <a:solidFill>
                  <a:srgbClr val="CCFFCC"/>
                </a:solidFill>
                <a:latin typeface="+mj-lt"/>
                <a:ea typeface="Batang" pitchFamily="18" charset="-127"/>
              </a:defRPr>
            </a:lvl1pPr>
          </a:lstStyle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kern="0">
                <a:cs typeface="ＭＳ Ｐゴシック" charset="-128"/>
              </a:rPr>
              <a:t>INVITATION TO </a:t>
            </a:r>
          </a:p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kern="0">
                <a:cs typeface="ＭＳ Ｐゴシック" charset="-128"/>
              </a:rPr>
              <a:t>Computer Science</a:t>
            </a:r>
            <a:endParaRPr lang="en-US" kern="0" dirty="0">
              <a:cs typeface="ＭＳ Ｐゴシック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76900"/>
            <a:ext cx="10953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3600" kern="0" dirty="0">
              <a:solidFill>
                <a:srgbClr val="222222"/>
              </a:solidFill>
              <a:latin typeface="+mj-lt"/>
              <a:cs typeface="ＭＳ Ｐゴシック" charset="-128"/>
            </a:endParaRPr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9050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191000"/>
            <a:ext cx="7239000" cy="12954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solidFill>
                  <a:srgbClr val="CCFFCC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CF204D9-31E5-4E1C-AD1F-EA82E21E2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03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CF40C-F4B9-441B-A605-844EC22E7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53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689BE-3FD0-4A48-84BF-684FA6E1F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33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0782C-63E5-47FF-B9A9-7362D6D5B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09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47654-A352-4D35-8D2C-6D26A15A3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6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9EC4C-8EAF-4C4C-80F7-710D9E4E8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32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8A096-FA40-47E9-8DC3-2BFFE04FD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15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6611B-47A1-4430-9535-F3F09A07E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27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D840F-33A3-4114-A20E-1FD2F67A7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17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83EF6-6D8C-4945-B2C9-931A8B3E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07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A4098-EB04-462A-9F5C-9EB4CAA12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880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BC4A9-499B-4849-AD1B-B992E446C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81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981200"/>
            <a:ext cx="3957637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4186238"/>
            <a:ext cx="3957637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3003B-4157-4E64-A58F-6D76EA66B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64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981200"/>
            <a:ext cx="3957637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38DA0-7400-447D-9CE1-45509FAFA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652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4200"/>
            <a:ext cx="7762875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895475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86075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895475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33BA4-4B47-4E68-B74E-3C89921F6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1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632CE-2825-4B2C-A5ED-9C00523F9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FC0B-B801-4057-AF82-3E8D014B8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2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4E75B-F506-4995-BF20-B192C69FE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4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68DD3-0518-4276-8075-B0745920B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1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A6467-7185-413E-94FC-B02364412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3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25819-BA36-45E0-9E38-2EDC08446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7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FE0FD-A951-40E7-842C-28BCAF740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8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246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FBDF431-ABAF-4C8B-BC56-4D8397390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  <p:sldLayoutId id="2147484184" r:id="rId12"/>
    <p:sldLayoutId id="2147484185" r:id="rId13"/>
    <p:sldLayoutId id="2147484186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3810000" y="-3810000"/>
            <a:ext cx="152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4114799" y="1828801"/>
            <a:ext cx="914402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246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6E264A2-13C1-479A-BAC1-39701FA26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  <p:sldLayoutId id="2147484188" r:id="rId12"/>
    <p:sldLayoutId id="2147484189" r:id="rId13"/>
    <p:sldLayoutId id="2147484190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drews.edu/~calkins/profess/SDSigma7.htm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livingcomputers.org/Computer-Collection/Vintage-Computers/Mainframes/DEC-PDP-10-KI-10-(DECsystem-10).aspx" TargetMode="External"/><Relationship Id="rId5" Type="http://schemas.openxmlformats.org/officeDocument/2006/relationships/hyperlink" Target="http://www.columbia.edu/cu/computinghistory/36075.html" TargetMode="External"/><Relationship Id="rId4" Type="http://schemas.openxmlformats.org/officeDocument/2006/relationships/hyperlink" Target="https://www.computerhistory.org/revolution/mainframe-computers/7/181/73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A2D2DF1-C9A5-4A8E-892B-1217106B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152400"/>
            <a:ext cx="3581400" cy="6466114"/>
          </a:xfrm>
        </p:spPr>
        <p:txBody>
          <a:bodyPr/>
          <a:lstStyle/>
          <a:p>
            <a:pPr marL="0" indent="0">
              <a:buNone/>
            </a:pPr>
            <a:endParaRPr lang="en-US" sz="60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  <a:p>
            <a:pPr marL="0" indent="0">
              <a:buNone/>
            </a:pP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Internet History</a:t>
            </a:r>
          </a:p>
        </p:txBody>
      </p:sp>
      <p:sp>
        <p:nvSpPr>
          <p:cNvPr id="2" name="AutoShape 6" descr="Article_PPT_Template-1.jpg">
            <a:extLst>
              <a:ext uri="{FF2B5EF4-FFF2-40B4-BE49-F238E27FC236}">
                <a16:creationId xmlns:a16="http://schemas.microsoft.com/office/drawing/2014/main" id="{3C427006-4F12-415A-A372-1F54566207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-11430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5B942-32C9-4F77-A754-6D3E550EDC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737"/>
          <a:stretch/>
        </p:blipFill>
        <p:spPr>
          <a:xfrm>
            <a:off x="0" y="0"/>
            <a:ext cx="4876800" cy="661851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A132B677-D595-4DD8-AFC4-F3B4F227F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7575"/>
            <a:ext cx="9144000" cy="502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EA0366-D349-41FB-A9EA-860EBEBF1862}"/>
              </a:ext>
            </a:extLst>
          </p:cNvPr>
          <p:cNvSpPr txBox="1"/>
          <p:nvPr/>
        </p:nvSpPr>
        <p:spPr>
          <a:xfrm>
            <a:off x="4876800" y="838200"/>
            <a:ext cx="144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June 1974</a:t>
            </a:r>
          </a:p>
        </p:txBody>
      </p:sp>
    </p:spTree>
    <p:extLst>
      <p:ext uri="{BB962C8B-B14F-4D97-AF65-F5344CB8AC3E}">
        <p14:creationId xmlns:p14="http://schemas.microsoft.com/office/powerpoint/2010/main" val="232283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ACB2C4DB-BFF7-428F-8FAA-74BEFB23B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75"/>
            <a:ext cx="9144000" cy="675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528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>
            <a:extLst>
              <a:ext uri="{FF2B5EF4-FFF2-40B4-BE49-F238E27FC236}">
                <a16:creationId xmlns:a16="http://schemas.microsoft.com/office/drawing/2014/main" id="{AA506684-2CB1-4345-A483-D053AA994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575"/>
            <a:ext cx="9144000" cy="654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372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0D70E649-058D-4C87-B79C-3B65B84D5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237"/>
            <a:ext cx="9144000" cy="635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215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492C2BC2-A965-40EF-BE1A-5AF645058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823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46B844B-3869-4080-9175-8955E78F4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"/>
            <a:ext cx="9144000" cy="583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509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1970s: Inventing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rumpetLite" panose="020A0602050506020204" pitchFamily="18" charset="0"/>
                <a:ea typeface="ＭＳ Ｐゴシック" pitchFamily="34" charset="-128"/>
              </a:rPr>
              <a:t>1972:</a:t>
            </a:r>
            <a:r>
              <a:rPr lang="en-US" sz="2400" dirty="0">
                <a:latin typeface="TrumpetLite" panose="020A0602050506020204" pitchFamily="18" charset="0"/>
                <a:ea typeface="ＭＳ Ｐゴシック" pitchFamily="34" charset="-128"/>
              </a:rPr>
              <a:t> first e-mail, 15 computers on ARPANET</a:t>
            </a:r>
          </a:p>
          <a:p>
            <a:pPr lvl="1"/>
            <a:r>
              <a:rPr lang="en-US" sz="2200" dirty="0">
                <a:latin typeface="TrumpetLite" panose="020A0602050506020204" pitchFamily="18" charset="0"/>
                <a:ea typeface="ＭＳ Ｐゴシック" pitchFamily="34" charset="-128"/>
              </a:rPr>
              <a:t>1</a:t>
            </a:r>
            <a:r>
              <a:rPr lang="en-US" sz="2200" baseline="30000" dirty="0">
                <a:latin typeface="TrumpetLite" panose="020A0602050506020204" pitchFamily="18" charset="0"/>
                <a:ea typeface="ＭＳ Ｐゴシック" pitchFamily="34" charset="-128"/>
              </a:rPr>
              <a:t>st</a:t>
            </a:r>
            <a:r>
              <a:rPr lang="en-US" sz="2200" dirty="0">
                <a:latin typeface="TrumpetLite" panose="020A0602050506020204" pitchFamily="18" charset="0"/>
                <a:ea typeface="ＭＳ Ｐゴシック" pitchFamily="34" charset="-128"/>
              </a:rPr>
              <a:t> computer to computer chat</a:t>
            </a:r>
          </a:p>
          <a:p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rumpetLite" panose="020A0602050506020204" pitchFamily="18" charset="0"/>
                <a:ea typeface="ＭＳ Ｐゴシック" pitchFamily="34" charset="-128"/>
              </a:rPr>
              <a:t>1974:</a:t>
            </a:r>
            <a:r>
              <a:rPr lang="en-US" sz="2400" dirty="0">
                <a:latin typeface="TrumpetLite" panose="020A0602050506020204" pitchFamily="18" charset="0"/>
                <a:ea typeface="ＭＳ Ｐゴシック" pitchFamily="34" charset="-128"/>
              </a:rPr>
              <a:t> Cerf and Kahn - interconnecting networks (Internet)</a:t>
            </a:r>
          </a:p>
          <a:p>
            <a:pPr lvl="1"/>
            <a:r>
              <a:rPr lang="en-US" sz="2200" dirty="0">
                <a:latin typeface="TrumpetLite" panose="020A0602050506020204" pitchFamily="18" charset="0"/>
                <a:ea typeface="ＭＳ Ｐゴシック" pitchFamily="34" charset="-128"/>
              </a:rPr>
              <a:t>TCP introduced by Kahn &amp; Cerf </a:t>
            </a:r>
          </a:p>
          <a:p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rumpetLite" panose="020A0602050506020204" pitchFamily="18" charset="0"/>
                <a:ea typeface="ＭＳ Ｐゴシック" pitchFamily="34" charset="-128"/>
              </a:rPr>
              <a:t>1976:</a:t>
            </a:r>
            <a:r>
              <a:rPr lang="en-US" sz="2400" dirty="0">
                <a:latin typeface="TrumpetLite" panose="020A0602050506020204" pitchFamily="18" charset="0"/>
                <a:ea typeface="ＭＳ Ｐゴシック" pitchFamily="34" charset="-128"/>
              </a:rPr>
              <a:t> Ethernet at Xerox PARC</a:t>
            </a:r>
          </a:p>
          <a:p>
            <a:pPr lvl="1"/>
            <a:r>
              <a:rPr lang="en-US" sz="2200" dirty="0">
                <a:latin typeface="TrumpetLite" panose="020A0602050506020204" pitchFamily="18" charset="0"/>
                <a:ea typeface="ＭＳ Ｐゴシック" pitchFamily="34" charset="-128"/>
              </a:rPr>
              <a:t>Queen Elizabeth II sends an email</a:t>
            </a:r>
          </a:p>
          <a:p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rumpetLite" panose="020A0602050506020204" pitchFamily="18" charset="0"/>
                <a:ea typeface="ＭＳ Ｐゴシック" pitchFamily="34" charset="-128"/>
              </a:rPr>
              <a:t>1978:</a:t>
            </a:r>
            <a:r>
              <a:rPr lang="en-US" sz="2400" dirty="0">
                <a:latin typeface="TrumpetLite" panose="020A0602050506020204" pitchFamily="18" charset="0"/>
                <a:ea typeface="ＭＳ Ｐゴシック" pitchFamily="34" charset="-128"/>
              </a:rPr>
              <a:t> TCP split into TCP and IP </a:t>
            </a:r>
          </a:p>
          <a:p>
            <a:pPr lvl="1"/>
            <a:r>
              <a:rPr lang="en-US" sz="2200" dirty="0">
                <a:latin typeface="TrumpetLite" panose="020A0602050506020204" pitchFamily="18" charset="0"/>
                <a:ea typeface="ＭＳ Ｐゴシック" pitchFamily="34" charset="-128"/>
              </a:rPr>
              <a:t>1</a:t>
            </a:r>
            <a:r>
              <a:rPr lang="en-US" sz="2200" baseline="30000" dirty="0">
                <a:latin typeface="TrumpetLite" panose="020A0602050506020204" pitchFamily="18" charset="0"/>
                <a:ea typeface="ＭＳ Ｐゴシック" pitchFamily="34" charset="-128"/>
              </a:rPr>
              <a:t>st</a:t>
            </a:r>
            <a:r>
              <a:rPr lang="en-US" sz="2200" dirty="0">
                <a:latin typeface="TrumpetLite" panose="020A0602050506020204" pitchFamily="18" charset="0"/>
                <a:ea typeface="ＭＳ Ｐゴシック" pitchFamily="34" charset="-128"/>
              </a:rPr>
              <a:t> commercial spam message sent by DEC marketing</a:t>
            </a:r>
          </a:p>
          <a:p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rumpetLite" panose="020A0602050506020204" pitchFamily="18" charset="0"/>
                <a:ea typeface="ＭＳ Ｐゴシック" pitchFamily="34" charset="-128"/>
              </a:rPr>
              <a:t>1979:</a:t>
            </a:r>
            <a:r>
              <a:rPr lang="en-US" sz="2400" dirty="0">
                <a:latin typeface="TrumpetLite" panose="020A0602050506020204" pitchFamily="18" charset="0"/>
                <a:ea typeface="ＭＳ Ｐゴシック" pitchFamily="34" charset="-128"/>
              </a:rPr>
              <a:t> ARPANET has 200 hosts</a:t>
            </a:r>
          </a:p>
          <a:p>
            <a:pPr lvl="1"/>
            <a:r>
              <a:rPr lang="en-US" sz="2200" dirty="0">
                <a:latin typeface="TrumpetLite" panose="020A0602050506020204" pitchFamily="18" charset="0"/>
                <a:ea typeface="ＭＳ Ｐゴシック" pitchFamily="34" charset="-128"/>
              </a:rPr>
              <a:t>Many small proprietary networks emerge in the late 70s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4E7FBE-984D-4E06-90C7-38F0A1A6C25A}"/>
              </a:ext>
            </a:extLst>
          </p:cNvPr>
          <p:cNvSpPr txBox="1"/>
          <p:nvPr/>
        </p:nvSpPr>
        <p:spPr>
          <a:xfrm rot="863160">
            <a:off x="3962400" y="751428"/>
            <a:ext cx="4809741" cy="3170099"/>
          </a:xfrm>
          <a:prstGeom prst="rect">
            <a:avLst/>
          </a:prstGeom>
          <a:solidFill>
            <a:schemeClr val="accent3">
              <a:lumMod val="95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Cerf and Kahn’s internetworking principles: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75000"/>
              <a:buFont typeface="Wingdings" panose="05000000000000000000" pitchFamily="2" charset="2"/>
              <a:buChar char="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rPr>
              <a:t>minimalism, autonomy - no internal changes required to interconnect networks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75000"/>
              <a:buFont typeface="Wingdings" panose="05000000000000000000" pitchFamily="2" charset="2"/>
              <a:buChar char="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rPr>
              <a:t>best effort service model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75000"/>
              <a:buFont typeface="Wingdings" panose="05000000000000000000" pitchFamily="2" charset="2"/>
              <a:buChar char="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rPr>
              <a:t>stateless routers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75000"/>
              <a:buFont typeface="Wingdings" panose="05000000000000000000" pitchFamily="2" charset="2"/>
              <a:buChar char="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rPr>
              <a:t>decentralized control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define today’s 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Internet architecture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13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2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1980s: Innovation &amp; Growth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rumpetLite" panose="020A0602050506020204" pitchFamily="18" charset="0"/>
                <a:ea typeface="ＭＳ Ｐゴシック" pitchFamily="34" charset="-128"/>
              </a:rPr>
              <a:t>1981: </a:t>
            </a:r>
            <a:r>
              <a:rPr lang="en-US" sz="2400" dirty="0">
                <a:latin typeface="TrumpetLite" panose="020A0602050506020204" pitchFamily="18" charset="0"/>
                <a:ea typeface="ＭＳ Ｐゴシック" pitchFamily="34" charset="-128"/>
              </a:rPr>
              <a:t>BITNET (because it’s time network)—CUNY &amp; Yale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  <a:latin typeface="TrumpetLite" panose="020A0602050506020204" pitchFamily="18" charset="0"/>
              <a:ea typeface="ＭＳ Ｐゴシック" pitchFamily="34" charset="-128"/>
            </a:endParaRPr>
          </a:p>
          <a:p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rumpetLite" panose="020A0602050506020204" pitchFamily="18" charset="0"/>
                <a:ea typeface="ＭＳ Ｐゴシック" pitchFamily="34" charset="-128"/>
              </a:rPr>
              <a:t>1982: </a:t>
            </a:r>
            <a:r>
              <a:rPr lang="en-US" sz="2400" dirty="0">
                <a:latin typeface="TrumpetLite" panose="020A0602050506020204" pitchFamily="18" charset="0"/>
                <a:ea typeface="ＭＳ Ｐゴシック" pitchFamily="34" charset="-128"/>
              </a:rPr>
              <a:t>smtp e-mail protocol defined </a:t>
            </a:r>
          </a:p>
          <a:p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rumpetLite" panose="020A0602050506020204" pitchFamily="18" charset="0"/>
                <a:ea typeface="ＭＳ Ｐゴシック" pitchFamily="34" charset="-128"/>
              </a:rPr>
              <a:t>1983: </a:t>
            </a:r>
            <a:r>
              <a:rPr lang="en-US" sz="2400" dirty="0">
                <a:latin typeface="TrumpetLite" panose="020A0602050506020204" pitchFamily="18" charset="0"/>
                <a:ea typeface="ＭＳ Ｐゴシック" pitchFamily="34" charset="-128"/>
              </a:rPr>
              <a:t>DNS defined for name-to-IP-address translation</a:t>
            </a:r>
          </a:p>
          <a:p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rumpetLite" panose="020A0602050506020204" pitchFamily="18" charset="0"/>
                <a:ea typeface="ＭＳ Ｐゴシック" pitchFamily="34" charset="-128"/>
              </a:rPr>
              <a:t>1984:</a:t>
            </a:r>
            <a:r>
              <a:rPr lang="en-US" sz="2400" dirty="0">
                <a:latin typeface="TrumpetLite" panose="020A0602050506020204" pitchFamily="18" charset="0"/>
                <a:ea typeface="ＭＳ Ｐゴシック" pitchFamily="34" charset="-128"/>
              </a:rPr>
              <a:t> the number of hosts breaks 1,000</a:t>
            </a:r>
          </a:p>
          <a:p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rumpetLite" panose="020A0602050506020204" pitchFamily="18" charset="0"/>
                <a:ea typeface="ＭＳ Ｐゴシック" pitchFamily="34" charset="-128"/>
              </a:rPr>
              <a:t>1985: </a:t>
            </a:r>
            <a:r>
              <a:rPr lang="en-US" sz="2400" dirty="0">
                <a:latin typeface="TrumpetLite" panose="020A0602050506020204" pitchFamily="18" charset="0"/>
                <a:ea typeface="ＭＳ Ｐゴシック" pitchFamily="34" charset="-128"/>
              </a:rPr>
              <a:t>ftp protocol defined</a:t>
            </a:r>
          </a:p>
          <a:p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rumpetLite" panose="020A0602050506020204" pitchFamily="18" charset="0"/>
                <a:ea typeface="ＭＳ Ｐゴシック" pitchFamily="34" charset="-128"/>
              </a:rPr>
              <a:t>1987:</a:t>
            </a:r>
            <a:r>
              <a:rPr lang="en-US" sz="2400" dirty="0">
                <a:latin typeface="TrumpetLite" panose="020A0602050506020204" pitchFamily="18" charset="0"/>
                <a:ea typeface="ＭＳ Ｐゴシック" pitchFamily="34" charset="-128"/>
              </a:rPr>
              <a:t> the number of hosts breaks 10,000</a:t>
            </a:r>
          </a:p>
          <a:p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rumpetLite" panose="020A0602050506020204" pitchFamily="18" charset="0"/>
                <a:ea typeface="ＭＳ Ｐゴシック" pitchFamily="34" charset="-128"/>
              </a:rPr>
              <a:t>1988: </a:t>
            </a:r>
            <a:r>
              <a:rPr lang="en-US" sz="2400" dirty="0">
                <a:latin typeface="TrumpetLite" panose="020A0602050506020204" pitchFamily="18" charset="0"/>
                <a:ea typeface="ＭＳ Ｐゴシック" pitchFamily="34" charset="-128"/>
              </a:rPr>
              <a:t>Internet worm released November 2</a:t>
            </a:r>
          </a:p>
          <a:p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rumpetLite" panose="020A0602050506020204" pitchFamily="18" charset="0"/>
                <a:ea typeface="ＭＳ Ｐゴシック" pitchFamily="34" charset="-128"/>
              </a:rPr>
              <a:t>1989:</a:t>
            </a:r>
            <a:r>
              <a:rPr lang="en-US" sz="2400" dirty="0">
                <a:latin typeface="TrumpetLite" panose="020A0602050506020204" pitchFamily="18" charset="0"/>
                <a:ea typeface="ＭＳ Ｐゴシック" pitchFamily="34" charset="-128"/>
              </a:rPr>
              <a:t> the number of hosts breaks 100,000</a:t>
            </a:r>
          </a:p>
          <a:p>
            <a:r>
              <a:rPr lang="en-US" sz="2400" dirty="0">
                <a:latin typeface="TrumpetLite" panose="020A0602050506020204" pitchFamily="18" charset="0"/>
                <a:ea typeface="ＭＳ Ｐゴシック" pitchFamily="34" charset="-128"/>
              </a:rPr>
              <a:t>More national networks are formed: </a:t>
            </a:r>
            <a:r>
              <a:rPr lang="en-US" sz="2400" dirty="0" err="1">
                <a:latin typeface="TrumpetLite" panose="020A0602050506020204" pitchFamily="18" charset="0"/>
                <a:ea typeface="ＭＳ Ｐゴシック" pitchFamily="34" charset="-128"/>
              </a:rPr>
              <a:t>BITnet</a:t>
            </a:r>
            <a:r>
              <a:rPr lang="en-US" sz="2400" dirty="0">
                <a:latin typeface="TrumpetLite" panose="020A0602050506020204" pitchFamily="18" charset="0"/>
                <a:ea typeface="ＭＳ Ｐゴシック" pitchFamily="34" charset="-128"/>
              </a:rPr>
              <a:t>, </a:t>
            </a:r>
            <a:r>
              <a:rPr lang="en-US" sz="2400" dirty="0" err="1">
                <a:latin typeface="TrumpetLite" panose="020A0602050506020204" pitchFamily="18" charset="0"/>
                <a:ea typeface="ＭＳ Ｐゴシック" pitchFamily="34" charset="-128"/>
              </a:rPr>
              <a:t>NSFnet</a:t>
            </a:r>
            <a:r>
              <a:rPr lang="en-US" sz="2400" dirty="0">
                <a:latin typeface="TrumpetLite" panose="020A0602050506020204" pitchFamily="18" charset="0"/>
                <a:ea typeface="ＭＳ Ｐゴシック" pitchFamily="34" charset="-128"/>
              </a:rPr>
              <a:t>, USENET, </a:t>
            </a:r>
            <a:r>
              <a:rPr lang="en-US" sz="2400" dirty="0" err="1">
                <a:latin typeface="TrumpetLite" panose="020A0602050506020204" pitchFamily="18" charset="0"/>
                <a:ea typeface="ＭＳ Ｐゴシック" pitchFamily="34" charset="-128"/>
              </a:rPr>
              <a:t>CSnet</a:t>
            </a:r>
            <a:r>
              <a:rPr lang="en-US" sz="2400" dirty="0">
                <a:latin typeface="TrumpetLite" panose="020A0602050506020204" pitchFamily="18" charset="0"/>
                <a:ea typeface="ＭＳ Ｐゴシック" pitchFamily="34" charset="-128"/>
              </a:rPr>
              <a:t>, Minitel, </a:t>
            </a:r>
            <a:r>
              <a:rPr lang="en-US" sz="2400" dirty="0" err="1">
                <a:latin typeface="TrumpetLite" panose="020A0602050506020204" pitchFamily="18" charset="0"/>
                <a:ea typeface="ＭＳ Ｐゴシック" pitchFamily="34" charset="-128"/>
              </a:rPr>
              <a:t>FidoNet</a:t>
            </a:r>
            <a:r>
              <a:rPr lang="en-US" sz="2400" dirty="0">
                <a:latin typeface="TrumpetLite" panose="020A0602050506020204" pitchFamily="18" charset="0"/>
                <a:ea typeface="ＭＳ Ｐゴシック" pitchFamily="34" charset="-128"/>
              </a:rPr>
              <a:t>, </a:t>
            </a:r>
            <a:r>
              <a:rPr lang="en-US" sz="2400" dirty="0" err="1">
                <a:latin typeface="TrumpetLite" panose="020A0602050506020204" pitchFamily="18" charset="0"/>
                <a:ea typeface="ＭＳ Ｐゴシック" pitchFamily="34" charset="-128"/>
              </a:rPr>
              <a:t>FreeNet</a:t>
            </a:r>
            <a:r>
              <a:rPr lang="en-US" sz="2400" dirty="0">
                <a:latin typeface="TrumpetLite" panose="020A0602050506020204" pitchFamily="18" charset="0"/>
                <a:ea typeface="ＭＳ Ｐゴシック" pitchFamily="34" charset="-128"/>
              </a:rPr>
              <a:t>, UUNET, etc.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1E22C65B-C485-480B-9EC6-48B315CD7355}" type="slidenum">
              <a:rPr lang="en-US" sz="14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17</a:t>
            </a:fld>
            <a:endParaRPr lang="en-US" sz="14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15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1990s: Explosion &amp; WWW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rumpetLite" panose="020A0602050506020204" pitchFamily="18" charset="0"/>
                <a:ea typeface="ＭＳ Ｐゴシック" pitchFamily="34" charset="-128"/>
              </a:rPr>
              <a:t>1990: </a:t>
            </a:r>
            <a:r>
              <a:rPr lang="en-US" sz="2400" dirty="0">
                <a:latin typeface="TrumpetLite" panose="020A0602050506020204" pitchFamily="18" charset="0"/>
                <a:ea typeface="ＭＳ Ｐゴシック" pitchFamily="34" charset="-128"/>
              </a:rPr>
              <a:t>ARPNET ceases to exist; Electronic Frontier Foundation (EFF) founded by Mitch </a:t>
            </a:r>
            <a:r>
              <a:rPr lang="en-US" sz="2400" dirty="0" err="1">
                <a:latin typeface="TrumpetLite" panose="020A0602050506020204" pitchFamily="18" charset="0"/>
                <a:ea typeface="ＭＳ Ｐゴシック" pitchFamily="34" charset="-128"/>
              </a:rPr>
              <a:t>Kapor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  <a:latin typeface="TrumpetLite" panose="020A0602050506020204" pitchFamily="18" charset="0"/>
              <a:ea typeface="ＭＳ Ｐゴシック" pitchFamily="34" charset="-128"/>
            </a:endParaRPr>
          </a:p>
          <a:p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rumpetLite" panose="020A0602050506020204" pitchFamily="18" charset="0"/>
                <a:ea typeface="ＭＳ Ｐゴシック" pitchFamily="34" charset="-128"/>
              </a:rPr>
              <a:t>1991: </a:t>
            </a:r>
            <a:r>
              <a:rPr lang="en-US" sz="2400" dirty="0">
                <a:latin typeface="TrumpetLite" panose="020A0602050506020204" pitchFamily="18" charset="0"/>
                <a:ea typeface="ＭＳ Ｐゴシック" pitchFamily="34" charset="-128"/>
              </a:rPr>
              <a:t>WWW released by CERN </a:t>
            </a:r>
          </a:p>
          <a:p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rumpetLite" panose="020A0602050506020204" pitchFamily="18" charset="0"/>
                <a:ea typeface="ＭＳ Ｐゴシック" pitchFamily="34" charset="-128"/>
              </a:rPr>
              <a:t>1992:</a:t>
            </a:r>
            <a:r>
              <a:rPr lang="en-US" sz="2400" dirty="0">
                <a:latin typeface="TrumpetLite" panose="020A0602050506020204" pitchFamily="18" charset="0"/>
                <a:ea typeface="ＭＳ Ｐゴシック" pitchFamily="34" charset="-128"/>
              </a:rPr>
              <a:t> the number of hosts breaks 1,000,000</a:t>
            </a:r>
          </a:p>
          <a:p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rumpetLite" panose="020A0602050506020204" pitchFamily="18" charset="0"/>
                <a:ea typeface="ＭＳ Ｐゴシック" pitchFamily="34" charset="-128"/>
              </a:rPr>
              <a:t>1994: </a:t>
            </a:r>
            <a:r>
              <a:rPr lang="en-US" sz="2400" dirty="0">
                <a:latin typeface="TrumpetLite" panose="020A0602050506020204" pitchFamily="18" charset="0"/>
                <a:ea typeface="ＭＳ Ｐゴシック" pitchFamily="34" charset="-128"/>
              </a:rPr>
              <a:t>Mosaic, the 1</a:t>
            </a:r>
            <a:r>
              <a:rPr lang="en-US" sz="2400" baseline="30000" dirty="0">
                <a:latin typeface="TrumpetLite" panose="020A0602050506020204" pitchFamily="18" charset="0"/>
                <a:ea typeface="ＭＳ Ｐゴシック" pitchFamily="34" charset="-128"/>
              </a:rPr>
              <a:t>st</a:t>
            </a:r>
            <a:r>
              <a:rPr lang="en-US" sz="2400" dirty="0">
                <a:latin typeface="TrumpetLite" panose="020A0602050506020204" pitchFamily="18" charset="0"/>
                <a:ea typeface="ＭＳ Ｐゴシック" pitchFamily="34" charset="-128"/>
              </a:rPr>
              <a:t> web browser</a:t>
            </a:r>
          </a:p>
          <a:p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  <a:latin typeface="TrumpetLite" panose="020A0602050506020204" pitchFamily="18" charset="0"/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sz="2400" dirty="0">
                <a:latin typeface="TrumpetLite" panose="020A0602050506020204" pitchFamily="18" charset="0"/>
                <a:ea typeface="ＭＳ Ｐゴシック" pitchFamily="34" charset="-128"/>
              </a:rPr>
              <a:t>Just like the introduction of the Apple Macintosh in 1984...</a:t>
            </a:r>
          </a:p>
          <a:p>
            <a:pPr marL="0" indent="0">
              <a:buNone/>
            </a:pPr>
            <a:r>
              <a:rPr lang="en-US" sz="2400" dirty="0">
                <a:latin typeface="TrumpetLite" panose="020A0602050506020204" pitchFamily="18" charset="0"/>
                <a:ea typeface="ＭＳ Ｐゴシック" pitchFamily="34" charset="-128"/>
              </a:rPr>
              <a:t>The introduction of a Graphical User Interface to the internet changed everything!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1E22C65B-C485-480B-9EC6-48B315CD7355}" type="slidenum">
              <a:rPr lang="en-US" sz="14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18</a:t>
            </a:fld>
            <a:endParaRPr lang="en-US" sz="14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79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Hobbes' Internet Timeline 25</a:t>
            </a:r>
            <a:b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Pizzicato-Swash" panose="00000400000000000000" pitchFamily="2" charset="0"/>
                <a:cs typeface="Times New Roman" panose="02020603050405020304" pitchFamily="18" charset="0"/>
              </a:rPr>
              <a:t>https://www.zakon.org/robert/internet/timeline/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Pizzicato-Swash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1E22C65B-C485-480B-9EC6-48B315CD7355}" type="slidenum">
              <a:rPr lang="en-US" sz="14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19</a:t>
            </a:fld>
            <a:endParaRPr lang="en-US" sz="14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62F6EA-F746-4635-961A-20CD9FEA7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6" y="1575028"/>
            <a:ext cx="5932015" cy="522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2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57DD-42EB-488A-93AF-47B9A24C1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ED3F3-5033-4930-B561-2DFA70946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Lab 9 due today</a:t>
            </a:r>
          </a:p>
          <a:p>
            <a:r>
              <a:rPr lang="en-US" sz="2400"/>
              <a:t>Lab 10.5 due 10/30</a:t>
            </a:r>
          </a:p>
          <a:p>
            <a:r>
              <a:rPr lang="en-US" sz="2400"/>
              <a:t>Assignment #7 is due 11/1</a:t>
            </a:r>
          </a:p>
          <a:p>
            <a:r>
              <a:rPr lang="en-US" sz="2400"/>
              <a:t>Midterm II is 11/1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6DE9B-DFC5-417F-B9A3-450D1A4EA4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4ECCD7-2261-4377-9472-B67094584AAF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97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Hobbes' Internet Timeline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z="2400" dirty="0"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1E22C65B-C485-480B-9EC6-48B315CD7355}" type="slidenum">
              <a:rPr lang="en-US" sz="14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20</a:t>
            </a:fld>
            <a:endParaRPr lang="en-US" sz="14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46F291-03D1-4986-8221-C2BB16702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800"/>
            <a:ext cx="830580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Hobbes' Internet Timeline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1E22C65B-C485-480B-9EC6-48B315CD7355}" type="slidenum">
              <a:rPr lang="en-US" sz="14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21</a:t>
            </a:fld>
            <a:endParaRPr lang="en-US" sz="14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935DB5-5A64-4A46-A033-75828EC82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1566862"/>
            <a:ext cx="889635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44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How Old Is the Internet?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b="1" dirty="0">
                <a:latin typeface="TrumpetLite" panose="020A0602050506020204" pitchFamily="18" charset="0"/>
                <a:ea typeface="ＭＳ Ｐゴシック" pitchFamily="34" charset="-128"/>
              </a:rPr>
              <a:t>Do you know when the internet began?</a:t>
            </a:r>
          </a:p>
          <a:p>
            <a:r>
              <a:rPr lang="en-US" sz="2400" dirty="0">
                <a:latin typeface="TrumpetLite" panose="020A0602050506020204" pitchFamily="18" charset="0"/>
                <a:ea typeface="ＭＳ Ｐゴシック" pitchFamily="34" charset="-128"/>
              </a:rPr>
              <a:t>It was </a:t>
            </a:r>
            <a:r>
              <a:rPr lang="en-US" sz="2400" b="1" cap="small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NOT</a:t>
            </a:r>
            <a:r>
              <a:rPr lang="en-US" sz="2400" dirty="0">
                <a:latin typeface="TrumpetLite" panose="020A0602050506020204" pitchFamily="18" charset="0"/>
                <a:ea typeface="ＭＳ Ｐゴシック" pitchFamily="34" charset="-128"/>
              </a:rPr>
              <a:t> invented by Vice-President Al Gore in the 70s </a:t>
            </a:r>
            <a:r>
              <a:rPr lang="en-US" sz="2400" dirty="0">
                <a:latin typeface="TrumpetLite" panose="020A0602050506020204" pitchFamily="18" charset="0"/>
                <a:ea typeface="ＭＳ Ｐゴシック" pitchFamily="34" charset="-128"/>
                <a:sym typeface="Wingdings" panose="05000000000000000000" pitchFamily="2" charset="2"/>
              </a:rPr>
              <a:t></a:t>
            </a:r>
            <a:endParaRPr lang="en-US" sz="2400" dirty="0">
              <a:latin typeface="TrumpetLite" panose="020A0602050506020204" pitchFamily="18" charset="0"/>
              <a:ea typeface="ＭＳ Ｐゴシック" pitchFamily="34" charset="-128"/>
            </a:endParaRPr>
          </a:p>
          <a:p>
            <a:r>
              <a:rPr lang="en-US" sz="2400" dirty="0">
                <a:latin typeface="TrumpetLite" panose="020A0602050506020204" pitchFamily="18" charset="0"/>
                <a:ea typeface="ＭＳ Ｐゴシック" pitchFamily="34" charset="-128"/>
              </a:rPr>
              <a:t>We’ll get to the answer in a minute, but first some historical context</a:t>
            </a:r>
          </a:p>
          <a:p>
            <a:pPr lvl="1"/>
            <a:r>
              <a:rPr lang="en-US" sz="2000" b="1" dirty="0">
                <a:latin typeface="TrumpetLite" panose="020A0602050506020204" pitchFamily="18" charset="0"/>
                <a:ea typeface="ＭＳ Ｐゴシック" pitchFamily="34" charset="-128"/>
              </a:rPr>
              <a:t>1957: The USSR launches Sputnik, the 1</a:t>
            </a:r>
            <a:r>
              <a:rPr lang="en-US" sz="2000" b="1" baseline="30000" dirty="0">
                <a:latin typeface="TrumpetLite" panose="020A0602050506020204" pitchFamily="18" charset="0"/>
                <a:ea typeface="ＭＳ Ｐゴシック" pitchFamily="34" charset="-128"/>
              </a:rPr>
              <a:t>st</a:t>
            </a:r>
            <a:r>
              <a:rPr lang="en-US" sz="2000" b="1" dirty="0">
                <a:latin typeface="TrumpetLite" panose="020A0602050506020204" pitchFamily="18" charset="0"/>
                <a:ea typeface="ＭＳ Ｐゴシック" pitchFamily="34" charset="-128"/>
              </a:rPr>
              <a:t> artificial earth satellite</a:t>
            </a:r>
            <a:r>
              <a:rPr lang="en-US" sz="2000" dirty="0">
                <a:latin typeface="TrumpetLite" panose="020A0602050506020204" pitchFamily="18" charset="0"/>
                <a:ea typeface="ＭＳ Ｐゴシック" pitchFamily="34" charset="-128"/>
              </a:rPr>
              <a:t>.</a:t>
            </a:r>
          </a:p>
          <a:p>
            <a:pPr lvl="1"/>
            <a:r>
              <a:rPr lang="en-US" sz="2000" dirty="0">
                <a:latin typeface="TrumpetLite" panose="020A0602050506020204" pitchFamily="18" charset="0"/>
                <a:ea typeface="ＭＳ Ｐゴシック" pitchFamily="34" charset="-128"/>
              </a:rPr>
              <a:t>1958: In response, the USA forms the </a:t>
            </a:r>
            <a:r>
              <a:rPr lang="en-US" sz="2000" dirty="0">
                <a:solidFill>
                  <a:schemeClr val="accent6"/>
                </a:solidFill>
                <a:latin typeface="TrumpetLite" panose="020A0602050506020204" pitchFamily="18" charset="0"/>
                <a:ea typeface="ＭＳ Ｐゴシック" pitchFamily="34" charset="-128"/>
              </a:rPr>
              <a:t>Advanced Research Projects Agency</a:t>
            </a:r>
            <a:r>
              <a:rPr lang="en-US" sz="2000" dirty="0">
                <a:latin typeface="TrumpetLite" panose="020A0602050506020204" pitchFamily="18" charset="0"/>
                <a:ea typeface="ＭＳ Ｐゴシック" pitchFamily="34" charset="-128"/>
              </a:rPr>
              <a:t> (ARPA) within the Department of Defense (DoD)</a:t>
            </a:r>
          </a:p>
          <a:p>
            <a:pPr lvl="1"/>
            <a:r>
              <a:rPr lang="en-US" sz="2000" dirty="0">
                <a:latin typeface="TrumpetLite" panose="020A0602050506020204" pitchFamily="18" charset="0"/>
                <a:ea typeface="ＭＳ Ｐゴシック" pitchFamily="34" charset="-128"/>
              </a:rPr>
              <a:t>1966-7: Larry Roberts (ARPA) designs </a:t>
            </a:r>
            <a:r>
              <a:rPr lang="en-US" sz="2000" dirty="0">
                <a:solidFill>
                  <a:schemeClr val="accent6"/>
                </a:solidFill>
                <a:latin typeface="TrumpetLite" panose="020A0602050506020204" pitchFamily="18" charset="0"/>
                <a:ea typeface="ＭＳ Ｐゴシック" pitchFamily="34" charset="-128"/>
              </a:rPr>
              <a:t>ARPANET</a:t>
            </a:r>
            <a:r>
              <a:rPr lang="en-US" sz="2000" dirty="0">
                <a:latin typeface="TrumpetLite" panose="020A0602050506020204" pitchFamily="18" charset="0"/>
                <a:ea typeface="ＭＳ Ｐゴシック" pitchFamily="34" charset="-128"/>
              </a:rPr>
              <a:t> and recruits the RAND Corporation and National Physical Laboratory (NPL) to help</a:t>
            </a:r>
          </a:p>
          <a:p>
            <a:pPr lvl="1"/>
            <a:r>
              <a:rPr lang="en-US" sz="2000" dirty="0">
                <a:latin typeface="TrumpetLite" panose="020A0602050506020204" pitchFamily="18" charset="0"/>
                <a:ea typeface="ＭＳ Ｐゴシック" pitchFamily="34" charset="-128"/>
              </a:rPr>
              <a:t>1969: Bolt Beranek and Newman, Inc. (BBN) is awarded a contract to build packet switching Interface Message Processors (IMPs)</a:t>
            </a:r>
          </a:p>
          <a:p>
            <a:r>
              <a:rPr lang="en-US" sz="2400" dirty="0">
                <a:latin typeface="TrumpetLite" panose="020A0602050506020204" pitchFamily="18" charset="0"/>
                <a:ea typeface="ＭＳ Ｐゴシック" pitchFamily="34" charset="-128"/>
              </a:rPr>
              <a:t>DoD commissions ARPANET for networking research</a:t>
            </a:r>
          </a:p>
          <a:p>
            <a:pPr>
              <a:buFontTx/>
              <a:buNone/>
            </a:pP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1E22C65B-C485-480B-9EC6-48B315CD7355}" type="slidenum">
              <a:rPr lang="en-US" sz="14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3</a:t>
            </a:fld>
            <a:endParaRPr lang="en-US" sz="14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91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3C5EF94-A8F5-46EF-A8F4-CE74CED34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84997"/>
            <a:ext cx="3733800" cy="339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447800"/>
          </a:xfrm>
        </p:spPr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Arpanet</a:t>
            </a:r>
            <a:b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Autumn of ‘69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4572000" cy="4572000"/>
          </a:xfrm>
        </p:spPr>
        <p:txBody>
          <a:bodyPr/>
          <a:lstStyle/>
          <a:p>
            <a:pPr marL="228600" indent="-228600">
              <a:tabLst>
                <a:tab pos="1085850" algn="l"/>
              </a:tabLst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rumpetLite" panose="020A0602050506020204" pitchFamily="18" charset="0"/>
                <a:ea typeface="ＭＳ Ｐゴシック" pitchFamily="34" charset="-128"/>
              </a:rPr>
              <a:t>Node 1:</a:t>
            </a:r>
            <a:r>
              <a:rPr lang="en-US" sz="2000" dirty="0">
                <a:latin typeface="TrumpetLite" panose="020A0602050506020204" pitchFamily="18" charset="0"/>
                <a:ea typeface="ＭＳ Ｐゴシック" pitchFamily="34" charset="-128"/>
              </a:rPr>
              <a:t> UCLA</a:t>
            </a:r>
          </a:p>
          <a:p>
            <a:pPr marL="628650" lvl="1" indent="-228600">
              <a:tabLst>
                <a:tab pos="1085850" algn="l"/>
              </a:tabLst>
            </a:pPr>
            <a:r>
              <a:rPr lang="en-US" sz="1800" dirty="0">
                <a:latin typeface="TrumpetLite" panose="020A0602050506020204" pitchFamily="18" charset="0"/>
                <a:ea typeface="ＭＳ Ｐゴシック" pitchFamily="34" charset="-128"/>
              </a:rPr>
              <a:t>30 August, hooked up 2 September</a:t>
            </a:r>
          </a:p>
          <a:p>
            <a:pPr marL="628650" lvl="1" indent="-228600">
              <a:tabLst>
                <a:tab pos="1085850" algn="l"/>
              </a:tabLst>
            </a:pPr>
            <a:r>
              <a:rPr lang="en-US" sz="18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SDS SIGMA 7</a:t>
            </a:r>
            <a:endParaRPr lang="en-US" sz="1800" dirty="0">
              <a:solidFill>
                <a:schemeClr val="accent2"/>
              </a:solidFill>
              <a:latin typeface="TrumpetLite" panose="020A0602050506020204" pitchFamily="18" charset="0"/>
              <a:ea typeface="ＭＳ Ｐゴシック" pitchFamily="34" charset="-128"/>
            </a:endParaRPr>
          </a:p>
          <a:p>
            <a:pPr marL="228600" indent="-228600">
              <a:tabLst>
                <a:tab pos="1085850" algn="l"/>
              </a:tabLst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rumpetLite" panose="020A0602050506020204" pitchFamily="18" charset="0"/>
                <a:ea typeface="ＭＳ Ｐゴシック" pitchFamily="34" charset="-128"/>
              </a:rPr>
              <a:t>Node 2:</a:t>
            </a:r>
            <a:r>
              <a:rPr lang="en-US" sz="2000" dirty="0">
                <a:latin typeface="TrumpetLite" panose="020A0602050506020204" pitchFamily="18" charset="0"/>
                <a:ea typeface="ＭＳ Ｐゴシック" pitchFamily="34" charset="-128"/>
              </a:rPr>
              <a:t> Stanford Research Institute (SRI)</a:t>
            </a:r>
          </a:p>
          <a:p>
            <a:pPr marL="628650" lvl="1" indent="-228600">
              <a:tabLst>
                <a:tab pos="1085850" algn="l"/>
              </a:tabLst>
            </a:pPr>
            <a:r>
              <a:rPr lang="en-US" sz="1800" dirty="0">
                <a:latin typeface="TrumpetLite" panose="020A0602050506020204" pitchFamily="18" charset="0"/>
                <a:ea typeface="ＭＳ Ｐゴシック" pitchFamily="34" charset="-128"/>
              </a:rPr>
              <a:t>1 October</a:t>
            </a:r>
          </a:p>
          <a:p>
            <a:pPr marL="628650" lvl="1" indent="-228600">
              <a:tabLst>
                <a:tab pos="1085850" algn="l"/>
              </a:tabLst>
            </a:pPr>
            <a:r>
              <a:rPr lang="en-US" sz="18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SDS940/Genie</a:t>
            </a:r>
            <a:endParaRPr lang="en-US" sz="1800" dirty="0">
              <a:solidFill>
                <a:schemeClr val="accent2"/>
              </a:solidFill>
              <a:latin typeface="TrumpetLite" panose="020A0602050506020204" pitchFamily="18" charset="0"/>
              <a:ea typeface="ＭＳ Ｐゴシック" pitchFamily="34" charset="-128"/>
            </a:endParaRPr>
          </a:p>
          <a:p>
            <a:pPr marL="228600" indent="-228600">
              <a:tabLst>
                <a:tab pos="1085850" algn="l"/>
              </a:tabLst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rumpetLite" panose="020A0602050506020204" pitchFamily="18" charset="0"/>
                <a:ea typeface="ＭＳ Ｐゴシック" pitchFamily="34" charset="-128"/>
              </a:rPr>
              <a:t>Node 3:</a:t>
            </a:r>
            <a:r>
              <a:rPr lang="en-US" sz="2000" dirty="0">
                <a:latin typeface="TrumpetLite" panose="020A0602050506020204" pitchFamily="18" charset="0"/>
                <a:ea typeface="ＭＳ Ｐゴシック" pitchFamily="34" charset="-128"/>
              </a:rPr>
              <a:t> Univ. of California Santa Barbara</a:t>
            </a:r>
            <a:br>
              <a:rPr lang="en-US" sz="2000" dirty="0">
                <a:latin typeface="TrumpetLite" panose="020A0602050506020204" pitchFamily="18" charset="0"/>
                <a:ea typeface="ＭＳ Ｐゴシック" pitchFamily="34" charset="-128"/>
              </a:rPr>
            </a:br>
            <a:r>
              <a:rPr lang="en-US" sz="2000" dirty="0">
                <a:latin typeface="TrumpetLite" panose="020A0602050506020204" pitchFamily="18" charset="0"/>
                <a:ea typeface="ＭＳ Ｐゴシック" pitchFamily="34" charset="-128"/>
              </a:rPr>
              <a:t>	(UCSB)</a:t>
            </a:r>
          </a:p>
          <a:p>
            <a:pPr marL="628650" lvl="1" indent="-228600">
              <a:tabLst>
                <a:tab pos="1085850" algn="l"/>
              </a:tabLst>
            </a:pPr>
            <a:r>
              <a:rPr lang="en-US" sz="1800" dirty="0">
                <a:latin typeface="TrumpetLite" panose="020A0602050506020204" pitchFamily="18" charset="0"/>
                <a:ea typeface="ＭＳ Ｐゴシック" pitchFamily="34" charset="-128"/>
              </a:rPr>
              <a:t>1 November</a:t>
            </a:r>
          </a:p>
          <a:p>
            <a:pPr marL="628650" lvl="1" indent="-228600">
              <a:tabLst>
                <a:tab pos="1085850" algn="l"/>
              </a:tabLst>
            </a:pPr>
            <a:r>
              <a:rPr lang="en-US" sz="18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IBM 360/75</a:t>
            </a:r>
            <a:endParaRPr lang="en-US" sz="1800" dirty="0">
              <a:solidFill>
                <a:schemeClr val="accent2"/>
              </a:solidFill>
              <a:latin typeface="TrumpetLite" panose="020A0602050506020204" pitchFamily="18" charset="0"/>
              <a:ea typeface="ＭＳ Ｐゴシック" pitchFamily="34" charset="-128"/>
            </a:endParaRPr>
          </a:p>
          <a:p>
            <a:pPr marL="228600" indent="-228600">
              <a:tabLst>
                <a:tab pos="1085850" algn="l"/>
              </a:tabLst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rumpetLite" panose="020A0602050506020204" pitchFamily="18" charset="0"/>
                <a:ea typeface="ＭＳ Ｐゴシック" pitchFamily="34" charset="-128"/>
              </a:rPr>
              <a:t>Node 4:</a:t>
            </a:r>
            <a:r>
              <a:rPr lang="en-US" sz="2000" dirty="0">
                <a:latin typeface="TrumpetLite" panose="020A0602050506020204" pitchFamily="18" charset="0"/>
                <a:ea typeface="ＭＳ Ｐゴシック" pitchFamily="34" charset="-128"/>
              </a:rPr>
              <a:t> University of Utah</a:t>
            </a:r>
          </a:p>
          <a:p>
            <a:pPr marL="628650" lvl="1" indent="-228600">
              <a:tabLst>
                <a:tab pos="1085850" algn="l"/>
              </a:tabLst>
            </a:pPr>
            <a:r>
              <a:rPr lang="en-US" sz="1800" dirty="0">
                <a:latin typeface="TrumpetLite" panose="020A0602050506020204" pitchFamily="18" charset="0"/>
                <a:ea typeface="ＭＳ Ｐゴシック" pitchFamily="34" charset="-128"/>
              </a:rPr>
              <a:t>December</a:t>
            </a:r>
          </a:p>
          <a:p>
            <a:pPr marL="628650" lvl="1" indent="-228600">
              <a:tabLst>
                <a:tab pos="1085850" algn="l"/>
              </a:tabLst>
            </a:pPr>
            <a:r>
              <a:rPr lang="en-US" sz="18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 PDP-10</a:t>
            </a:r>
            <a:endParaRPr lang="en-US" sz="1800" dirty="0">
              <a:solidFill>
                <a:schemeClr val="accent2"/>
              </a:solidFill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1E22C65B-C485-480B-9EC6-48B315CD7355}" type="slidenum">
              <a:rPr lang="en-US" sz="14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4</a:t>
            </a:fld>
            <a:endParaRPr lang="en-US" sz="14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A8ED6D-2CBB-44C9-90C0-09F6ED2BF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872" y="3962400"/>
            <a:ext cx="4057528" cy="289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39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86CD86A-DA69-4E37-9920-FDE7382E5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150"/>
            <a:ext cx="9144000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18E937-3A28-40F1-8FB7-2B5BDE2AE88D}"/>
              </a:ext>
            </a:extLst>
          </p:cNvPr>
          <p:cNvSpPr txBox="1"/>
          <p:nvPr/>
        </p:nvSpPr>
        <p:spPr>
          <a:xfrm>
            <a:off x="533400" y="6400800"/>
            <a:ext cx="6267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http://mercury.lcs.mit.edu/~jnc/tech/arpageo.html</a:t>
            </a:r>
          </a:p>
        </p:txBody>
      </p:sp>
    </p:spTree>
    <p:extLst>
      <p:ext uri="{BB962C8B-B14F-4D97-AF65-F5344CB8AC3E}">
        <p14:creationId xmlns:p14="http://schemas.microsoft.com/office/powerpoint/2010/main" val="3126230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E70C32F-BA8D-4BD7-9476-E964EE7F3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EA0366-D349-41FB-A9EA-860EBEBF1862}"/>
              </a:ext>
            </a:extLst>
          </p:cNvPr>
          <p:cNvSpPr txBox="1"/>
          <p:nvPr/>
        </p:nvSpPr>
        <p:spPr>
          <a:xfrm>
            <a:off x="4876800" y="838200"/>
            <a:ext cx="144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June 1970</a:t>
            </a:r>
          </a:p>
        </p:txBody>
      </p:sp>
    </p:spTree>
    <p:extLst>
      <p:ext uri="{BB962C8B-B14F-4D97-AF65-F5344CB8AC3E}">
        <p14:creationId xmlns:p14="http://schemas.microsoft.com/office/powerpoint/2010/main" val="1622061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D04F6969-21BF-435E-A8E8-9D1957F68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1838"/>
            <a:ext cx="9144000" cy="539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EA0366-D349-41FB-A9EA-860EBEBF1862}"/>
              </a:ext>
            </a:extLst>
          </p:cNvPr>
          <p:cNvSpPr txBox="1"/>
          <p:nvPr/>
        </p:nvSpPr>
        <p:spPr>
          <a:xfrm>
            <a:off x="4876800" y="838200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September 1971</a:t>
            </a:r>
          </a:p>
        </p:txBody>
      </p:sp>
    </p:spTree>
    <p:extLst>
      <p:ext uri="{BB962C8B-B14F-4D97-AF65-F5344CB8AC3E}">
        <p14:creationId xmlns:p14="http://schemas.microsoft.com/office/powerpoint/2010/main" val="2164469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596F212E-1DBD-4F28-B923-C3B3DA88B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1525"/>
            <a:ext cx="914400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EA0366-D349-41FB-A9EA-860EBEBF1862}"/>
              </a:ext>
            </a:extLst>
          </p:cNvPr>
          <p:cNvSpPr txBox="1"/>
          <p:nvPr/>
        </p:nvSpPr>
        <p:spPr>
          <a:xfrm>
            <a:off x="4876800" y="838200"/>
            <a:ext cx="1766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August 1972</a:t>
            </a:r>
          </a:p>
        </p:txBody>
      </p:sp>
    </p:spTree>
    <p:extLst>
      <p:ext uri="{BB962C8B-B14F-4D97-AF65-F5344CB8AC3E}">
        <p14:creationId xmlns:p14="http://schemas.microsoft.com/office/powerpoint/2010/main" val="1505199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EA0366-D349-41FB-A9EA-860EBEBF1862}"/>
              </a:ext>
            </a:extLst>
          </p:cNvPr>
          <p:cNvSpPr txBox="1"/>
          <p:nvPr/>
        </p:nvSpPr>
        <p:spPr>
          <a:xfrm>
            <a:off x="4876800" y="838200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September 1973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C7BE016-1A9F-4ADD-8CF5-7AC377A53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2713"/>
            <a:ext cx="9144000" cy="409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855852"/>
      </p:ext>
    </p:extLst>
  </p:cSld>
  <p:clrMapOvr>
    <a:masterClrMapping/>
  </p:clrMapOvr>
</p:sld>
</file>

<file path=ppt/theme/theme1.xml><?xml version="1.0" encoding="utf-8"?>
<a:theme xmlns:a="http://schemas.openxmlformats.org/drawingml/2006/main" name="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1D1BD1C3523247903358D0A8AC0422" ma:contentTypeVersion="10" ma:contentTypeDescription="Create a new document." ma:contentTypeScope="" ma:versionID="4e972415ea1ac2a68b240eea2af35017">
  <xsd:schema xmlns:xsd="http://www.w3.org/2001/XMLSchema" xmlns:xs="http://www.w3.org/2001/XMLSchema" xmlns:p="http://schemas.microsoft.com/office/2006/metadata/properties" xmlns:ns3="52c17e26-d80b-4810-84b5-2d696440855c" xmlns:ns4="75e26a86-27e7-4108-abb5-a9a0ae913c4d" targetNamespace="http://schemas.microsoft.com/office/2006/metadata/properties" ma:root="true" ma:fieldsID="9daaa94bdaec3db59b40d8b958ba34db" ns3:_="" ns4:_="">
    <xsd:import namespace="52c17e26-d80b-4810-84b5-2d696440855c"/>
    <xsd:import namespace="75e26a86-27e7-4108-abb5-a9a0ae913c4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c17e26-d80b-4810-84b5-2d696440855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e26a86-27e7-4108-abb5-a9a0ae913c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3E7764-B684-4702-AF16-A5E5990AC1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c17e26-d80b-4810-84b5-2d696440855c"/>
    <ds:schemaRef ds:uri="75e26a86-27e7-4108-abb5-a9a0ae913c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00D559-65F6-46F9-99B2-559EF7234F92}">
  <ds:schemaRefs>
    <ds:schemaRef ds:uri="http://schemas.microsoft.com/office/2006/metadata/properties"/>
    <ds:schemaRef ds:uri="75e26a86-27e7-4108-abb5-a9a0ae913c4d"/>
    <ds:schemaRef ds:uri="http://schemas.microsoft.com/office/2006/documentManagement/types"/>
    <ds:schemaRef ds:uri="http://purl.org/dc/dcmitype/"/>
    <ds:schemaRef ds:uri="http://purl.org/dc/elements/1.1/"/>
    <ds:schemaRef ds:uri="52c17e26-d80b-4810-84b5-2d696440855c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C1D5DB3-7B7C-4DB2-99C7-3498B029B3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7595</TotalTime>
  <Words>543</Words>
  <Application>Microsoft Office PowerPoint</Application>
  <PresentationFormat>On-screen Show (4:3)</PresentationFormat>
  <Paragraphs>82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TrumpetLite</vt:lpstr>
      <vt:lpstr>Times New Roman</vt:lpstr>
      <vt:lpstr>ＭＳ Ｐゴシック</vt:lpstr>
      <vt:lpstr>Wingdings</vt:lpstr>
      <vt:lpstr>ZapfDingbats</vt:lpstr>
      <vt:lpstr>Pizzicato-Swash</vt:lpstr>
      <vt:lpstr>Arial</vt:lpstr>
      <vt:lpstr>Comic Sans MS</vt:lpstr>
      <vt:lpstr>Sample PPT_template</vt:lpstr>
      <vt:lpstr>1_Sample PPT_template</vt:lpstr>
      <vt:lpstr>PowerPoint Presentation</vt:lpstr>
      <vt:lpstr>ALERT</vt:lpstr>
      <vt:lpstr>How Old Is the Internet?</vt:lpstr>
      <vt:lpstr>Arpanet The Autumn of ‘69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1970s: Inventing</vt:lpstr>
      <vt:lpstr>1980s: Innovation &amp; Growth</vt:lpstr>
      <vt:lpstr>1990s: Explosion &amp; WWW</vt:lpstr>
      <vt:lpstr>Hobbes' Internet Timeline 25 https://www.zakon.org/robert/internet/timeline/</vt:lpstr>
      <vt:lpstr>Hobbes' Internet Timeline</vt:lpstr>
      <vt:lpstr>Hobbes' Internet Timeline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Stucki, David</cp:lastModifiedBy>
  <cp:revision>449</cp:revision>
  <dcterms:created xsi:type="dcterms:W3CDTF">2011-10-16T19:29:59Z</dcterms:created>
  <dcterms:modified xsi:type="dcterms:W3CDTF">2024-10-23T03:00:37Z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0x0101001C1D1BD1C3523247903358D0A8AC0422</vt:lpwstr>
  </property>
</Properties>
</file>