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5" r:id="rId1"/>
    <p:sldMasterId id="2147484104" r:id="rId2"/>
  </p:sldMasterIdLst>
  <p:notesMasterIdLst>
    <p:notesMasterId r:id="rId28"/>
  </p:notesMasterIdLst>
  <p:handoutMasterIdLst>
    <p:handoutMasterId r:id="rId29"/>
  </p:handoutMasterIdLst>
  <p:sldIdLst>
    <p:sldId id="322" r:id="rId3"/>
    <p:sldId id="389" r:id="rId4"/>
    <p:sldId id="257" r:id="rId5"/>
    <p:sldId id="390" r:id="rId6"/>
    <p:sldId id="391" r:id="rId7"/>
    <p:sldId id="392" r:id="rId8"/>
    <p:sldId id="393" r:id="rId9"/>
    <p:sldId id="394" r:id="rId10"/>
    <p:sldId id="395" r:id="rId11"/>
    <p:sldId id="396" r:id="rId12"/>
    <p:sldId id="397" r:id="rId13"/>
    <p:sldId id="398" r:id="rId14"/>
    <p:sldId id="411" r:id="rId15"/>
    <p:sldId id="399" r:id="rId16"/>
    <p:sldId id="400" r:id="rId17"/>
    <p:sldId id="401" r:id="rId18"/>
    <p:sldId id="402" r:id="rId19"/>
    <p:sldId id="403" r:id="rId20"/>
    <p:sldId id="404" r:id="rId21"/>
    <p:sldId id="406" r:id="rId22"/>
    <p:sldId id="405" r:id="rId23"/>
    <p:sldId id="407" r:id="rId24"/>
    <p:sldId id="408" r:id="rId25"/>
    <p:sldId id="409" r:id="rId26"/>
    <p:sldId id="410" r:id="rId27"/>
  </p:sldIdLst>
  <p:sldSz cx="9144000" cy="6858000" type="screen4x3"/>
  <p:notesSz cx="6858000" cy="9144000"/>
  <p:embeddedFontLst>
    <p:embeddedFont>
      <p:font typeface="ＭＳ Ｐゴシック" panose="020B0600070205080204" pitchFamily="34" charset="-128"/>
      <p:regular r:id="rId30"/>
    </p:embeddedFont>
    <p:embeddedFont>
      <p:font typeface="Balloon Bd BT" panose="03060702020302060201" pitchFamily="66" charset="0"/>
      <p:regular r:id="rId31"/>
    </p:embeddedFont>
    <p:embeddedFont>
      <p:font typeface="Pizzicato-Swash" panose="00000400000000000000" pitchFamily="2" charset="0"/>
      <p:regular r:id="rId32"/>
    </p:embeddedFont>
    <p:embeddedFont>
      <p:font typeface="TrumpetLite" panose="020A0602050506020204" pitchFamily="18" charset="0"/>
      <p:regular r:id="rId33"/>
      <p:bold r:id="rId34"/>
    </p:embeddedFont>
  </p:embeddedFont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948"/>
    <a:srgbClr val="FEFF60"/>
    <a:srgbClr val="114F96"/>
    <a:srgbClr val="0A508B"/>
    <a:srgbClr val="FFF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9" autoAdjust="0"/>
    <p:restoredTop sz="94660"/>
  </p:normalViewPr>
  <p:slideViewPr>
    <p:cSldViewPr>
      <p:cViewPr varScale="1">
        <p:scale>
          <a:sx n="103" d="100"/>
          <a:sy n="103" d="100"/>
        </p:scale>
        <p:origin x="1770" y="13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493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EC0521-32E3-4C31-9102-AF3FDE731388}" type="datetime1">
              <a:rPr lang="en-US"/>
              <a:pPr>
                <a:defRPr/>
              </a:pPr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C68E8D-A74E-4CC8-845A-D79C763B8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20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4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FC7CA11-5530-4644-BF65-99309B556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30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>
            <a:extLst>
              <a:ext uri="{FF2B5EF4-FFF2-40B4-BE49-F238E27FC236}">
                <a16:creationId xmlns:a16="http://schemas.microsoft.com/office/drawing/2014/main" id="{DB3F7789-FC7B-49EE-95E1-B5FDA2C65F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AC7B17-A2D4-4930-9047-0E0DB4FF0A5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32B16F66-5220-442E-9710-69DCD3BA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8FE20874-43E3-4711-BF12-BEC39F0B7DB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9050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91000"/>
            <a:ext cx="7239000" cy="12954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ln>
                  <a:noFill/>
                </a:ln>
                <a:noFill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D547FCD-06FF-4B40-B56B-3F83B2C3E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48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E728C-F143-4030-BA3E-0F18C4E7B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4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10B79-35C3-4850-9D60-60074833B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23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981200"/>
            <a:ext cx="3957637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4186238"/>
            <a:ext cx="3957637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CB351-E3CA-4CA9-9FC0-482C73640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44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981200"/>
            <a:ext cx="3957637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C1B92-C9EC-4821-8465-E1A9D0374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12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0"/>
            <a:ext cx="7762875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895475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860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8954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168F7-6561-4C1C-9FAA-15C37EA4D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3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ound2DiagRect">
            <a:avLst/>
          </a:prstGeom>
          <a:solidFill>
            <a:srgbClr val="E6E100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>
            <a:lvl1pPr>
              <a:defRPr sz="4400" b="1" baseline="0"/>
            </a:lvl1pPr>
          </a:lstStyle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kern="0" dirty="0">
              <a:solidFill>
                <a:srgbClr val="222222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ound2DiagRect">
            <a:avLst/>
          </a:prstGeom>
          <a:solidFill>
            <a:schemeClr val="tx1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l">
              <a:buFontTx/>
              <a:buNone/>
              <a:defRPr sz="2800" b="1" i="0" baseline="0">
                <a:solidFill>
                  <a:srgbClr val="CCFFCC"/>
                </a:solidFill>
                <a:latin typeface="+mj-lt"/>
                <a:ea typeface="Batang" pitchFamily="18" charset="-127"/>
              </a:defRPr>
            </a:lvl1pPr>
          </a:lstStyle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kern="0">
                <a:cs typeface="ＭＳ Ｐゴシック" charset="-128"/>
              </a:rPr>
              <a:t>INVITATION TO </a:t>
            </a:r>
          </a:p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kern="0">
                <a:cs typeface="ＭＳ Ｐゴシック" charset="-128"/>
              </a:rPr>
              <a:t>Computer Science</a:t>
            </a:r>
            <a:endParaRPr lang="en-US" kern="0" dirty="0">
              <a:cs typeface="ＭＳ Ｐゴシック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76900"/>
            <a:ext cx="10953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3600" kern="0" dirty="0">
              <a:solidFill>
                <a:srgbClr val="222222"/>
              </a:solidFill>
              <a:latin typeface="+mj-lt"/>
              <a:cs typeface="ＭＳ Ｐゴシック" charset="-128"/>
            </a:endParaRPr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9050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91000"/>
            <a:ext cx="7239000" cy="12954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solidFill>
                  <a:srgbClr val="CCFFCC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CF204D9-31E5-4E1C-AD1F-EA82E21E2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03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CF40C-F4B9-441B-A605-844EC22E7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53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689BE-3FD0-4A48-84BF-684FA6E1F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33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0782C-63E5-47FF-B9A9-7362D6D5B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09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47654-A352-4D35-8D2C-6D26A15A3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6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9EC4C-8EAF-4C4C-80F7-710D9E4E8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32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8A096-FA40-47E9-8DC3-2BFFE04FD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15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6611B-47A1-4430-9535-F3F09A07E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27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D840F-33A3-4114-A20E-1FD2F67A7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17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83EF6-6D8C-4945-B2C9-931A8B3E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07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A4098-EB04-462A-9F5C-9EB4CAA12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88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BC4A9-499B-4849-AD1B-B992E446C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81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981200"/>
            <a:ext cx="3957637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4186238"/>
            <a:ext cx="3957637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3003B-4157-4E64-A58F-6D76EA66B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64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981200"/>
            <a:ext cx="3957637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38DA0-7400-447D-9CE1-45509FAFA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652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0"/>
            <a:ext cx="7762875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895475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860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8954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33BA4-4B47-4E68-B74E-3C89921F6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1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632CE-2825-4B2C-A5ED-9C00523F9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FC0B-B801-4057-AF82-3E8D014B8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2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4E75B-F506-4995-BF20-B192C69FE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4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68DD3-0518-4276-8075-B0745920B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1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A6467-7185-413E-94FC-B02364412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3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25819-BA36-45E0-9E38-2EDC08446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7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FE0FD-A951-40E7-842C-28BCAF740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8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246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FBDF431-ABAF-4C8B-BC56-4D8397390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  <p:sldLayoutId id="2147484184" r:id="rId12"/>
    <p:sldLayoutId id="2147484185" r:id="rId13"/>
    <p:sldLayoutId id="2147484186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3810000" y="-3810000"/>
            <a:ext cx="152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4114799" y="1828801"/>
            <a:ext cx="914402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246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6E264A2-13C1-479A-BAC1-39701FA26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8" r:id="rId12"/>
    <p:sldLayoutId id="2147484189" r:id="rId13"/>
    <p:sldLayoutId id="2147484190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A2D2DF1-C9A5-4A8E-892B-1217106B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152400"/>
            <a:ext cx="3581400" cy="6096000"/>
          </a:xfrm>
        </p:spPr>
        <p:txBody>
          <a:bodyPr/>
          <a:lstStyle/>
          <a:p>
            <a:pPr marL="0" indent="0">
              <a:buNone/>
            </a:pPr>
            <a:endParaRPr lang="en-US" sz="6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  <a:p>
            <a:pPr marL="0" indent="0">
              <a:buNone/>
            </a:pP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Operating Systems</a:t>
            </a:r>
          </a:p>
          <a:p>
            <a:pPr marL="0" indent="0">
              <a:buNone/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  <a:ea typeface="Pizzicato-Swash" panose="00000400000000000000" pitchFamily="2" charset="0"/>
              </a:rPr>
              <a:t>Based on A (not-so-) Quick and Dirty production by Dr. Pete</a:t>
            </a:r>
          </a:p>
        </p:txBody>
      </p:sp>
      <p:sp>
        <p:nvSpPr>
          <p:cNvPr id="2" name="AutoShape 6" descr="Article_PPT_Template-1.jpg">
            <a:extLst>
              <a:ext uri="{FF2B5EF4-FFF2-40B4-BE49-F238E27FC236}">
                <a16:creationId xmlns:a16="http://schemas.microsoft.com/office/drawing/2014/main" id="{3C427006-4F12-415A-A372-1F54566207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-11430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5B942-32C9-4F77-A754-6D3E550EDC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737"/>
          <a:stretch/>
        </p:blipFill>
        <p:spPr>
          <a:xfrm>
            <a:off x="0" y="0"/>
            <a:ext cx="4876800" cy="661851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Time Slicing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03B62-8FC0-4752-BD84-8AA2239F1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399"/>
            <a:ext cx="8077200" cy="4816473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TrumpetLite" panose="020A0602050506020204" pitchFamily="18" charset="0"/>
              </a:rPr>
              <a:t>CPU time is allocated in fixed-size slices.</a:t>
            </a:r>
            <a:br>
              <a:rPr lang="en-US" sz="2800" dirty="0">
                <a:latin typeface="TrumpetLite" panose="020A0602050506020204" pitchFamily="18" charset="0"/>
              </a:rPr>
            </a:br>
            <a:endParaRPr lang="en-US" sz="2800" dirty="0">
              <a:latin typeface="TrumpetLite" panose="020A0602050506020204" pitchFamily="18" charset="0"/>
            </a:endParaRPr>
          </a:p>
          <a:p>
            <a:r>
              <a:rPr lang="en-US" sz="2800" dirty="0">
                <a:latin typeface="TrumpetLite" panose="020A0602050506020204" pitchFamily="18" charset="0"/>
              </a:rPr>
              <a:t>Typical slice is 100 milliseconds (1/10 second)</a:t>
            </a:r>
            <a:br>
              <a:rPr lang="en-US" sz="2800" dirty="0">
                <a:latin typeface="TrumpetLite" panose="020A0602050506020204" pitchFamily="18" charset="0"/>
              </a:rPr>
            </a:br>
            <a:endParaRPr lang="en-US" sz="2800" dirty="0">
              <a:latin typeface="TrumpetLite" panose="020A0602050506020204" pitchFamily="18" charset="0"/>
            </a:endParaRPr>
          </a:p>
          <a:p>
            <a:r>
              <a:rPr lang="en-US" sz="2800" dirty="0">
                <a:latin typeface="TrumpetLite" panose="020A0602050506020204" pitchFamily="18" charset="0"/>
              </a:rPr>
              <a:t>If a process terminates during its slice, another process replaces it</a:t>
            </a:r>
            <a:br>
              <a:rPr lang="en-US" sz="2800" dirty="0">
                <a:latin typeface="TrumpetLite" panose="020A0602050506020204" pitchFamily="18" charset="0"/>
              </a:rPr>
            </a:br>
            <a:endParaRPr lang="en-US" sz="2800" dirty="0">
              <a:latin typeface="TrumpetLite" panose="020A0602050506020204" pitchFamily="18" charset="0"/>
            </a:endParaRPr>
          </a:p>
          <a:p>
            <a:r>
              <a:rPr lang="en-US" sz="2800" dirty="0">
                <a:latin typeface="TrumpetLite" panose="020A0602050506020204" pitchFamily="18" charset="0"/>
              </a:rPr>
              <a:t>If a process requests input or output during its slice, another process replaces it.   WHY?</a:t>
            </a:r>
            <a:br>
              <a:rPr lang="en-US" sz="2800" dirty="0">
                <a:latin typeface="TrumpetLite" panose="020A0602050506020204" pitchFamily="18" charset="0"/>
              </a:rPr>
            </a:br>
            <a:endParaRPr lang="en-US" sz="2800" dirty="0">
              <a:latin typeface="TrumpetLite" panose="020A0602050506020204" pitchFamily="18" charset="0"/>
            </a:endParaRPr>
          </a:p>
          <a:p>
            <a:r>
              <a:rPr lang="en-US" sz="2800" dirty="0">
                <a:latin typeface="TrumpetLite" panose="020A0602050506020204" pitchFamily="18" charset="0"/>
              </a:rPr>
              <a:t>If a process uses up its slice, another process replaces it</a:t>
            </a:r>
          </a:p>
        </p:txBody>
      </p:sp>
    </p:spTree>
    <p:extLst>
      <p:ext uri="{BB962C8B-B14F-4D97-AF65-F5344CB8AC3E}">
        <p14:creationId xmlns:p14="http://schemas.microsoft.com/office/powerpoint/2010/main" val="244312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Dispatcher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03B62-8FC0-4752-BD84-8AA2239F1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399"/>
            <a:ext cx="8077200" cy="4816473"/>
          </a:xfrm>
        </p:spPr>
        <p:txBody>
          <a:bodyPr>
            <a:normAutofit fontScale="85000" lnSpcReduction="20000"/>
          </a:bodyPr>
          <a:lstStyle/>
          <a:p>
            <a:r>
              <a:rPr lang="en-US" sz="3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umpetLite" panose="020A0602050506020204" pitchFamily="18" charset="0"/>
              </a:rPr>
              <a:t>Mechanism</a:t>
            </a:r>
            <a:r>
              <a:rPr lang="en-US" sz="2800" dirty="0">
                <a:latin typeface="TrumpetLite" panose="020A0602050506020204" pitchFamily="18" charset="0"/>
              </a:rPr>
              <a:t> to replace one process with another: </a:t>
            </a:r>
            <a:r>
              <a:rPr lang="en-US" sz="2800" b="1" dirty="0">
                <a:solidFill>
                  <a:srgbClr val="00B050"/>
                </a:solidFill>
                <a:latin typeface="TrumpetLite" panose="020A0602050506020204" pitchFamily="18" charset="0"/>
              </a:rPr>
              <a:t>process switch</a:t>
            </a:r>
            <a:br>
              <a:rPr lang="en-US" sz="2800" dirty="0">
                <a:latin typeface="TrumpetLite" panose="020A0602050506020204" pitchFamily="18" charset="0"/>
              </a:rPr>
            </a:br>
            <a:endParaRPr lang="en-US" sz="2800" dirty="0">
              <a:latin typeface="TrumpetLite" panose="020A0602050506020204" pitchFamily="18" charset="0"/>
            </a:endParaRPr>
          </a:p>
          <a:p>
            <a:r>
              <a:rPr lang="en-US" sz="2800" dirty="0">
                <a:latin typeface="TrumpetLite" panose="020A0602050506020204" pitchFamily="18" charset="0"/>
              </a:rPr>
              <a:t>Each process is represented by a data structure called a</a:t>
            </a:r>
            <a:br>
              <a:rPr lang="en-US" sz="2800" dirty="0">
                <a:latin typeface="TrumpetLite" panose="020A0602050506020204" pitchFamily="18" charset="0"/>
              </a:rPr>
            </a:br>
            <a:r>
              <a:rPr lang="en-US" sz="2800" b="1" dirty="0">
                <a:solidFill>
                  <a:srgbClr val="00B050"/>
                </a:solidFill>
                <a:latin typeface="TrumpetLite" panose="020A0602050506020204" pitchFamily="18" charset="0"/>
              </a:rPr>
              <a:t>Process Control Block  (PCB)</a:t>
            </a:r>
          </a:p>
          <a:p>
            <a:pPr lvl="1"/>
            <a:r>
              <a:rPr lang="en-US" sz="2600" dirty="0">
                <a:latin typeface="TrumpetLite" panose="020A0602050506020204" pitchFamily="18" charset="0"/>
              </a:rPr>
              <a:t>Program Counter and Register values</a:t>
            </a:r>
          </a:p>
          <a:p>
            <a:pPr lvl="1"/>
            <a:r>
              <a:rPr lang="en-US" sz="2600" dirty="0">
                <a:latin typeface="TrumpetLite" panose="020A0602050506020204" pitchFamily="18" charset="0"/>
              </a:rPr>
              <a:t>Other data for process, memory, I/O management</a:t>
            </a:r>
            <a:br>
              <a:rPr lang="en-US" sz="2600" dirty="0">
                <a:latin typeface="TrumpetLite" panose="020A0602050506020204" pitchFamily="18" charset="0"/>
              </a:rPr>
            </a:br>
            <a:endParaRPr lang="en-US" sz="2600" dirty="0">
              <a:latin typeface="TrumpetLite" panose="020A0602050506020204" pitchFamily="18" charset="0"/>
            </a:endParaRPr>
          </a:p>
          <a:p>
            <a:r>
              <a:rPr lang="en-US" sz="2800" dirty="0">
                <a:latin typeface="TrumpetLite" panose="020A0602050506020204" pitchFamily="18" charset="0"/>
              </a:rPr>
              <a:t>Upon process switch: </a:t>
            </a:r>
          </a:p>
          <a:p>
            <a:pPr lvl="1"/>
            <a:r>
              <a:rPr lang="en-US" sz="2600" dirty="0">
                <a:latin typeface="TrumpetLite" panose="020A0602050506020204" pitchFamily="18" charset="0"/>
              </a:rPr>
              <a:t>CPU register values written to outgoing PCB</a:t>
            </a:r>
          </a:p>
          <a:p>
            <a:pPr lvl="1"/>
            <a:r>
              <a:rPr lang="en-US" sz="2600" dirty="0">
                <a:latin typeface="TrumpetLite" panose="020A0602050506020204" pitchFamily="18" charset="0"/>
              </a:rPr>
              <a:t>Incoming PCB values written to CPU registers</a:t>
            </a:r>
          </a:p>
          <a:p>
            <a:endParaRPr lang="en-US" sz="2800" dirty="0">
              <a:latin typeface="TrumpetLite" panose="020A0602050506020204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  <a:latin typeface="TrumpetLite" panose="020A0602050506020204" pitchFamily="18" charset="0"/>
              </a:rPr>
              <a:t>Just like you have to adjust your brain when you switch from one task to another!</a:t>
            </a:r>
          </a:p>
        </p:txBody>
      </p:sp>
    </p:spTree>
    <p:extLst>
      <p:ext uri="{BB962C8B-B14F-4D97-AF65-F5344CB8AC3E}">
        <p14:creationId xmlns:p14="http://schemas.microsoft.com/office/powerpoint/2010/main" val="230487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Scheduler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03B62-8FC0-4752-BD84-8AA2239F1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399"/>
            <a:ext cx="8077200" cy="481647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TrumpetLite" panose="020A0602050506020204" pitchFamily="18" charset="0"/>
              </a:rPr>
              <a:t>Scheduler determines order in the </a:t>
            </a:r>
            <a:r>
              <a:rPr lang="en-US" sz="2800" b="1" dirty="0">
                <a:solidFill>
                  <a:srgbClr val="00B050"/>
                </a:solidFill>
                <a:latin typeface="TrumpetLite" panose="020A0602050506020204" pitchFamily="18" charset="0"/>
              </a:rPr>
              <a:t>queue</a:t>
            </a:r>
            <a:r>
              <a:rPr lang="en-US" sz="2800" dirty="0">
                <a:latin typeface="TrumpetLite" panose="020A0602050506020204" pitchFamily="18" charset="0"/>
              </a:rPr>
              <a:t> (line) of Ready processes</a:t>
            </a:r>
            <a:br>
              <a:rPr lang="en-US" sz="2800" dirty="0">
                <a:latin typeface="TrumpetLite" panose="020A0602050506020204" pitchFamily="18" charset="0"/>
              </a:rPr>
            </a:br>
            <a:endParaRPr lang="en-US" sz="2800" dirty="0">
              <a:latin typeface="TrumpetLite" panose="020A0602050506020204" pitchFamily="18" charset="0"/>
            </a:endParaRPr>
          </a:p>
          <a:p>
            <a:r>
              <a:rPr lang="en-US" sz="2800" dirty="0">
                <a:latin typeface="TrumpetLite" panose="020A0602050506020204" pitchFamily="18" charset="0"/>
              </a:rPr>
              <a:t>It makes decisions based on scheduling policy</a:t>
            </a:r>
            <a:br>
              <a:rPr lang="en-US" sz="2800" dirty="0">
                <a:latin typeface="TrumpetLite" panose="020A0602050506020204" pitchFamily="18" charset="0"/>
              </a:rPr>
            </a:br>
            <a:endParaRPr lang="en-US" sz="2800" dirty="0">
              <a:latin typeface="TrumpetLite" panose="020A0602050506020204" pitchFamily="18" charset="0"/>
            </a:endParaRPr>
          </a:p>
          <a:p>
            <a:r>
              <a:rPr lang="en-US" sz="2800" dirty="0">
                <a:latin typeface="TrumpetLite" panose="020A0602050506020204" pitchFamily="18" charset="0"/>
              </a:rPr>
              <a:t>Some well-known policies:</a:t>
            </a:r>
          </a:p>
          <a:p>
            <a:pPr lvl="1"/>
            <a:r>
              <a:rPr lang="en-US" sz="2600" dirty="0">
                <a:latin typeface="TrumpetLite" panose="020A0602050506020204" pitchFamily="18" charset="0"/>
              </a:rPr>
              <a:t>First-come First-served</a:t>
            </a:r>
          </a:p>
          <a:p>
            <a:pPr lvl="1"/>
            <a:r>
              <a:rPr lang="en-US" sz="2600" dirty="0">
                <a:latin typeface="TrumpetLite" panose="020A0602050506020204" pitchFamily="18" charset="0"/>
              </a:rPr>
              <a:t>Priority</a:t>
            </a:r>
          </a:p>
          <a:p>
            <a:pPr lvl="1"/>
            <a:r>
              <a:rPr lang="en-US" sz="2600" dirty="0">
                <a:latin typeface="TrumpetLite" panose="020A0602050506020204" pitchFamily="18" charset="0"/>
              </a:rPr>
              <a:t>Shortest Job First</a:t>
            </a:r>
            <a:br>
              <a:rPr lang="en-US" sz="2600" dirty="0">
                <a:latin typeface="TrumpetLite" panose="020A0602050506020204" pitchFamily="18" charset="0"/>
              </a:rPr>
            </a:br>
            <a:endParaRPr lang="en-US" sz="2600" dirty="0">
              <a:latin typeface="TrumpetLite" panose="020A0602050506020204" pitchFamily="18" charset="0"/>
            </a:endParaRPr>
          </a:p>
          <a:p>
            <a:r>
              <a:rPr lang="en-US" sz="2800" dirty="0">
                <a:latin typeface="TrumpetLite" panose="020A0602050506020204" pitchFamily="18" charset="0"/>
              </a:rPr>
              <a:t>Shortest Job First keeps track of past time-slice usage. Processes with lots of I/O are preferred.  Why?</a:t>
            </a:r>
          </a:p>
        </p:txBody>
      </p:sp>
    </p:spTree>
    <p:extLst>
      <p:ext uri="{BB962C8B-B14F-4D97-AF65-F5344CB8AC3E}">
        <p14:creationId xmlns:p14="http://schemas.microsoft.com/office/powerpoint/2010/main" val="54317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78712B-99E2-922C-C92C-6CFC489822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76D82D-738D-5728-5648-3C0957E1C1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F6611B-47A1-4430-9535-F3F09A07EAF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83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What causes a process to change state?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CFDE8D5-C2B9-42EB-ABC7-450F096DE319}"/>
              </a:ext>
            </a:extLst>
          </p:cNvPr>
          <p:cNvSpPr/>
          <p:nvPr/>
        </p:nvSpPr>
        <p:spPr>
          <a:xfrm>
            <a:off x="6075799" y="2542049"/>
            <a:ext cx="1113182" cy="111318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BCCD12C-4585-448E-A554-1DD44AA0ED4C}"/>
              </a:ext>
            </a:extLst>
          </p:cNvPr>
          <p:cNvSpPr/>
          <p:nvPr/>
        </p:nvSpPr>
        <p:spPr>
          <a:xfrm>
            <a:off x="1810128" y="2574025"/>
            <a:ext cx="1113182" cy="111318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A0ACBEF-13E6-4264-9C2B-99CC16BBD3CD}"/>
              </a:ext>
            </a:extLst>
          </p:cNvPr>
          <p:cNvSpPr/>
          <p:nvPr/>
        </p:nvSpPr>
        <p:spPr>
          <a:xfrm>
            <a:off x="3948882" y="4760838"/>
            <a:ext cx="1113182" cy="111318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650B8E-6E27-4F2F-8956-AB1B5EDB6E23}"/>
              </a:ext>
            </a:extLst>
          </p:cNvPr>
          <p:cNvSpPr txBox="1"/>
          <p:nvPr/>
        </p:nvSpPr>
        <p:spPr>
          <a:xfrm>
            <a:off x="4003531" y="5124912"/>
            <a:ext cx="988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</a:rPr>
              <a:t>Waiting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3BD32A-94BC-4C24-A037-D5260849F287}"/>
              </a:ext>
            </a:extLst>
          </p:cNvPr>
          <p:cNvSpPr txBox="1"/>
          <p:nvPr/>
        </p:nvSpPr>
        <p:spPr>
          <a:xfrm>
            <a:off x="6223348" y="2902586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</a:rPr>
              <a:t>Ready</a:t>
            </a:r>
            <a:endParaRPr lang="en-US" sz="2400" dirty="0">
              <a:solidFill>
                <a:schemeClr val="accent6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9D00E9F-AD98-4284-9A2D-6A377D577503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2875722" y="2705071"/>
            <a:ext cx="3363099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3BF151-DFAE-46EE-944A-5F0684C5B7B7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2760288" y="3524186"/>
            <a:ext cx="1283440" cy="130846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DD79F26-D790-404E-96C4-B15EBD38DF97}"/>
              </a:ext>
            </a:extLst>
          </p:cNvPr>
          <p:cNvCxnSpPr>
            <a:cxnSpLocks/>
          </p:cNvCxnSpPr>
          <p:nvPr/>
        </p:nvCxnSpPr>
        <p:spPr>
          <a:xfrm>
            <a:off x="2923310" y="3297794"/>
            <a:ext cx="3152489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DCB81CA-B18F-4730-9D3B-0CBDD98CECE2}"/>
              </a:ext>
            </a:extLst>
          </p:cNvPr>
          <p:cNvCxnSpPr>
            <a:cxnSpLocks/>
            <a:stCxn id="7" idx="7"/>
          </p:cNvCxnSpPr>
          <p:nvPr/>
        </p:nvCxnSpPr>
        <p:spPr>
          <a:xfrm flipV="1">
            <a:off x="4899042" y="3630380"/>
            <a:ext cx="1435497" cy="129348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A3CDE37-F9EA-4CF9-A0EE-7109555E18DA}"/>
              </a:ext>
            </a:extLst>
          </p:cNvPr>
          <p:cNvSpPr txBox="1"/>
          <p:nvPr/>
        </p:nvSpPr>
        <p:spPr>
          <a:xfrm>
            <a:off x="5463226" y="4277973"/>
            <a:ext cx="1945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I/O completes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278A7A-80AE-4427-BF6F-818006850893}"/>
              </a:ext>
            </a:extLst>
          </p:cNvPr>
          <p:cNvSpPr txBox="1"/>
          <p:nvPr/>
        </p:nvSpPr>
        <p:spPr>
          <a:xfrm>
            <a:off x="1669300" y="4102231"/>
            <a:ext cx="1785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Requests I/O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FC4E59-E7D9-424B-96F3-ECCD9337ECFA}"/>
              </a:ext>
            </a:extLst>
          </p:cNvPr>
          <p:cNvSpPr txBox="1"/>
          <p:nvPr/>
        </p:nvSpPr>
        <p:spPr>
          <a:xfrm>
            <a:off x="3315139" y="3265727"/>
            <a:ext cx="2402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Time Slice Expires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16AE09-F03E-4C31-AB0B-A89B0A37737F}"/>
              </a:ext>
            </a:extLst>
          </p:cNvPr>
          <p:cNvSpPr txBox="1"/>
          <p:nvPr/>
        </p:nvSpPr>
        <p:spPr>
          <a:xfrm>
            <a:off x="2801846" y="2142343"/>
            <a:ext cx="339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Dispatcher assigns to CPU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F0F84D-E4BD-426D-9594-CB198F6CB2C1}"/>
              </a:ext>
            </a:extLst>
          </p:cNvPr>
          <p:cNvSpPr txBox="1"/>
          <p:nvPr/>
        </p:nvSpPr>
        <p:spPr>
          <a:xfrm>
            <a:off x="1827679" y="2927638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</a:rPr>
              <a:t>Running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533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Memory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03B62-8FC0-4752-BD84-8AA2239F1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399"/>
            <a:ext cx="8077200" cy="481647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rumpetLite" panose="020A0602050506020204" pitchFamily="18" charset="0"/>
              </a:rPr>
              <a:t>What resource does RAM memory offer?  </a:t>
            </a:r>
            <a:r>
              <a:rPr lang="en-US" sz="3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umpetLite" panose="020A0602050506020204" pitchFamily="18" charset="0"/>
              </a:rPr>
              <a:t>Space</a:t>
            </a:r>
            <a:r>
              <a:rPr lang="en-US" sz="2800" dirty="0">
                <a:latin typeface="TrumpetLite" panose="020A0602050506020204" pitchFamily="18" charset="0"/>
              </a:rPr>
              <a:t>!</a:t>
            </a:r>
          </a:p>
          <a:p>
            <a:endParaRPr lang="en-US" sz="2800" dirty="0">
              <a:latin typeface="TrumpetLite" panose="020A0602050506020204" pitchFamily="18" charset="0"/>
            </a:endParaRPr>
          </a:p>
          <a:p>
            <a:r>
              <a:rPr lang="en-US" sz="2800" dirty="0">
                <a:latin typeface="TrumpetLite" panose="020A0602050506020204" pitchFamily="18" charset="0"/>
              </a:rPr>
              <a:t>We will explore the following issues:</a:t>
            </a:r>
          </a:p>
          <a:p>
            <a:pPr lvl="1"/>
            <a:r>
              <a:rPr lang="en-US" sz="2600" dirty="0">
                <a:latin typeface="TrumpetLite" panose="020A0602050506020204" pitchFamily="18" charset="0"/>
              </a:rPr>
              <a:t>Virtual vs. physical memory</a:t>
            </a:r>
          </a:p>
          <a:p>
            <a:pPr lvl="1"/>
            <a:r>
              <a:rPr lang="en-US" sz="2600" dirty="0">
                <a:latin typeface="TrumpetLite" panose="020A0602050506020204" pitchFamily="18" charset="0"/>
              </a:rPr>
              <a:t>Pages (“space slicing”)</a:t>
            </a:r>
          </a:p>
          <a:p>
            <a:pPr lvl="1"/>
            <a:r>
              <a:rPr lang="en-US" sz="2600" dirty="0">
                <a:latin typeface="TrumpetLite" panose="020A0602050506020204" pitchFamily="18" charset="0"/>
              </a:rPr>
              <a:t>Memory allocation</a:t>
            </a:r>
          </a:p>
        </p:txBody>
      </p:sp>
    </p:spTree>
    <p:extLst>
      <p:ext uri="{BB962C8B-B14F-4D97-AF65-F5344CB8AC3E}">
        <p14:creationId xmlns:p14="http://schemas.microsoft.com/office/powerpoint/2010/main" val="344398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Physical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03B62-8FC0-4752-BD84-8AA2239F1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399"/>
            <a:ext cx="8077200" cy="481647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rumpetLite" panose="020A0602050506020204" pitchFamily="18" charset="0"/>
              </a:rPr>
              <a:t>The “running” process and all “ready” processes must be in memory, so they have to share!</a:t>
            </a:r>
            <a:br>
              <a:rPr lang="en-US" sz="2800" dirty="0">
                <a:latin typeface="TrumpetLite" panose="020A0602050506020204" pitchFamily="18" charset="0"/>
              </a:rPr>
            </a:br>
            <a:endParaRPr lang="en-US" sz="2800" dirty="0">
              <a:latin typeface="TrumpetLite" panose="020A0602050506020204" pitchFamily="18" charset="0"/>
            </a:endParaRPr>
          </a:p>
          <a:p>
            <a:r>
              <a:rPr lang="en-US" sz="2800" dirty="0">
                <a:latin typeface="TrumpetLite" panose="020A0602050506020204" pitchFamily="18" charset="0"/>
              </a:rPr>
              <a:t>What if their total size is &gt; physical memory size??</a:t>
            </a:r>
            <a:br>
              <a:rPr lang="en-US" sz="2800" dirty="0">
                <a:latin typeface="TrumpetLite" panose="020A0602050506020204" pitchFamily="18" charset="0"/>
              </a:rPr>
            </a:br>
            <a:endParaRPr lang="en-US" sz="2800" dirty="0">
              <a:latin typeface="TrumpetLite" panose="020A0602050506020204" pitchFamily="18" charset="0"/>
            </a:endParaRPr>
          </a:p>
          <a:p>
            <a:r>
              <a:rPr lang="en-US" sz="2800" dirty="0">
                <a:latin typeface="TrumpetLite" panose="020A0602050506020204" pitchFamily="18" charset="0"/>
              </a:rPr>
              <a:t>Oh and this…all have been assembled into machine code and all have first instruction at address 0.  </a:t>
            </a:r>
            <a:br>
              <a:rPr lang="en-US" sz="2800" dirty="0">
                <a:latin typeface="TrumpetLite" panose="020A0602050506020204" pitchFamily="18" charset="0"/>
              </a:rPr>
            </a:br>
            <a:endParaRPr lang="en-US" sz="2800" dirty="0">
              <a:latin typeface="TrumpetLite" panose="020A0602050506020204" pitchFamily="18" charset="0"/>
            </a:endParaRPr>
          </a:p>
          <a:p>
            <a:r>
              <a:rPr lang="en-US" sz="2800" dirty="0">
                <a:latin typeface="TrumpetLite" panose="020A0602050506020204" pitchFamily="18" charset="0"/>
              </a:rPr>
              <a:t>Only one process can occupy physical address 0!!</a:t>
            </a:r>
          </a:p>
        </p:txBody>
      </p:sp>
    </p:spTree>
    <p:extLst>
      <p:ext uri="{BB962C8B-B14F-4D97-AF65-F5344CB8AC3E}">
        <p14:creationId xmlns:p14="http://schemas.microsoft.com/office/powerpoint/2010/main" val="306264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Virtual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03B62-8FC0-4752-BD84-8AA2239F1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399"/>
            <a:ext cx="8077200" cy="4816473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latin typeface="TrumpetLite" panose="020A0602050506020204" pitchFamily="18" charset="0"/>
              </a:rPr>
              <a:t>Every process starts at virtual address 0!</a:t>
            </a:r>
          </a:p>
          <a:p>
            <a:r>
              <a:rPr lang="en-US" sz="2800" dirty="0">
                <a:latin typeface="TrumpetLite" panose="020A0602050506020204" pitchFamily="18" charset="0"/>
              </a:rPr>
              <a:t>Process can be loaded anywhere in physical memory!</a:t>
            </a:r>
          </a:p>
          <a:p>
            <a:r>
              <a:rPr lang="en-US" sz="2800" dirty="0">
                <a:latin typeface="TrumpetLite" panose="020A0602050506020204" pitchFamily="18" charset="0"/>
              </a:rPr>
              <a:t>Store physical starting address in Process Control Block</a:t>
            </a:r>
          </a:p>
          <a:p>
            <a:r>
              <a:rPr lang="en-US" sz="2800" dirty="0">
                <a:latin typeface="TrumpetLite" panose="020A0602050506020204" pitchFamily="18" charset="0"/>
              </a:rPr>
              <a:t>When process dispatched to run, copy physical starting address into CPU </a:t>
            </a:r>
            <a:r>
              <a:rPr lang="en-US" sz="2800" b="1" dirty="0">
                <a:solidFill>
                  <a:srgbClr val="00B050"/>
                </a:solidFill>
                <a:latin typeface="TrumpetLite" panose="020A0602050506020204" pitchFamily="18" charset="0"/>
              </a:rPr>
              <a:t>Relocation Register</a:t>
            </a:r>
          </a:p>
          <a:p>
            <a:r>
              <a:rPr lang="en-US" sz="2800" dirty="0">
                <a:latin typeface="TrumpetLite" panose="020A0602050506020204" pitchFamily="18" charset="0"/>
              </a:rPr>
              <a:t>For each memory reference while executing, add Relocation Register value to it to get physical address!</a:t>
            </a:r>
          </a:p>
          <a:p>
            <a:endParaRPr lang="en-US" sz="2800" dirty="0">
              <a:latin typeface="TrumpetLite" panose="020A0602050506020204" pitchFamily="18" charset="0"/>
            </a:endParaRPr>
          </a:p>
          <a:p>
            <a:pPr marL="576263" indent="-576263">
              <a:buNone/>
            </a:pPr>
            <a:r>
              <a:rPr lang="en-US" sz="2800" dirty="0">
                <a:latin typeface="TrumpetLite" panose="020A0602050506020204" pitchFamily="18" charset="0"/>
              </a:rPr>
              <a:t>Ex:  process starting physical address is 100. When LOAD 12 executed, read from address 112  (100+12)</a:t>
            </a:r>
          </a:p>
        </p:txBody>
      </p:sp>
    </p:spTree>
    <p:extLst>
      <p:ext uri="{BB962C8B-B14F-4D97-AF65-F5344CB8AC3E}">
        <p14:creationId xmlns:p14="http://schemas.microsoft.com/office/powerpoint/2010/main" val="396826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Memory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03B62-8FC0-4752-BD84-8AA2239F1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399"/>
            <a:ext cx="8077200" cy="481647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rumpetLite" panose="020A0602050506020204" pitchFamily="18" charset="0"/>
              </a:rPr>
              <a:t>There are many processes loaded in memory</a:t>
            </a:r>
          </a:p>
          <a:p>
            <a:r>
              <a:rPr lang="en-US" sz="2800" dirty="0">
                <a:latin typeface="TrumpetLite" panose="020A0602050506020204" pitchFamily="18" charset="0"/>
              </a:rPr>
              <a:t>There may be empty gaps between them (e.g. space vacated by a terminated process)</a:t>
            </a:r>
          </a:p>
          <a:p>
            <a:r>
              <a:rPr lang="en-US" sz="2800" dirty="0">
                <a:latin typeface="TrumpetLite" panose="020A0602050506020204" pitchFamily="18" charset="0"/>
              </a:rPr>
              <a:t>Suppose there are 3 gaps of size 10, 12, 15. </a:t>
            </a:r>
          </a:p>
          <a:p>
            <a:r>
              <a:rPr lang="en-US" sz="2800" dirty="0">
                <a:latin typeface="TrumpetLite" panose="020A0602050506020204" pitchFamily="18" charset="0"/>
              </a:rPr>
              <a:t>New process size 20 needs loaded.  Where to put it?</a:t>
            </a:r>
          </a:p>
          <a:p>
            <a:r>
              <a:rPr lang="en-US" sz="2800" dirty="0">
                <a:latin typeface="TrumpetLite" panose="020A0602050506020204" pitchFamily="18" charset="0"/>
              </a:rPr>
              <a:t>One solution is to shift the others to make bigger gaps.  No fun!</a:t>
            </a:r>
          </a:p>
          <a:p>
            <a:r>
              <a:rPr lang="en-US" sz="2800" dirty="0">
                <a:latin typeface="TrumpetLite" panose="020A0602050506020204" pitchFamily="18" charset="0"/>
              </a:rPr>
              <a:t>Another solution is “space slices”, like “time slices”</a:t>
            </a:r>
          </a:p>
        </p:txBody>
      </p:sp>
    </p:spTree>
    <p:extLst>
      <p:ext uri="{BB962C8B-B14F-4D97-AF65-F5344CB8AC3E}">
        <p14:creationId xmlns:p14="http://schemas.microsoft.com/office/powerpoint/2010/main" val="137863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Memory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03B62-8FC0-4752-BD84-8AA2239F1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399"/>
            <a:ext cx="4648200" cy="481647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rumpetLite" panose="020A0602050506020204" pitchFamily="18" charset="0"/>
              </a:rPr>
              <a:t>Partition memory into fixed-size chunks called </a:t>
            </a:r>
            <a:r>
              <a:rPr lang="en-US" sz="2800" b="1" dirty="0">
                <a:solidFill>
                  <a:srgbClr val="00B050"/>
                </a:solidFill>
                <a:latin typeface="TrumpetLite" panose="020A0602050506020204" pitchFamily="18" charset="0"/>
              </a:rPr>
              <a:t>pages</a:t>
            </a:r>
          </a:p>
          <a:p>
            <a:r>
              <a:rPr lang="en-US" sz="2800" dirty="0">
                <a:latin typeface="TrumpetLite" panose="020A0602050506020204" pitchFamily="18" charset="0"/>
              </a:rPr>
              <a:t>Process is split up into page-size pieces</a:t>
            </a:r>
          </a:p>
          <a:p>
            <a:r>
              <a:rPr lang="en-US" sz="2800" dirty="0">
                <a:latin typeface="TrumpetLite" panose="020A0602050506020204" pitchFamily="18" charset="0"/>
              </a:rPr>
              <a:t>PCB includes a </a:t>
            </a:r>
            <a:r>
              <a:rPr lang="en-US" sz="2800" b="1" dirty="0">
                <a:solidFill>
                  <a:srgbClr val="00B050"/>
                </a:solidFill>
                <a:latin typeface="TrumpetLite" panose="020A0602050506020204" pitchFamily="18" charset="0"/>
              </a:rPr>
              <a:t>Page Table </a:t>
            </a:r>
            <a:r>
              <a:rPr lang="en-US" sz="2800" dirty="0">
                <a:latin typeface="TrumpetLite" panose="020A0602050506020204" pitchFamily="18" charset="0"/>
              </a:rPr>
              <a:t>to track where each piece is physically located.</a:t>
            </a:r>
          </a:p>
          <a:p>
            <a:r>
              <a:rPr lang="en-US" sz="2800" dirty="0">
                <a:latin typeface="TrumpetLite" panose="020A0602050506020204" pitchFamily="18" charset="0"/>
              </a:rPr>
              <a:t>Use Page Table to translate each memory reference while running.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5D3B142-3FF3-4DEC-A0C5-56B91B0EF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421476"/>
              </p:ext>
            </p:extLst>
          </p:nvPr>
        </p:nvGraphicFramePr>
        <p:xfrm>
          <a:off x="5473148" y="2579447"/>
          <a:ext cx="3227734" cy="30707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3867">
                  <a:extLst>
                    <a:ext uri="{9D8B030D-6E8A-4147-A177-3AD203B41FA5}">
                      <a16:colId xmlns:a16="http://schemas.microsoft.com/office/drawing/2014/main" val="3499417025"/>
                    </a:ext>
                  </a:extLst>
                </a:gridCol>
                <a:gridCol w="1613867">
                  <a:extLst>
                    <a:ext uri="{9D8B030D-6E8A-4147-A177-3AD203B41FA5}">
                      <a16:colId xmlns:a16="http://schemas.microsoft.com/office/drawing/2014/main" val="1025890249"/>
                    </a:ext>
                  </a:extLst>
                </a:gridCol>
              </a:tblGrid>
              <a:tr h="47394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Virtual Page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Physical Page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170911"/>
                  </a:ext>
                </a:extLst>
              </a:tr>
              <a:tr h="4739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11376"/>
                  </a:ext>
                </a:extLst>
              </a:tr>
              <a:tr h="4739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7951"/>
                  </a:ext>
                </a:extLst>
              </a:tr>
              <a:tr h="4739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711909"/>
                  </a:ext>
                </a:extLst>
              </a:tr>
              <a:tr h="4739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366682"/>
                  </a:ext>
                </a:extLst>
              </a:tr>
              <a:tr h="4739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80309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AFAE2D9-2EB3-454E-A37E-E3C358FA83EC}"/>
              </a:ext>
            </a:extLst>
          </p:cNvPr>
          <p:cNvSpPr txBox="1"/>
          <p:nvPr/>
        </p:nvSpPr>
        <p:spPr>
          <a:xfrm>
            <a:off x="5740621" y="1862207"/>
            <a:ext cx="2752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Process’ Page Table</a:t>
            </a:r>
          </a:p>
        </p:txBody>
      </p:sp>
    </p:spTree>
    <p:extLst>
      <p:ext uri="{BB962C8B-B14F-4D97-AF65-F5344CB8AC3E}">
        <p14:creationId xmlns:p14="http://schemas.microsoft.com/office/powerpoint/2010/main" val="77126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57DD-42EB-488A-93AF-47B9A24C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ED3F3-5033-4930-B561-2DFA70946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Syllabus reminder</a:t>
            </a:r>
          </a:p>
          <a:p>
            <a:pPr lvl="1"/>
            <a:r>
              <a:rPr lang="en-US" sz="2000"/>
              <a:t>We’re finishing Chapter 6 today</a:t>
            </a:r>
          </a:p>
          <a:p>
            <a:pPr lvl="1"/>
            <a:r>
              <a:rPr lang="en-US" sz="2000"/>
              <a:t>We start Chapter 7 on Wednesday</a:t>
            </a:r>
          </a:p>
          <a:p>
            <a:endParaRPr lang="en-US" sz="2400"/>
          </a:p>
          <a:p>
            <a:r>
              <a:rPr lang="en-US" sz="2400"/>
              <a:t>Assignment #6 is due next Friday</a:t>
            </a:r>
          </a:p>
          <a:p>
            <a:pPr lvl="1"/>
            <a:r>
              <a:rPr lang="en-US" sz="2200"/>
              <a:t>Problems from chapters 6 &amp; 7</a:t>
            </a:r>
          </a:p>
          <a:p>
            <a:endParaRPr lang="en-US" sz="240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6DE9B-DFC5-417F-B9A3-450D1A4EA4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4ECCD7-2261-4377-9472-B67094584AAF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97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Memory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03B62-8FC0-4752-BD84-8AA2239F1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399"/>
            <a:ext cx="4648200" cy="481647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latin typeface="TrumpetLite" panose="020A0602050506020204" pitchFamily="18" charset="0"/>
              </a:rPr>
              <a:t>Physical memory divided into pages.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latin typeface="TrumpetLite" panose="020A0602050506020204" pitchFamily="18" charset="0"/>
              </a:rPr>
              <a:t>There is a Memory Table with one bit per page:</a:t>
            </a:r>
          </a:p>
          <a:p>
            <a:pPr lvl="1">
              <a:lnSpc>
                <a:spcPct val="120000"/>
              </a:lnSpc>
            </a:pPr>
            <a:r>
              <a:rPr lang="en-US" sz="2600" dirty="0">
                <a:latin typeface="TrumpetLite" panose="020A0602050506020204" pitchFamily="18" charset="0"/>
              </a:rPr>
              <a:t>0 = available</a:t>
            </a:r>
          </a:p>
          <a:p>
            <a:pPr lvl="1">
              <a:lnSpc>
                <a:spcPct val="120000"/>
              </a:lnSpc>
            </a:pPr>
            <a:r>
              <a:rPr lang="en-US" sz="2600" dirty="0">
                <a:latin typeface="TrumpetLite" panose="020A0602050506020204" pitchFamily="18" charset="0"/>
              </a:rPr>
              <a:t>1 = occupied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latin typeface="TrumpetLite" panose="020A0602050506020204" pitchFamily="18" charset="0"/>
              </a:rPr>
              <a:t>When new process loaded, any available page can be allocated to it.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latin typeface="TrumpetLite" panose="020A0602050506020204" pitchFamily="18" charset="0"/>
              </a:rPr>
              <a:t>What if memory is full?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5D3B142-3FF3-4DEC-A0C5-56B91B0EF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794944"/>
              </p:ext>
            </p:extLst>
          </p:nvPr>
        </p:nvGraphicFramePr>
        <p:xfrm>
          <a:off x="5473148" y="2579447"/>
          <a:ext cx="3227734" cy="3791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3867">
                  <a:extLst>
                    <a:ext uri="{9D8B030D-6E8A-4147-A177-3AD203B41FA5}">
                      <a16:colId xmlns:a16="http://schemas.microsoft.com/office/drawing/2014/main" val="3499417025"/>
                    </a:ext>
                  </a:extLst>
                </a:gridCol>
                <a:gridCol w="1613867">
                  <a:extLst>
                    <a:ext uri="{9D8B030D-6E8A-4147-A177-3AD203B41FA5}">
                      <a16:colId xmlns:a16="http://schemas.microsoft.com/office/drawing/2014/main" val="1025890249"/>
                    </a:ext>
                  </a:extLst>
                </a:gridCol>
              </a:tblGrid>
              <a:tr h="47394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Page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Occupied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170911"/>
                  </a:ext>
                </a:extLst>
              </a:tr>
              <a:tr h="4739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11376"/>
                  </a:ext>
                </a:extLst>
              </a:tr>
              <a:tr h="4739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7951"/>
                  </a:ext>
                </a:extLst>
              </a:tr>
              <a:tr h="4739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711909"/>
                  </a:ext>
                </a:extLst>
              </a:tr>
              <a:tr h="4739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366682"/>
                  </a:ext>
                </a:extLst>
              </a:tr>
              <a:tr h="4739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244587"/>
                  </a:ext>
                </a:extLst>
              </a:tr>
              <a:tr h="4739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721916"/>
                  </a:ext>
                </a:extLst>
              </a:tr>
              <a:tr h="4739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80309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AFAE2D9-2EB3-454E-A37E-E3C358FA83EC}"/>
              </a:ext>
            </a:extLst>
          </p:cNvPr>
          <p:cNvSpPr txBox="1"/>
          <p:nvPr/>
        </p:nvSpPr>
        <p:spPr>
          <a:xfrm>
            <a:off x="5461282" y="1862207"/>
            <a:ext cx="3276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Physical Memory Table</a:t>
            </a:r>
          </a:p>
        </p:txBody>
      </p:sp>
    </p:spTree>
    <p:extLst>
      <p:ext uri="{BB962C8B-B14F-4D97-AF65-F5344CB8AC3E}">
        <p14:creationId xmlns:p14="http://schemas.microsoft.com/office/powerpoint/2010/main" val="375211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Mass Storage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03B62-8FC0-4752-BD84-8AA2239F1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399"/>
            <a:ext cx="8077200" cy="4816473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TrumpetLite" panose="020A0602050506020204" pitchFamily="18" charset="0"/>
              </a:rPr>
              <a:t>KEY</a:t>
            </a:r>
            <a:r>
              <a:rPr lang="en-US" sz="2800" dirty="0">
                <a:latin typeface="TrumpetLite" panose="020A0602050506020204" pitchFamily="18" charset="0"/>
              </a:rPr>
              <a:t>:  Mass storage management is conceptually similar to memory management</a:t>
            </a:r>
            <a:br>
              <a:rPr lang="en-US" sz="2800" dirty="0">
                <a:latin typeface="TrumpetLite" panose="020A0602050506020204" pitchFamily="18" charset="0"/>
              </a:rPr>
            </a:br>
            <a:endParaRPr lang="en-US" sz="2800" dirty="0">
              <a:latin typeface="TrumpetLite" panose="020A0602050506020204" pitchFamily="18" charset="0"/>
            </a:endParaRPr>
          </a:p>
          <a:p>
            <a:r>
              <a:rPr lang="en-US" sz="2800" dirty="0">
                <a:latin typeface="TrumpetLite" panose="020A0602050506020204" pitchFamily="18" charset="0"/>
              </a:rPr>
              <a:t>Storage space sliced into fixed-size chunks called </a:t>
            </a:r>
            <a:r>
              <a:rPr lang="en-US" sz="2800" b="1" dirty="0">
                <a:solidFill>
                  <a:srgbClr val="00B050"/>
                </a:solidFill>
                <a:latin typeface="TrumpetLite" panose="020A0602050506020204" pitchFamily="18" charset="0"/>
              </a:rPr>
              <a:t>sectors</a:t>
            </a:r>
            <a:r>
              <a:rPr lang="en-US" sz="2800" dirty="0">
                <a:latin typeface="TrumpetLite" panose="020A0602050506020204" pitchFamily="18" charset="0"/>
              </a:rPr>
              <a:t> or </a:t>
            </a:r>
            <a:r>
              <a:rPr lang="en-US" sz="2800" b="1" dirty="0">
                <a:solidFill>
                  <a:srgbClr val="00B050"/>
                </a:solidFill>
                <a:latin typeface="TrumpetLite" panose="020A0602050506020204" pitchFamily="18" charset="0"/>
              </a:rPr>
              <a:t>blocks</a:t>
            </a:r>
            <a:r>
              <a:rPr lang="en-US" sz="2800" dirty="0">
                <a:latin typeface="TrumpetLite" panose="020A0602050506020204" pitchFamily="18" charset="0"/>
              </a:rPr>
              <a:t>.  Analogous to memory pages.</a:t>
            </a:r>
            <a:br>
              <a:rPr lang="en-US" sz="2800" dirty="0">
                <a:latin typeface="TrumpetLite" panose="020A0602050506020204" pitchFamily="18" charset="0"/>
              </a:rPr>
            </a:br>
            <a:endParaRPr lang="en-US" sz="2800" dirty="0">
              <a:latin typeface="TrumpetLite" panose="020A0602050506020204" pitchFamily="18" charset="0"/>
            </a:endParaRPr>
          </a:p>
          <a:p>
            <a:r>
              <a:rPr lang="en-US" sz="2800" dirty="0">
                <a:latin typeface="TrumpetLite" panose="020A0602050506020204" pitchFamily="18" charset="0"/>
              </a:rPr>
              <a:t>Files can be split up across sectors.  Analogous to process being split up across pages.</a:t>
            </a:r>
            <a:br>
              <a:rPr lang="en-US" sz="2800" dirty="0">
                <a:latin typeface="TrumpetLite" panose="020A0602050506020204" pitchFamily="18" charset="0"/>
              </a:rPr>
            </a:br>
            <a:endParaRPr lang="en-US" sz="2800" dirty="0">
              <a:latin typeface="TrumpetLite" panose="020A0602050506020204" pitchFamily="18" charset="0"/>
            </a:endParaRPr>
          </a:p>
          <a:p>
            <a:r>
              <a:rPr lang="en-US" sz="2800" dirty="0">
                <a:latin typeface="TrumpetLite" panose="020A0602050506020204" pitchFamily="18" charset="0"/>
              </a:rPr>
              <a:t>Per-file table to know where its pieces are stored. Per-device table to know what’s available.</a:t>
            </a:r>
          </a:p>
        </p:txBody>
      </p:sp>
    </p:spTree>
    <p:extLst>
      <p:ext uri="{BB962C8B-B14F-4D97-AF65-F5344CB8AC3E}">
        <p14:creationId xmlns:p14="http://schemas.microsoft.com/office/powerpoint/2010/main" val="183297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Safe Use of System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03B62-8FC0-4752-BD84-8AA2239F1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399"/>
            <a:ext cx="8077200" cy="481647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umpetLite" panose="020A0602050506020204" pitchFamily="18" charset="0"/>
              </a:rPr>
              <a:t>Deadlock</a:t>
            </a:r>
            <a:r>
              <a:rPr lang="en-US" sz="2800" dirty="0">
                <a:latin typeface="TrumpetLite" panose="020A0602050506020204" pitchFamily="18" charset="0"/>
              </a:rPr>
              <a:t> is an issue.  Example:</a:t>
            </a:r>
          </a:p>
          <a:p>
            <a:r>
              <a:rPr lang="en-US" sz="2800" dirty="0">
                <a:latin typeface="TrumpetLite" panose="020A0602050506020204" pitchFamily="18" charset="0"/>
              </a:rPr>
              <a:t>Resources A and B can only be used by one process at a time.  Could be printer or memory buffer, etc.</a:t>
            </a:r>
          </a:p>
          <a:p>
            <a:r>
              <a:rPr lang="en-US" sz="2800" dirty="0">
                <a:latin typeface="TrumpetLite" panose="020A0602050506020204" pitchFamily="18" charset="0"/>
              </a:rPr>
              <a:t>Process 1 is holding Resource A and requests Resource B. Not available; goes into Waiting state.</a:t>
            </a:r>
          </a:p>
          <a:p>
            <a:r>
              <a:rPr lang="en-US" sz="2800" dirty="0">
                <a:latin typeface="TrumpetLite" panose="020A0602050506020204" pitchFamily="18" charset="0"/>
              </a:rPr>
              <a:t>Process 2 is holding Resource B and requests Resource A.  Not available; goes into Waiting state.</a:t>
            </a:r>
          </a:p>
          <a:p>
            <a:r>
              <a:rPr lang="en-US" sz="2800" dirty="0">
                <a:latin typeface="TrumpetLite" panose="020A0602050506020204" pitchFamily="18" charset="0"/>
              </a:rPr>
              <a:t>Processes 1 and 2 are deadlocked!!  Both will wait forever.</a:t>
            </a:r>
          </a:p>
          <a:p>
            <a:endParaRPr lang="en-US" sz="2800" dirty="0">
              <a:latin typeface="TrumpetLite" panose="020A06020505060202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rumpetLite" panose="020A0602050506020204" pitchFamily="18" charset="0"/>
              </a:rPr>
              <a:t>Can prevent by forcing processes to release before requesting.</a:t>
            </a:r>
          </a:p>
        </p:txBody>
      </p:sp>
    </p:spTree>
    <p:extLst>
      <p:ext uri="{BB962C8B-B14F-4D97-AF65-F5344CB8AC3E}">
        <p14:creationId xmlns:p14="http://schemas.microsoft.com/office/powerpoint/2010/main" val="320270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Safe Use of System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03B62-8FC0-4752-BD84-8AA2239F1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399"/>
            <a:ext cx="8077200" cy="48164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umpetLite" panose="020A0602050506020204" pitchFamily="18" charset="0"/>
              </a:rPr>
              <a:t>Synchronization</a:t>
            </a:r>
            <a:r>
              <a:rPr lang="en-US" sz="3000" dirty="0">
                <a:latin typeface="TrumpetLite" panose="020A0602050506020204" pitchFamily="18" charset="0"/>
              </a:rPr>
              <a:t> is an issue.  Example:</a:t>
            </a:r>
          </a:p>
          <a:p>
            <a:r>
              <a:rPr lang="en-US" sz="3000" dirty="0">
                <a:latin typeface="TrumpetLite" panose="020A0602050506020204" pitchFamily="18" charset="0"/>
              </a:rPr>
              <a:t>A buffer shared by Process 1 and Process 2.</a:t>
            </a:r>
            <a:br>
              <a:rPr lang="en-US" sz="3000" dirty="0">
                <a:latin typeface="TrumpetLite" panose="020A0602050506020204" pitchFamily="18" charset="0"/>
              </a:rPr>
            </a:br>
            <a:r>
              <a:rPr lang="en-US" sz="3000" dirty="0">
                <a:latin typeface="TrumpetLite" panose="020A0602050506020204" pitchFamily="18" charset="0"/>
              </a:rPr>
              <a:t>  </a:t>
            </a:r>
          </a:p>
          <a:p>
            <a:r>
              <a:rPr lang="en-US" sz="3000" dirty="0">
                <a:latin typeface="TrumpetLite" panose="020A0602050506020204" pitchFamily="18" charset="0"/>
              </a:rPr>
              <a:t>Process 1 will write 23 and 37 into first two available indexes, 1 and 2.  After writing 23, it is interrupted.</a:t>
            </a:r>
            <a:br>
              <a:rPr lang="en-US" sz="3000" dirty="0">
                <a:latin typeface="TrumpetLite" panose="020A0602050506020204" pitchFamily="18" charset="0"/>
              </a:rPr>
            </a:br>
            <a:endParaRPr lang="en-US" sz="3000" dirty="0">
              <a:latin typeface="TrumpetLite" panose="020A0602050506020204" pitchFamily="18" charset="0"/>
            </a:endParaRPr>
          </a:p>
          <a:p>
            <a:r>
              <a:rPr lang="en-US" sz="3000" dirty="0">
                <a:latin typeface="TrumpetLite" panose="020A0602050506020204" pitchFamily="18" charset="0"/>
              </a:rPr>
              <a:t>Process 2 takes over.  It will write 11 into first available index.  It writes 11 into index 2.</a:t>
            </a:r>
            <a:br>
              <a:rPr lang="en-US" sz="3000" dirty="0">
                <a:latin typeface="TrumpetLite" panose="020A0602050506020204" pitchFamily="18" charset="0"/>
              </a:rPr>
            </a:br>
            <a:endParaRPr lang="en-US" sz="3000" dirty="0">
              <a:latin typeface="TrumpetLite" panose="020A0602050506020204" pitchFamily="18" charset="0"/>
            </a:endParaRPr>
          </a:p>
          <a:p>
            <a:r>
              <a:rPr lang="en-US" sz="3000" dirty="0">
                <a:latin typeface="TrumpetLite" panose="020A0602050506020204" pitchFamily="18" charset="0"/>
              </a:rPr>
              <a:t>Process 1 resumes, and writes 37 into index 2.</a:t>
            </a:r>
            <a:br>
              <a:rPr lang="en-US" sz="3000" dirty="0">
                <a:latin typeface="TrumpetLite" panose="020A0602050506020204" pitchFamily="18" charset="0"/>
              </a:rPr>
            </a:br>
            <a:endParaRPr lang="en-US" sz="3000" dirty="0">
              <a:latin typeface="TrumpetLite" panose="020A0602050506020204" pitchFamily="18" charset="0"/>
            </a:endParaRPr>
          </a:p>
          <a:p>
            <a:r>
              <a:rPr lang="en-US" sz="3000" dirty="0">
                <a:latin typeface="TrumpetLite" panose="020A0602050506020204" pitchFamily="18" charset="0"/>
              </a:rPr>
              <a:t>Buffer contains 23 and 37 instead of  23, 11, 37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1994317-2EEF-49FD-97FC-583DC00C0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813035"/>
              </p:ext>
            </p:extLst>
          </p:nvPr>
        </p:nvGraphicFramePr>
        <p:xfrm>
          <a:off x="1258956" y="3590555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32657938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76592503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1109583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63022979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2781306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8213197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819545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937AA097-39BF-4A75-9138-751DEDA80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057224"/>
              </p:ext>
            </p:extLst>
          </p:nvPr>
        </p:nvGraphicFramePr>
        <p:xfrm>
          <a:off x="1258956" y="4703383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32657938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76592503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1109583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63022979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2781306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8213197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819545"/>
                  </a:ext>
                </a:extLst>
              </a:tr>
            </a:tbl>
          </a:graphicData>
        </a:graphic>
      </p:graphicFrame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E2E1CFDC-C4AA-43E9-BA4A-CCCB0322E9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174387"/>
              </p:ext>
            </p:extLst>
          </p:nvPr>
        </p:nvGraphicFramePr>
        <p:xfrm>
          <a:off x="1258956" y="5456804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32657938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76592503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1109583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63022979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2781306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8213197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baseline="0" dirty="0"/>
                        <a:t>11</a:t>
                      </a:r>
                      <a:r>
                        <a:rPr lang="en-US" dirty="0"/>
                        <a:t>  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819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83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Security and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03B62-8FC0-4752-BD84-8AA2239F1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399"/>
            <a:ext cx="8077200" cy="48164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umpetLite" panose="020A0602050506020204" pitchFamily="18" charset="0"/>
              </a:rPr>
              <a:t>Security</a:t>
            </a:r>
            <a:r>
              <a:rPr lang="en-US" sz="2800" dirty="0">
                <a:latin typeface="TrumpetLite" panose="020A0602050506020204" pitchFamily="18" charset="0"/>
              </a:rPr>
              <a:t> and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umpetLite" panose="020A0602050506020204" pitchFamily="18" charset="0"/>
              </a:rPr>
              <a:t>Protection</a:t>
            </a:r>
            <a:r>
              <a:rPr lang="en-US" sz="2800" dirty="0">
                <a:latin typeface="TrumpetLite" panose="020A0602050506020204" pitchFamily="18" charset="0"/>
              </a:rPr>
              <a:t> are </a:t>
            </a:r>
            <a:r>
              <a:rPr lang="en-US" sz="2800" i="1" dirty="0">
                <a:solidFill>
                  <a:srgbClr val="00B050"/>
                </a:solidFill>
                <a:latin typeface="TrumpetLite" panose="020A0602050506020204" pitchFamily="18" charset="0"/>
              </a:rPr>
              <a:t>policies</a:t>
            </a:r>
            <a:r>
              <a:rPr lang="en-US" sz="2800" dirty="0">
                <a:latin typeface="TrumpetLite" panose="020A0602050506020204" pitchFamily="18" charset="0"/>
              </a:rPr>
              <a:t> and </a:t>
            </a:r>
            <a:r>
              <a:rPr lang="en-US" sz="2800" i="1" dirty="0">
                <a:solidFill>
                  <a:srgbClr val="00B050"/>
                </a:solidFill>
                <a:latin typeface="TrumpetLite" panose="020A0602050506020204" pitchFamily="18" charset="0"/>
              </a:rPr>
              <a:t>mechanisms</a:t>
            </a:r>
            <a:r>
              <a:rPr lang="en-US" sz="2800" dirty="0">
                <a:latin typeface="TrumpetLite" panose="020A0602050506020204" pitchFamily="18" charset="0"/>
              </a:rPr>
              <a:t> for assuring the integrity of system resources and data</a:t>
            </a:r>
          </a:p>
          <a:p>
            <a:pPr marL="0" indent="0">
              <a:buNone/>
            </a:pPr>
            <a:r>
              <a:rPr lang="en-US" sz="2800" dirty="0">
                <a:latin typeface="TrumpetLite" panose="020A0602050506020204" pitchFamily="18" charset="0"/>
              </a:rPr>
              <a:t>  </a:t>
            </a:r>
          </a:p>
          <a:p>
            <a:pPr marL="0" indent="0">
              <a:buNone/>
            </a:pPr>
            <a:r>
              <a:rPr lang="en-US" sz="2800" dirty="0">
                <a:latin typeface="TrumpetLite" panose="020A0602050506020204" pitchFamily="18" charset="0"/>
              </a:rPr>
              <a:t>Examples:</a:t>
            </a:r>
          </a:p>
          <a:p>
            <a:r>
              <a:rPr lang="en-US" sz="2800" dirty="0">
                <a:latin typeface="TrumpetLite" panose="020A0602050506020204" pitchFamily="18" charset="0"/>
              </a:rPr>
              <a:t>File permissions to control who can access a file, and what operations they can perform (read, write, etc.)</a:t>
            </a:r>
          </a:p>
          <a:p>
            <a:r>
              <a:rPr lang="en-US" sz="2800" dirty="0">
                <a:latin typeface="TrumpetLite" panose="020A0602050506020204" pitchFamily="18" charset="0"/>
              </a:rPr>
              <a:t>Usernames and passwords to access applications</a:t>
            </a:r>
          </a:p>
          <a:p>
            <a:r>
              <a:rPr lang="en-US" sz="2800" dirty="0">
                <a:latin typeface="TrumpetLite" panose="020A0602050506020204" pitchFamily="18" charset="0"/>
              </a:rPr>
              <a:t>Encryption to protect sensitive data</a:t>
            </a:r>
          </a:p>
          <a:p>
            <a:pPr marL="0" indent="0">
              <a:buNone/>
            </a:pPr>
            <a:endParaRPr lang="en-US" sz="2800" dirty="0">
              <a:latin typeface="TrumpetLite" panose="020A06020505060202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rumpetLite" panose="020A0602050506020204" pitchFamily="18" charset="0"/>
              </a:rPr>
              <a:t>I hope we have time to explore further in Chapter 8.</a:t>
            </a:r>
          </a:p>
        </p:txBody>
      </p:sp>
    </p:spTree>
    <p:extLst>
      <p:ext uri="{BB962C8B-B14F-4D97-AF65-F5344CB8AC3E}">
        <p14:creationId xmlns:p14="http://schemas.microsoft.com/office/powerpoint/2010/main" val="195054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That’s a lot of information!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03B62-8FC0-4752-BD84-8AA2239F1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399"/>
            <a:ext cx="8077200" cy="481647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rumpetLite" panose="020A0602050506020204" pitchFamily="18" charset="0"/>
              </a:rPr>
              <a:t>Operating Systems are the most complex software applications ever developed.</a:t>
            </a:r>
            <a:br>
              <a:rPr lang="en-US" sz="2800" dirty="0">
                <a:latin typeface="TrumpetLite" panose="020A0602050506020204" pitchFamily="18" charset="0"/>
              </a:rPr>
            </a:br>
            <a:endParaRPr lang="en-US" sz="2800" dirty="0">
              <a:latin typeface="TrumpetLite" panose="020A0602050506020204" pitchFamily="18" charset="0"/>
            </a:endParaRPr>
          </a:p>
          <a:p>
            <a:r>
              <a:rPr lang="en-US" sz="2800" dirty="0">
                <a:latin typeface="TrumpetLite" panose="020A0602050506020204" pitchFamily="18" charset="0"/>
              </a:rPr>
              <a:t>I have tried to summarize a complete senior-level course in one presentation.</a:t>
            </a:r>
            <a:br>
              <a:rPr lang="en-US" sz="2800" dirty="0">
                <a:latin typeface="TrumpetLite" panose="020A0602050506020204" pitchFamily="18" charset="0"/>
              </a:rPr>
            </a:br>
            <a:endParaRPr lang="en-US" sz="2800" dirty="0">
              <a:latin typeface="TrumpetLite" panose="020A0602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What is an Operating System?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03B62-8FC0-4752-BD84-8AA2239F1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latin typeface="TrumpetLite" panose="020A0602050506020204" pitchFamily="18" charset="0"/>
              </a:rPr>
              <a:t>Interesting question!</a:t>
            </a:r>
          </a:p>
          <a:p>
            <a:pPr marL="457200" indent="0"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Balloon Bd BT" pitchFamily="66" charset="0"/>
                <a:ea typeface="ＭＳ Ｐゴシック" pitchFamily="34" charset="-128"/>
              </a:rPr>
              <a:t>“If you can answer that to the satisfaction of both the Department of Justice and Microsoft, you should be nominated for a Nobel prize.” </a:t>
            </a:r>
            <a:b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Balloon Bd BT" pitchFamily="66" charset="0"/>
                <a:ea typeface="ＭＳ Ｐゴシック" pitchFamily="34" charset="-128"/>
              </a:rPr>
            </a:b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Balloon Bd BT" pitchFamily="66" charset="0"/>
                <a:ea typeface="ＭＳ Ｐゴシック" pitchFamily="34" charset="-128"/>
              </a:rPr>
              <a:t>						– Dr. Sanderson (2004)</a:t>
            </a:r>
            <a:endParaRPr lang="en-US" dirty="0">
              <a:latin typeface="TrumpetLite" panose="020A060205050602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rumpetLite" panose="020A0602050506020204" pitchFamily="18" charset="0"/>
              </a:rPr>
              <a:t>Here are a few definitions</a:t>
            </a:r>
            <a:br>
              <a:rPr lang="en-US" dirty="0">
                <a:latin typeface="TrumpetLite" panose="020A0602050506020204" pitchFamily="18" charset="0"/>
              </a:rPr>
            </a:br>
            <a:endParaRPr lang="en-US" dirty="0">
              <a:latin typeface="TrumpetLite" panose="020A0602050506020204" pitchFamily="18" charset="0"/>
            </a:endParaRPr>
          </a:p>
          <a:p>
            <a:r>
              <a:rPr lang="en-US" dirty="0">
                <a:latin typeface="TrumpetLite" panose="020A0602050506020204" pitchFamily="18" charset="0"/>
              </a:rPr>
              <a:t>The one program running at all times on the computer</a:t>
            </a:r>
            <a:br>
              <a:rPr lang="en-US" dirty="0">
                <a:latin typeface="TrumpetLite" panose="020A0602050506020204" pitchFamily="18" charset="0"/>
              </a:rPr>
            </a:br>
            <a:endParaRPr lang="en-US" dirty="0">
              <a:latin typeface="TrumpetLite" panose="020A0602050506020204" pitchFamily="18" charset="0"/>
            </a:endParaRPr>
          </a:p>
          <a:p>
            <a:r>
              <a:rPr lang="en-US" dirty="0">
                <a:latin typeface="TrumpetLite" panose="020A0602050506020204" pitchFamily="18" charset="0"/>
              </a:rPr>
              <a:t>Program that acts as the intermediary between a user of a computer and the computer hardware</a:t>
            </a:r>
            <a:br>
              <a:rPr lang="en-US" dirty="0">
                <a:latin typeface="TrumpetLite" panose="020A0602050506020204" pitchFamily="18" charset="0"/>
              </a:rPr>
            </a:br>
            <a:endParaRPr lang="en-US" dirty="0">
              <a:latin typeface="TrumpetLite" panose="020A0602050506020204" pitchFamily="18" charset="0"/>
            </a:endParaRPr>
          </a:p>
          <a:p>
            <a:r>
              <a:rPr lang="en-US" dirty="0">
                <a:latin typeface="TrumpetLite" panose="020A0602050506020204" pitchFamily="18" charset="0"/>
              </a:rPr>
              <a:t>System software that supports a computer's basic functions, such as scheduling tasks, executing applications, and controlling peripherals</a:t>
            </a:r>
          </a:p>
        </p:txBody>
      </p:sp>
    </p:spTree>
    <p:extLst>
      <p:ext uri="{BB962C8B-B14F-4D97-AF65-F5344CB8AC3E}">
        <p14:creationId xmlns:p14="http://schemas.microsoft.com/office/powerpoint/2010/main" val="357355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26586B-A2B9-417D-9343-667F51008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47" y="0"/>
            <a:ext cx="8198505" cy="59575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86ACF-C6BA-4864-89AE-9D9FAA399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5257800"/>
            <a:ext cx="8077200" cy="1600200"/>
          </a:xfrm>
        </p:spPr>
        <p:txBody>
          <a:bodyPr/>
          <a:lstStyle/>
          <a:p>
            <a:r>
              <a:rPr lang="en-US" sz="2400" dirty="0"/>
              <a:t>Here is a PC motherboard illustrating the von Neumann architecture</a:t>
            </a:r>
          </a:p>
          <a:p>
            <a:r>
              <a:rPr lang="en-US" sz="2400" dirty="0"/>
              <a:t>The operating system controls these critical resources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67E14-4C9B-47DF-B9D1-F0FF86D0A2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6CF40C-F4B9-441B-A605-844EC22E781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06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Brief history of OS via user interface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03B62-8FC0-4752-BD84-8AA2239F1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TrumpetLite" panose="020A0602050506020204" pitchFamily="18" charset="0"/>
              </a:rPr>
              <a:t>1940s:  No OS: nearly “naked computer”</a:t>
            </a:r>
          </a:p>
          <a:p>
            <a:pPr lvl="1"/>
            <a:r>
              <a:rPr lang="en-US" dirty="0">
                <a:latin typeface="TrumpetLite" panose="020A0602050506020204" pitchFamily="18" charset="0"/>
              </a:rPr>
              <a:t>Programmer hand-loaded programs (PDP-11)</a:t>
            </a:r>
          </a:p>
          <a:p>
            <a:pPr marL="0" indent="0">
              <a:buNone/>
            </a:pPr>
            <a:r>
              <a:rPr lang="en-US" dirty="0">
                <a:latin typeface="TrumpetLite" panose="020A0602050506020204" pitchFamily="18" charset="0"/>
              </a:rPr>
              <a:t>1950s-1960s: batch (one at a time), punched cards</a:t>
            </a:r>
          </a:p>
          <a:p>
            <a:pPr lvl="1"/>
            <a:r>
              <a:rPr lang="en-US" dirty="0">
                <a:latin typeface="TrumpetLite" panose="020A0602050506020204" pitchFamily="18" charset="0"/>
              </a:rPr>
              <a:t>Programmers gave programs to operator to schedule</a:t>
            </a:r>
          </a:p>
          <a:p>
            <a:pPr marL="0" indent="0">
              <a:buNone/>
            </a:pPr>
            <a:r>
              <a:rPr lang="en-US" dirty="0">
                <a:latin typeface="TrumpetLite" panose="020A0602050506020204" pitchFamily="18" charset="0"/>
              </a:rPr>
              <a:t>1970s-1980s: Command Line Interface (typed)</a:t>
            </a:r>
          </a:p>
          <a:p>
            <a:pPr lvl="1"/>
            <a:r>
              <a:rPr lang="en-US" dirty="0">
                <a:latin typeface="TrumpetLite" panose="020A0602050506020204" pitchFamily="18" charset="0"/>
              </a:rPr>
              <a:t>Programmer can launch loader at will</a:t>
            </a:r>
          </a:p>
          <a:p>
            <a:pPr marL="0" indent="0">
              <a:buNone/>
            </a:pPr>
            <a:r>
              <a:rPr lang="en-US" dirty="0">
                <a:latin typeface="TrumpetLite" panose="020A0602050506020204" pitchFamily="18" charset="0"/>
              </a:rPr>
              <a:t>1980s-1990s: Graphical User Interface (moused)</a:t>
            </a:r>
          </a:p>
          <a:p>
            <a:pPr lvl="1"/>
            <a:r>
              <a:rPr lang="en-US" dirty="0">
                <a:latin typeface="TrumpetLite" panose="020A0602050506020204" pitchFamily="18" charset="0"/>
              </a:rPr>
              <a:t>A new metaphor for interaction</a:t>
            </a:r>
          </a:p>
          <a:p>
            <a:pPr marL="0" indent="0">
              <a:buNone/>
            </a:pPr>
            <a:r>
              <a:rPr lang="en-US" dirty="0">
                <a:latin typeface="TrumpetLite" panose="020A0602050506020204" pitchFamily="18" charset="0"/>
              </a:rPr>
              <a:t>2000s-2010s: GUI (mouse &amp; touch; mobile devices)</a:t>
            </a:r>
          </a:p>
          <a:p>
            <a:pPr lvl="1"/>
            <a:r>
              <a:rPr lang="en-US" dirty="0">
                <a:latin typeface="TrumpetLite" panose="020A0602050506020204" pitchFamily="18" charset="0"/>
              </a:rPr>
              <a:t>What will be next...?</a:t>
            </a:r>
          </a:p>
        </p:txBody>
      </p:sp>
    </p:spTree>
    <p:extLst>
      <p:ext uri="{BB962C8B-B14F-4D97-AF65-F5344CB8AC3E}">
        <p14:creationId xmlns:p14="http://schemas.microsoft.com/office/powerpoint/2010/main" val="362209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Operating Systems “under the hood”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03B62-8FC0-4752-BD84-8AA2239F1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latin typeface="TrumpetLite" panose="020A0602050506020204" pitchFamily="18" charset="0"/>
              </a:rPr>
              <a:t>Overarching concept: policy vs. mechanism</a:t>
            </a:r>
            <a:br>
              <a:rPr lang="en-US" dirty="0">
                <a:latin typeface="TrumpetLite" panose="020A0602050506020204" pitchFamily="18" charset="0"/>
              </a:rPr>
            </a:br>
            <a:endParaRPr lang="en-US" dirty="0">
              <a:latin typeface="TrumpetLite" panose="020A0602050506020204" pitchFamily="18" charset="0"/>
            </a:endParaRPr>
          </a:p>
          <a:p>
            <a:r>
              <a:rPr lang="en-US" sz="2800" dirty="0">
                <a:latin typeface="TrumpetLite" panose="020A0602050506020204" pitchFamily="18" charset="0"/>
              </a:rPr>
              <a:t>Efficient resource allocation: </a:t>
            </a:r>
          </a:p>
          <a:p>
            <a:pPr lvl="1"/>
            <a:r>
              <a:rPr lang="en-US" dirty="0">
                <a:latin typeface="TrumpetLite" panose="020A0602050506020204" pitchFamily="18" charset="0"/>
              </a:rPr>
              <a:t>CPU, RAM, mass storage</a:t>
            </a:r>
            <a:br>
              <a:rPr lang="en-US" dirty="0">
                <a:latin typeface="TrumpetLite" panose="020A0602050506020204" pitchFamily="18" charset="0"/>
              </a:rPr>
            </a:br>
            <a:endParaRPr lang="en-US" dirty="0">
              <a:latin typeface="TrumpetLite" panose="020A0602050506020204" pitchFamily="18" charset="0"/>
            </a:endParaRPr>
          </a:p>
          <a:p>
            <a:r>
              <a:rPr lang="en-US" sz="2800" dirty="0">
                <a:latin typeface="TrumpetLite" panose="020A0602050506020204" pitchFamily="18" charset="0"/>
              </a:rPr>
              <a:t>Safe use of system resources: </a:t>
            </a:r>
          </a:p>
          <a:p>
            <a:pPr lvl="1"/>
            <a:r>
              <a:rPr lang="en-US" dirty="0">
                <a:latin typeface="TrumpetLite" panose="020A0602050506020204" pitchFamily="18" charset="0"/>
              </a:rPr>
              <a:t>deadlock, synchronization</a:t>
            </a:r>
            <a:br>
              <a:rPr lang="en-US" dirty="0">
                <a:latin typeface="TrumpetLite" panose="020A0602050506020204" pitchFamily="18" charset="0"/>
              </a:rPr>
            </a:br>
            <a:endParaRPr lang="en-US" dirty="0">
              <a:latin typeface="TrumpetLite" panose="020A0602050506020204" pitchFamily="18" charset="0"/>
            </a:endParaRPr>
          </a:p>
          <a:p>
            <a:r>
              <a:rPr lang="en-US" sz="2800" dirty="0">
                <a:latin typeface="TrumpetLite" panose="020A0602050506020204" pitchFamily="18" charset="0"/>
              </a:rPr>
              <a:t>Security and Protection</a:t>
            </a:r>
          </a:p>
          <a:p>
            <a:pPr marL="0" indent="0">
              <a:buNone/>
            </a:pPr>
            <a:endParaRPr lang="en-US" sz="2400" dirty="0">
              <a:latin typeface="TrumpetLite" panose="020A06020505060202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rumpetLite" panose="020A0602050506020204" pitchFamily="18" charset="0"/>
              </a:rPr>
              <a:t>Note: coverage of some topics goes further than the textbook</a:t>
            </a:r>
          </a:p>
        </p:txBody>
      </p:sp>
    </p:spTree>
    <p:extLst>
      <p:ext uri="{BB962C8B-B14F-4D97-AF65-F5344CB8AC3E}">
        <p14:creationId xmlns:p14="http://schemas.microsoft.com/office/powerpoint/2010/main" val="24610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Policy vs.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03B62-8FC0-4752-BD84-8AA2239F1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latin typeface="TrumpetLite" panose="020A0602050506020204" pitchFamily="18" charset="0"/>
              </a:rPr>
              <a:t>Most of the complexity of an Operating System is in its decision-making</a:t>
            </a:r>
            <a:br>
              <a:rPr lang="en-US" sz="2800" dirty="0">
                <a:latin typeface="TrumpetLite" panose="020A0602050506020204" pitchFamily="18" charset="0"/>
              </a:rPr>
            </a:br>
            <a:endParaRPr lang="en-US" sz="2800" dirty="0">
              <a:latin typeface="TrumpetLite" panose="020A0602050506020204" pitchFamily="18" charset="0"/>
            </a:endParaRPr>
          </a:p>
          <a:p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umpetLite" panose="020A0602050506020204" pitchFamily="18" charset="0"/>
              </a:rPr>
              <a:t>Policy</a:t>
            </a:r>
            <a:r>
              <a:rPr lang="en-US" sz="2800" dirty="0">
                <a:latin typeface="TrumpetLite" panose="020A0602050506020204" pitchFamily="18" charset="0"/>
              </a:rPr>
              <a:t> is decisions made by </a:t>
            </a:r>
            <a:r>
              <a:rPr lang="en-US" sz="2800" b="1" dirty="0">
                <a:solidFill>
                  <a:srgbClr val="00B050"/>
                </a:solidFill>
                <a:latin typeface="TrumpetLite" panose="020A0602050506020204" pitchFamily="18" charset="0"/>
              </a:rPr>
              <a:t>software</a:t>
            </a:r>
          </a:p>
          <a:p>
            <a:r>
              <a:rPr lang="en-US" sz="2800" dirty="0">
                <a:latin typeface="TrumpetLite" panose="020A0602050506020204" pitchFamily="18" charset="0"/>
              </a:rPr>
              <a:t>If 4 programs want a CPU at once, which one gets it?</a:t>
            </a:r>
          </a:p>
          <a:p>
            <a:r>
              <a:rPr lang="en-US" sz="2800" dirty="0">
                <a:latin typeface="TrumpetLite" panose="020A0602050506020204" pitchFamily="18" charset="0"/>
              </a:rPr>
              <a:t>If the system needs to write something new to memory and it is full, what will be replaced?</a:t>
            </a:r>
            <a:br>
              <a:rPr lang="en-US" sz="2800" dirty="0">
                <a:latin typeface="TrumpetLite" panose="020A0602050506020204" pitchFamily="18" charset="0"/>
              </a:rPr>
            </a:br>
            <a:endParaRPr lang="en-US" sz="2800" dirty="0">
              <a:latin typeface="TrumpetLite" panose="020A0602050506020204" pitchFamily="18" charset="0"/>
            </a:endParaRPr>
          </a:p>
          <a:p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umpetLite" panose="020A0602050506020204" pitchFamily="18" charset="0"/>
              </a:rPr>
              <a:t>Mechanism</a:t>
            </a:r>
            <a:r>
              <a:rPr lang="en-US" sz="2800" dirty="0">
                <a:latin typeface="TrumpetLite" panose="020A0602050506020204" pitchFamily="18" charset="0"/>
              </a:rPr>
              <a:t> is the </a:t>
            </a:r>
            <a:r>
              <a:rPr lang="en-US" sz="2800" b="1" dirty="0">
                <a:solidFill>
                  <a:srgbClr val="00B050"/>
                </a:solidFill>
                <a:latin typeface="TrumpetLite" panose="020A0602050506020204" pitchFamily="18" charset="0"/>
              </a:rPr>
              <a:t>hardware</a:t>
            </a:r>
            <a:r>
              <a:rPr lang="en-US" sz="2800" dirty="0">
                <a:latin typeface="TrumpetLite" panose="020A0602050506020204" pitchFamily="18" charset="0"/>
              </a:rPr>
              <a:t> that carries out the decisions</a:t>
            </a:r>
          </a:p>
        </p:txBody>
      </p:sp>
    </p:spTree>
    <p:extLst>
      <p:ext uri="{BB962C8B-B14F-4D97-AF65-F5344CB8AC3E}">
        <p14:creationId xmlns:p14="http://schemas.microsoft.com/office/powerpoint/2010/main" val="378071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Process Management (CPU)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03B62-8FC0-4752-BD84-8AA2239F1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399"/>
            <a:ext cx="8077200" cy="48164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TrumpetLite" panose="020A0602050506020204" pitchFamily="18" charset="0"/>
              </a:rPr>
              <a:t>A </a:t>
            </a:r>
            <a:r>
              <a:rPr lang="en-US" sz="3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umpetLite" panose="020A0602050506020204" pitchFamily="18" charset="0"/>
              </a:rPr>
              <a:t>process</a:t>
            </a:r>
            <a:r>
              <a:rPr lang="en-US" sz="2800" dirty="0">
                <a:latin typeface="TrumpetLite" panose="020A0602050506020204" pitchFamily="18" charset="0"/>
              </a:rPr>
              <a:t> is defined as a program either in execution or wanting to be</a:t>
            </a:r>
            <a:br>
              <a:rPr lang="en-US" sz="2800" dirty="0">
                <a:latin typeface="TrumpetLite" panose="020A0602050506020204" pitchFamily="18" charset="0"/>
              </a:rPr>
            </a:br>
            <a:endParaRPr lang="en-US" sz="2800" dirty="0">
              <a:latin typeface="TrumpetLite" panose="020A0602050506020204" pitchFamily="18" charset="0"/>
            </a:endParaRPr>
          </a:p>
          <a:p>
            <a:r>
              <a:rPr lang="en-US" sz="2800" dirty="0">
                <a:latin typeface="TrumpetLite" panose="020A0602050506020204" pitchFamily="18" charset="0"/>
              </a:rPr>
              <a:t>A process is always in one of 3 states: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600" dirty="0">
                <a:latin typeface="TrumpetLite" panose="020A0602050506020204" pitchFamily="18" charset="0"/>
              </a:rPr>
              <a:t>running (currently executing)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600" dirty="0">
                <a:latin typeface="TrumpetLite" panose="020A0602050506020204" pitchFamily="18" charset="0"/>
              </a:rPr>
              <a:t>ready (can run but not assigned to processor)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600" dirty="0">
                <a:latin typeface="TrumpetLite" panose="020A0602050506020204" pitchFamily="18" charset="0"/>
              </a:rPr>
              <a:t>waiting (waiting for an external event)</a:t>
            </a:r>
          </a:p>
          <a:p>
            <a:endParaRPr lang="en-US" sz="2800" dirty="0">
              <a:latin typeface="TrumpetLite" panose="020A0602050506020204" pitchFamily="18" charset="0"/>
            </a:endParaRPr>
          </a:p>
          <a:p>
            <a:r>
              <a:rPr lang="en-US" sz="2800" dirty="0">
                <a:latin typeface="TrumpetLite" panose="020A0602050506020204" pitchFamily="18" charset="0"/>
              </a:rPr>
              <a:t>Many processes compete for the CPU </a:t>
            </a:r>
          </a:p>
          <a:p>
            <a:pPr lvl="1"/>
            <a:r>
              <a:rPr lang="en-US" sz="2600" dirty="0">
                <a:latin typeface="TrumpetLite" panose="020A0602050506020204" pitchFamily="18" charset="0"/>
              </a:rPr>
              <a:t>Windows Task manager, Ctrl-Alt-Del</a:t>
            </a:r>
          </a:p>
          <a:p>
            <a:pPr lvl="1"/>
            <a:r>
              <a:rPr lang="en-US" sz="2600" dirty="0">
                <a:latin typeface="TrumpetLite" panose="020A0602050506020204" pitchFamily="18" charset="0"/>
              </a:rPr>
              <a:t>My PC currently has 167 processes, almost all in wait state</a:t>
            </a:r>
          </a:p>
        </p:txBody>
      </p:sp>
    </p:spTree>
    <p:extLst>
      <p:ext uri="{BB962C8B-B14F-4D97-AF65-F5344CB8AC3E}">
        <p14:creationId xmlns:p14="http://schemas.microsoft.com/office/powerpoint/2010/main" val="239517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0C6C-9EE2-4D4D-87EC-47AA2462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3343"/>
          </a:xfrm>
        </p:spPr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Process Management (CPU)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03B62-8FC0-4752-BD84-8AA2239F1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399"/>
            <a:ext cx="8077200" cy="48164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TrumpetLite" panose="020A0602050506020204" pitchFamily="18" charset="0"/>
              </a:rPr>
              <a:t>What resource does the CPU offer?   </a:t>
            </a:r>
            <a:r>
              <a:rPr lang="en-US" sz="3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umpetLite" panose="020A0602050506020204" pitchFamily="18" charset="0"/>
              </a:rPr>
              <a:t>Time</a:t>
            </a:r>
            <a:r>
              <a:rPr lang="en-US" sz="2800" dirty="0">
                <a:latin typeface="TrumpetLite" panose="020A0602050506020204" pitchFamily="18" charset="0"/>
              </a:rPr>
              <a:t>!</a:t>
            </a:r>
          </a:p>
          <a:p>
            <a:pPr marL="0" indent="0">
              <a:buNone/>
            </a:pPr>
            <a:endParaRPr lang="en-US" sz="2800" dirty="0">
              <a:latin typeface="TrumpetLite" panose="020A06020505060202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rumpetLite" panose="020A0602050506020204" pitchFamily="18" charset="0"/>
              </a:rPr>
              <a:t>Just like you!  You have a fixed amount of time and many demands.  How do you allocate your time?</a:t>
            </a:r>
            <a:br>
              <a:rPr lang="en-US" sz="2800" dirty="0">
                <a:latin typeface="TrumpetLite" panose="020A0602050506020204" pitchFamily="18" charset="0"/>
              </a:rPr>
            </a:br>
            <a:r>
              <a:rPr lang="en-US" sz="2800" dirty="0">
                <a:latin typeface="TrumpetLite" panose="020A06020505060202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800" dirty="0">
                <a:latin typeface="TrumpetLite" panose="020A0602050506020204" pitchFamily="18" charset="0"/>
              </a:rPr>
              <a:t>We will explore these topics in the following slides:</a:t>
            </a:r>
          </a:p>
          <a:p>
            <a:pPr lvl="1"/>
            <a:r>
              <a:rPr lang="en-US" sz="2600" dirty="0">
                <a:latin typeface="TrumpetLite" panose="020A0602050506020204" pitchFamily="18" charset="0"/>
              </a:rPr>
              <a:t>Time slicing</a:t>
            </a:r>
          </a:p>
          <a:p>
            <a:pPr lvl="1"/>
            <a:r>
              <a:rPr lang="en-US" sz="2600" dirty="0">
                <a:latin typeface="TrumpetLite" panose="020A0602050506020204" pitchFamily="18" charset="0"/>
              </a:rPr>
              <a:t>Dispatcher – mechanism</a:t>
            </a:r>
          </a:p>
          <a:p>
            <a:pPr lvl="1"/>
            <a:r>
              <a:rPr lang="en-US" sz="2600" dirty="0">
                <a:latin typeface="TrumpetLite" panose="020A0602050506020204" pitchFamily="18" charset="0"/>
              </a:rPr>
              <a:t>Scheduler – policy</a:t>
            </a:r>
          </a:p>
          <a:p>
            <a:pPr lvl="1"/>
            <a:r>
              <a:rPr lang="en-US" sz="2600" dirty="0">
                <a:latin typeface="TrumpetLite" panose="020A0602050506020204" pitchFamily="18" charset="0"/>
              </a:rPr>
              <a:t>What causes process to change state</a:t>
            </a:r>
          </a:p>
        </p:txBody>
      </p:sp>
    </p:spTree>
    <p:extLst>
      <p:ext uri="{BB962C8B-B14F-4D97-AF65-F5344CB8AC3E}">
        <p14:creationId xmlns:p14="http://schemas.microsoft.com/office/powerpoint/2010/main" val="428940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theme/theme1.xml><?xml version="1.0" encoding="utf-8"?>
<a:theme xmlns:a="http://schemas.openxmlformats.org/drawingml/2006/main" name="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7136</TotalTime>
  <Words>1486</Words>
  <Application>Microsoft Office PowerPoint</Application>
  <PresentationFormat>On-screen Show (4:3)</PresentationFormat>
  <Paragraphs>211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Balloon Bd BT</vt:lpstr>
      <vt:lpstr>Arial</vt:lpstr>
      <vt:lpstr>Pizzicato-Swash</vt:lpstr>
      <vt:lpstr>TrumpetLite</vt:lpstr>
      <vt:lpstr>Times New Roman</vt:lpstr>
      <vt:lpstr>ＭＳ Ｐゴシック</vt:lpstr>
      <vt:lpstr>Sample PPT_template</vt:lpstr>
      <vt:lpstr>1_Sample PPT_template</vt:lpstr>
      <vt:lpstr>PowerPoint Presentation</vt:lpstr>
      <vt:lpstr>ALERT</vt:lpstr>
      <vt:lpstr>What is an Operating System?</vt:lpstr>
      <vt:lpstr>PowerPoint Presentation</vt:lpstr>
      <vt:lpstr>Brief history of OS via user interface </vt:lpstr>
      <vt:lpstr>Operating Systems “under the hood”</vt:lpstr>
      <vt:lpstr>Policy vs. Mechanism</vt:lpstr>
      <vt:lpstr>Process Management (CPU)</vt:lpstr>
      <vt:lpstr>Process Management (CPU)</vt:lpstr>
      <vt:lpstr>Time Slicing</vt:lpstr>
      <vt:lpstr>Dispatcher</vt:lpstr>
      <vt:lpstr>Scheduler</vt:lpstr>
      <vt:lpstr>PowerPoint Presentation</vt:lpstr>
      <vt:lpstr>What causes a process to change state?</vt:lpstr>
      <vt:lpstr>Memory Management</vt:lpstr>
      <vt:lpstr>Physical Memory</vt:lpstr>
      <vt:lpstr>Virtual Memory</vt:lpstr>
      <vt:lpstr>Memory Pages</vt:lpstr>
      <vt:lpstr>Memory Pages</vt:lpstr>
      <vt:lpstr>Memory Allocation</vt:lpstr>
      <vt:lpstr>Mass Storage Management</vt:lpstr>
      <vt:lpstr>Safe Use of System Resources</vt:lpstr>
      <vt:lpstr>Safe Use of System Resources</vt:lpstr>
      <vt:lpstr>Security and Protection</vt:lpstr>
      <vt:lpstr>That’s a lot of information!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Stucki, David</cp:lastModifiedBy>
  <cp:revision>380</cp:revision>
  <dcterms:created xsi:type="dcterms:W3CDTF">2011-10-16T19:29:59Z</dcterms:created>
  <dcterms:modified xsi:type="dcterms:W3CDTF">2024-10-07T00:12:03Z</dcterms:modified>
</cp:coreProperties>
</file>