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75" r:id="rId1"/>
    <p:sldMasterId id="2147484104" r:id="rId2"/>
  </p:sldMasterIdLst>
  <p:notesMasterIdLst>
    <p:notesMasterId r:id="rId19"/>
  </p:notesMasterIdLst>
  <p:handoutMasterIdLst>
    <p:handoutMasterId r:id="rId20"/>
  </p:handoutMasterIdLst>
  <p:sldIdLst>
    <p:sldId id="322" r:id="rId3"/>
    <p:sldId id="389" r:id="rId4"/>
    <p:sldId id="260" r:id="rId5"/>
    <p:sldId id="557" r:id="rId6"/>
    <p:sldId id="347" r:id="rId7"/>
    <p:sldId id="422" r:id="rId8"/>
    <p:sldId id="526" r:id="rId9"/>
    <p:sldId id="550" r:id="rId10"/>
    <p:sldId id="527" r:id="rId11"/>
    <p:sldId id="553" r:id="rId12"/>
    <p:sldId id="554" r:id="rId13"/>
    <p:sldId id="555" r:id="rId14"/>
    <p:sldId id="532" r:id="rId15"/>
    <p:sldId id="533" r:id="rId16"/>
    <p:sldId id="556" r:id="rId17"/>
    <p:sldId id="534" r:id="rId18"/>
  </p:sldIdLst>
  <p:sldSz cx="9144000" cy="6858000" type="screen4x3"/>
  <p:notesSz cx="6858000" cy="9144000"/>
  <p:embeddedFontLst>
    <p:embeddedFont>
      <p:font typeface="ＭＳ Ｐゴシック" panose="020B0600070205080204" pitchFamily="34" charset="-128"/>
      <p:regular r:id="rId21"/>
    </p:embeddedFont>
    <p:embeddedFont>
      <p:font typeface="Pizzicato-Swash" panose="00000400000000000000" pitchFamily="2" charset="0"/>
      <p:regular r:id="rId22"/>
    </p:embeddedFont>
    <p:embeddedFont>
      <p:font typeface="TrumpetLite" panose="020A0602050506020204" pitchFamily="18" charset="0"/>
      <p:regular r:id="rId23"/>
      <p:bold r:id="rId24"/>
    </p:embeddedFont>
  </p:embeddedFontLst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948"/>
    <a:srgbClr val="FEFF60"/>
    <a:srgbClr val="114F96"/>
    <a:srgbClr val="0A508B"/>
    <a:srgbClr val="FFF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9" autoAdjust="0"/>
    <p:restoredTop sz="94660"/>
  </p:normalViewPr>
  <p:slideViewPr>
    <p:cSldViewPr>
      <p:cViewPr varScale="1">
        <p:scale>
          <a:sx n="103" d="100"/>
          <a:sy n="103" d="100"/>
        </p:scale>
        <p:origin x="1770" y="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4938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Times New Roman" charset="0"/>
              <a:buNone/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2EC0521-32E3-4C31-9102-AF3FDE731388}" type="datetime1">
              <a:rPr lang="en-US"/>
              <a:pPr>
                <a:defRPr/>
              </a:pPr>
              <a:t>10/6/2024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Times New Roman" charset="0"/>
              <a:buNone/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DC68E8D-A74E-4CC8-845A-D79C763B8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420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74" name="Rectangle 9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2475" cy="34194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82" name="Rectangle 10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6875" cy="4105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FC7CA11-5530-4644-BF65-99309B556D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1301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ＭＳ Ｐゴシック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2">
            <a:extLst>
              <a:ext uri="{FF2B5EF4-FFF2-40B4-BE49-F238E27FC236}">
                <a16:creationId xmlns:a16="http://schemas.microsoft.com/office/drawing/2014/main" id="{DB3F7789-FC7B-49EE-95E1-B5FDA2C65FE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DAC7B17-A2D4-4930-9047-0E0DB4FF0A5B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48131" name="Text Box 1">
            <a:extLst>
              <a:ext uri="{FF2B5EF4-FFF2-40B4-BE49-F238E27FC236}">
                <a16:creationId xmlns:a16="http://schemas.microsoft.com/office/drawing/2014/main" id="{32B16F66-5220-442E-9710-69DCD3BA8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132" name="Rectangle 2">
            <a:extLst>
              <a:ext uri="{FF2B5EF4-FFF2-40B4-BE49-F238E27FC236}">
                <a16:creationId xmlns:a16="http://schemas.microsoft.com/office/drawing/2014/main" id="{8FE20874-43E3-4711-BF12-BEC39F0B7DB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E6ED5489-17E9-4BAA-B922-99EDB19475A1}" type="slidenum">
              <a:rPr lang="en-US" sz="1200" smtClean="0">
                <a:solidFill>
                  <a:srgbClr val="000000"/>
                </a:solidFill>
              </a:rPr>
              <a:pPr eaLnBrk="1" hangingPunct="1"/>
              <a:t>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6656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E6ED5489-17E9-4BAA-B922-99EDB19475A1}" type="slidenum">
              <a:rPr lang="en-US" sz="1200" smtClean="0">
                <a:solidFill>
                  <a:srgbClr val="000000"/>
                </a:solidFill>
              </a:rPr>
              <a:pPr eaLnBrk="1" hangingPunct="1"/>
              <a:t>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6656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31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7772400" cy="1905000"/>
          </a:xfr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4191000"/>
            <a:ext cx="7239000" cy="1295400"/>
          </a:xfr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lvl1pPr marL="0" indent="0" algn="ctr">
              <a:buFontTx/>
              <a:buNone/>
              <a:defRPr sz="3400" b="1" i="1">
                <a:ln>
                  <a:noFill/>
                </a:ln>
                <a:noFill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 sz="1400">
                <a:solidFill>
                  <a:srgbClr val="222222"/>
                </a:solidFill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D547FCD-06FF-4B40-B56B-3F83B2C3E7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248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E728C-F143-4030-BA3E-0F18C4E7B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840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81000"/>
            <a:ext cx="20193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055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10B79-35C3-4850-9D60-60074833B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323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67675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981200"/>
            <a:ext cx="3957638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981200"/>
            <a:ext cx="3957637" cy="2052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3438" y="4186238"/>
            <a:ext cx="3957637" cy="20526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0"/>
          </p:nvPr>
        </p:nvSpPr>
        <p:spPr>
          <a:xfrm>
            <a:off x="533400" y="6324600"/>
            <a:ext cx="5857875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1"/>
          </p:nvPr>
        </p:nvSpPr>
        <p:spPr>
          <a:xfrm>
            <a:off x="6553200" y="6324600"/>
            <a:ext cx="1895475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CB351-E3CA-4CA9-9FC0-482C73640D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44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67675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981200"/>
            <a:ext cx="3957638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981200"/>
            <a:ext cx="3957637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>
          <a:xfrm>
            <a:off x="533400" y="6324600"/>
            <a:ext cx="5857875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324600"/>
            <a:ext cx="1895475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C1B92-C9EC-4821-8465-E1A9D0374F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912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24200"/>
            <a:ext cx="7762875" cy="828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895475" cy="4476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86075" cy="447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895475" cy="447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168F7-6561-4C1C-9FAA-15C37EA4D2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43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vertitlea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overtitlea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676400"/>
          </a:xfrm>
          <a:prstGeom prst="round2DiagRect">
            <a:avLst/>
          </a:prstGeom>
          <a:solidFill>
            <a:srgbClr val="E6E100"/>
          </a:solidFill>
          <a:ln w="38100" cap="flat" cmpd="sng" algn="ctr">
            <a:solidFill>
              <a:srgbClr val="114F9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/>
          <a:lstStyle>
            <a:lvl1pPr>
              <a:defRPr sz="4400" b="1" baseline="0"/>
            </a:lvl1pPr>
          </a:lstStyle>
          <a:p>
            <a:pPr algn="ctr" defTabSz="914400" eaLnBrk="0" hangingPunct="0">
              <a:buClrTx/>
              <a:buSzTx/>
              <a:buFontTx/>
              <a:buNone/>
              <a:defRPr/>
            </a:pPr>
            <a:endParaRPr lang="en-US" kern="0" dirty="0">
              <a:solidFill>
                <a:srgbClr val="222222"/>
              </a:solidFill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5562600"/>
            <a:ext cx="9144000" cy="1295400"/>
          </a:xfrm>
          <a:prstGeom prst="round2DiagRect">
            <a:avLst/>
          </a:prstGeom>
          <a:solidFill>
            <a:schemeClr val="tx1"/>
          </a:solidFill>
          <a:ln w="38100" cap="flat" cmpd="sng" algn="ctr">
            <a:solidFill>
              <a:srgbClr val="114F9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lvl1pPr marL="0" indent="0" algn="l">
              <a:buFontTx/>
              <a:buNone/>
              <a:defRPr sz="2800" b="1" i="0" baseline="0">
                <a:solidFill>
                  <a:srgbClr val="CCFFCC"/>
                </a:solidFill>
                <a:latin typeface="+mj-lt"/>
                <a:ea typeface="Batang" pitchFamily="18" charset="-127"/>
              </a:defRPr>
            </a:lvl1pPr>
          </a:lstStyle>
          <a:p>
            <a:pPr defTabSz="914400" eaLnBrk="0" hangingPunct="0">
              <a:spcBef>
                <a:spcPct val="20000"/>
              </a:spcBef>
              <a:buClrTx/>
              <a:buSzTx/>
              <a:defRPr/>
            </a:pPr>
            <a:r>
              <a:rPr lang="en-US" kern="0">
                <a:cs typeface="ＭＳ Ｐゴシック" charset="-128"/>
              </a:rPr>
              <a:t>INVITATION TO </a:t>
            </a:r>
          </a:p>
          <a:p>
            <a:pPr defTabSz="914400" eaLnBrk="0" hangingPunct="0">
              <a:spcBef>
                <a:spcPct val="20000"/>
              </a:spcBef>
              <a:buClrTx/>
              <a:buSzTx/>
              <a:defRPr/>
            </a:pPr>
            <a:r>
              <a:rPr lang="en-US" kern="0">
                <a:cs typeface="ＭＳ Ｐゴシック" charset="-128"/>
              </a:rPr>
              <a:t>Computer Science</a:t>
            </a:r>
            <a:endParaRPr lang="en-US" kern="0" dirty="0">
              <a:cs typeface="ＭＳ Ｐゴシック" charset="-128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676900"/>
            <a:ext cx="10953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"/>
          <p:cNvSpPr txBox="1">
            <a:spLocks noChangeArrowheads="1"/>
          </p:cNvSpPr>
          <p:nvPr/>
        </p:nvSpPr>
        <p:spPr bwMode="auto">
          <a:xfrm>
            <a:off x="533400" y="381000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 eaLnBrk="0" hangingPunct="0">
              <a:buClrTx/>
              <a:buSzTx/>
              <a:buFontTx/>
              <a:buNone/>
              <a:defRPr/>
            </a:pPr>
            <a:endParaRPr lang="en-US" sz="3600" kern="0" dirty="0">
              <a:solidFill>
                <a:srgbClr val="222222"/>
              </a:solidFill>
              <a:latin typeface="+mj-lt"/>
              <a:cs typeface="ＭＳ Ｐゴシック" charset="-128"/>
            </a:endParaRPr>
          </a:p>
        </p:txBody>
      </p:sp>
      <p:sp>
        <p:nvSpPr>
          <p:cNvPr id="324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7772400" cy="1905000"/>
          </a:xfrm>
          <a:solidFill>
            <a:srgbClr val="FFF948"/>
          </a:solidFill>
          <a:ln w="38100" cap="flat" cmpd="sng" algn="ctr">
            <a:solidFill>
              <a:srgbClr val="114F9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4191000"/>
            <a:ext cx="7239000" cy="1295400"/>
          </a:xfrm>
          <a:solidFill>
            <a:srgbClr val="FFF948"/>
          </a:solidFill>
          <a:ln w="38100" cap="flat" cmpd="sng" algn="ctr">
            <a:solidFill>
              <a:srgbClr val="114F9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lvl1pPr marL="0" indent="0" algn="ctr">
              <a:buFontTx/>
              <a:buNone/>
              <a:defRPr sz="3400" b="1" i="1">
                <a:solidFill>
                  <a:srgbClr val="CCFFCC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Date Placeholder 9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 sz="1400">
                <a:solidFill>
                  <a:srgbClr val="222222"/>
                </a:solidFill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CF204D9-31E5-4E1C-AD1F-EA82E21E2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503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CF40C-F4B9-441B-A605-844EC22E7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453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689BE-3FD0-4A48-84BF-684FA6E1FC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338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0782C-63E5-47FF-B9A9-7362D6D5BA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097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47654-A352-4D35-8D2C-6D26A15A3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67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9EC4C-8EAF-4C4C-80F7-710D9E4E88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321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8A096-FA40-47E9-8DC3-2BFFE04FDE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4155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6611B-47A1-4430-9535-F3F09A07EA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1270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D840F-33A3-4114-A20E-1FD2F67A7B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8179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83EF6-6D8C-4945-B2C9-931A8B3E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8077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A4098-EB04-462A-9F5C-9EB4CAA12B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3880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81000"/>
            <a:ext cx="20193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055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BC4A9-499B-4849-AD1B-B992E446CA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7810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67675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981200"/>
            <a:ext cx="3957638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981200"/>
            <a:ext cx="3957637" cy="2052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3438" y="4186238"/>
            <a:ext cx="3957637" cy="20526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0"/>
          </p:nvPr>
        </p:nvSpPr>
        <p:spPr>
          <a:xfrm>
            <a:off x="533400" y="6324600"/>
            <a:ext cx="5857875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1"/>
          </p:nvPr>
        </p:nvSpPr>
        <p:spPr>
          <a:xfrm>
            <a:off x="6553200" y="6324600"/>
            <a:ext cx="1895475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3003B-4157-4E64-A58F-6D76EA66B7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7641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67675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981200"/>
            <a:ext cx="3957638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981200"/>
            <a:ext cx="3957637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>
          <a:xfrm>
            <a:off x="533400" y="6324600"/>
            <a:ext cx="5857875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324600"/>
            <a:ext cx="1895475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38DA0-7400-447D-9CE1-45509FAFAC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1652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24200"/>
            <a:ext cx="7762875" cy="828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895475" cy="4476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86075" cy="447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895475" cy="447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33BA4-4B47-4E68-B74E-3C89921F6F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12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632CE-2825-4B2C-A5ED-9C00523F9B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1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AFC0B-B801-4057-AF82-3E8D014B87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921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4E75B-F506-4995-BF20-B192C69FE4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540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68DD3-0518-4276-8075-B0745920BF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118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A6467-7185-413E-94FC-B02364412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835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25819-BA36-45E0-9E38-2EDC08446E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675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FE0FD-A951-40E7-842C-28BCAF740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688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76400"/>
            <a:ext cx="8077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358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324600"/>
            <a:ext cx="586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8" charset="0"/>
              <a:buNone/>
              <a:defRPr sz="1400">
                <a:solidFill>
                  <a:srgbClr val="222222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3235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205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FBDF431-ABAF-4C8B-BC56-4D83973909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63" r:id="rId2"/>
    <p:sldLayoutId id="2147484164" r:id="rId3"/>
    <p:sldLayoutId id="2147484165" r:id="rId4"/>
    <p:sldLayoutId id="2147484166" r:id="rId5"/>
    <p:sldLayoutId id="2147484167" r:id="rId6"/>
    <p:sldLayoutId id="2147484168" r:id="rId7"/>
    <p:sldLayoutId id="2147484169" r:id="rId8"/>
    <p:sldLayoutId id="2147484170" r:id="rId9"/>
    <p:sldLayoutId id="2147484171" r:id="rId10"/>
    <p:sldLayoutId id="2147484172" r:id="rId11"/>
    <p:sldLayoutId id="2147484184" r:id="rId12"/>
    <p:sldLayoutId id="2147484185" r:id="rId13"/>
    <p:sldLayoutId id="2147484186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coverstrip2.png"/>
          <p:cNvPicPr>
            <a:picLocks noChangeAspect="1"/>
          </p:cNvPicPr>
          <p:nvPr/>
        </p:nvPicPr>
        <p:blipFill>
          <a:blip r:embed="rId16" cstate="print">
            <a:lum bright="70000" contrast="-70000"/>
          </a:blip>
          <a:srcRect/>
          <a:stretch>
            <a:fillRect/>
          </a:stretch>
        </p:blipFill>
        <p:spPr bwMode="auto">
          <a:xfrm rot="5400000">
            <a:off x="3810000" y="-3810000"/>
            <a:ext cx="1524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8" name="Picture 7" descr="coverstrip2.png"/>
          <p:cNvPicPr>
            <a:picLocks noChangeAspect="1"/>
          </p:cNvPicPr>
          <p:nvPr/>
        </p:nvPicPr>
        <p:blipFill>
          <a:blip r:embed="rId16" cstate="print">
            <a:lum bright="70000" contrast="-70000"/>
          </a:blip>
          <a:srcRect/>
          <a:stretch>
            <a:fillRect/>
          </a:stretch>
        </p:blipFill>
        <p:spPr bwMode="auto">
          <a:xfrm rot="5400000">
            <a:off x="4114799" y="1828801"/>
            <a:ext cx="914402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76400"/>
            <a:ext cx="8077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358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324600"/>
            <a:ext cx="586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8" charset="0"/>
              <a:buNone/>
              <a:defRPr sz="1400">
                <a:solidFill>
                  <a:srgbClr val="222222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3235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205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86E264A2-13C1-479A-BAC1-39701FA266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7" r:id="rId1"/>
    <p:sldLayoutId id="2147484173" r:id="rId2"/>
    <p:sldLayoutId id="2147484174" r:id="rId3"/>
    <p:sldLayoutId id="2147484175" r:id="rId4"/>
    <p:sldLayoutId id="2147484176" r:id="rId5"/>
    <p:sldLayoutId id="2147484177" r:id="rId6"/>
    <p:sldLayoutId id="2147484178" r:id="rId7"/>
    <p:sldLayoutId id="2147484179" r:id="rId8"/>
    <p:sldLayoutId id="2147484180" r:id="rId9"/>
    <p:sldLayoutId id="2147484181" r:id="rId10"/>
    <p:sldLayoutId id="2147484182" r:id="rId11"/>
    <p:sldLayoutId id="2147484188" r:id="rId12"/>
    <p:sldLayoutId id="2147484189" r:id="rId13"/>
    <p:sldLayoutId id="2147484190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1.xml"/><Relationship Id="rId1" Type="http://schemas.openxmlformats.org/officeDocument/2006/relationships/themeOverride" Target="../theme/themeOverr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1.xml"/><Relationship Id="rId1" Type="http://schemas.openxmlformats.org/officeDocument/2006/relationships/themeOverride" Target="../theme/themeOverride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1.xml"/><Relationship Id="rId1" Type="http://schemas.openxmlformats.org/officeDocument/2006/relationships/themeOverride" Target="../theme/themeOverr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NUSn59iY8U8" TargetMode="External"/><Relationship Id="rId3" Type="http://schemas.openxmlformats.org/officeDocument/2006/relationships/notesSlide" Target="../notesSlides/notesSlide2.xml"/><Relationship Id="rId7" Type="http://schemas.openxmlformats.org/officeDocument/2006/relationships/hyperlink" Target="https://www.youtube.com/watch?v=xiE2QldpQRQ" TargetMode="External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1.xml"/><Relationship Id="rId6" Type="http://schemas.openxmlformats.org/officeDocument/2006/relationships/hyperlink" Target="https://www.youtube.com/watch?v=7zaaD_xP6nU" TargetMode="External"/><Relationship Id="rId5" Type="http://schemas.openxmlformats.org/officeDocument/2006/relationships/hyperlink" Target="https://www.youtube.com/watch?v=XV-7J5y1TQc" TargetMode="Externa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1.xml"/><Relationship Id="rId1" Type="http://schemas.openxmlformats.org/officeDocument/2006/relationships/themeOverride" Target="../theme/themeOverr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1.xml"/><Relationship Id="rId1" Type="http://schemas.openxmlformats.org/officeDocument/2006/relationships/themeOverride" Target="../theme/themeOverrid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1.xml"/><Relationship Id="rId1" Type="http://schemas.openxmlformats.org/officeDocument/2006/relationships/themeOverride" Target="../theme/themeOverr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A2D2DF1-C9A5-4A8E-892B-1217106BD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0" y="152400"/>
            <a:ext cx="3581400" cy="6096000"/>
          </a:xfrm>
        </p:spPr>
        <p:txBody>
          <a:bodyPr/>
          <a:lstStyle/>
          <a:p>
            <a:pPr marL="0" indent="0">
              <a:buNone/>
            </a:pPr>
            <a:endParaRPr lang="en-US" sz="6000" dirty="0">
              <a:solidFill>
                <a:schemeClr val="accent6">
                  <a:lumMod val="75000"/>
                </a:schemeClr>
              </a:solidFill>
              <a:latin typeface="Pizzicato-Swash" panose="00000400000000000000" pitchFamily="2" charset="0"/>
              <a:ea typeface="Pizzicato-Swash" panose="00000400000000000000" pitchFamily="2" charset="0"/>
            </a:endParaRPr>
          </a:p>
          <a:p>
            <a:pPr marL="0" indent="0">
              <a:buNone/>
            </a:pPr>
            <a:r>
              <a:rPr lang="en-US" sz="60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Language Translation</a:t>
            </a:r>
          </a:p>
        </p:txBody>
      </p:sp>
      <p:sp>
        <p:nvSpPr>
          <p:cNvPr id="2" name="AutoShape 6" descr="Article_PPT_Template-1.jpg">
            <a:extLst>
              <a:ext uri="{FF2B5EF4-FFF2-40B4-BE49-F238E27FC236}">
                <a16:creationId xmlns:a16="http://schemas.microsoft.com/office/drawing/2014/main" id="{3C427006-4F12-415A-A372-1F54566207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-1143000"/>
            <a:ext cx="47244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45B942-32C9-4F77-A754-6D3E550EDC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4737"/>
          <a:stretch/>
        </p:blipFill>
        <p:spPr>
          <a:xfrm>
            <a:off x="0" y="0"/>
            <a:ext cx="4876800" cy="661851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Assemblers and Assembly Language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None/>
            </a:pP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Translation and loading:</a:t>
            </a:r>
          </a:p>
          <a:p>
            <a:pPr marL="514350" indent="-514350"/>
            <a:r>
              <a:rPr lang="en-US" b="1" dirty="0">
                <a:latin typeface="TrumpetLite" panose="020A0602050506020204" pitchFamily="18" charset="0"/>
                <a:ea typeface="ＭＳ Ｐゴシック" pitchFamily="34" charset="-128"/>
              </a:rPr>
              <a:t>Assembler</a:t>
            </a: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 translates to machine language</a:t>
            </a:r>
          </a:p>
          <a:p>
            <a:pPr marL="914400" lvl="1" indent="-514350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Convert symbolic op codes to binary equivalents</a:t>
            </a:r>
          </a:p>
          <a:p>
            <a:pPr marL="914400" lvl="1" indent="-514350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Convert symbolic labels to memory addresses</a:t>
            </a:r>
          </a:p>
          <a:p>
            <a:pPr marL="914400" lvl="1" indent="-514350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Perform pseudo-op actions</a:t>
            </a:r>
          </a:p>
          <a:p>
            <a:pPr marL="914400" lvl="1" indent="-514350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Write </a:t>
            </a:r>
            <a:r>
              <a:rPr lang="en-US" b="1" dirty="0">
                <a:latin typeface="TrumpetLite" panose="020A0602050506020204" pitchFamily="18" charset="0"/>
                <a:ea typeface="ＭＳ Ｐゴシック" pitchFamily="34" charset="-128"/>
              </a:rPr>
              <a:t>object file</a:t>
            </a: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 containing machine instructions</a:t>
            </a:r>
          </a:p>
          <a:p>
            <a:pPr marL="514350" indent="-514350"/>
            <a:r>
              <a:rPr lang="en-US" b="1" dirty="0">
                <a:latin typeface="TrumpetLite" panose="020A0602050506020204" pitchFamily="18" charset="0"/>
                <a:ea typeface="ＭＳ Ｐゴシック" pitchFamily="34" charset="-128"/>
              </a:rPr>
              <a:t>Loader</a:t>
            </a: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 gets program ready to run</a:t>
            </a:r>
          </a:p>
          <a:p>
            <a:pPr marL="914400" lvl="1" indent="-514350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Places instructions in memory</a:t>
            </a:r>
          </a:p>
          <a:p>
            <a:pPr marL="914400" lvl="1" indent="-514350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Triggers the hardware to run the program </a:t>
            </a:r>
          </a:p>
          <a:p>
            <a:pPr marL="514350" indent="-514350">
              <a:buFontTx/>
              <a:buNone/>
            </a:pP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	</a:t>
            </a:r>
          </a:p>
        </p:txBody>
      </p:sp>
      <p:sp>
        <p:nvSpPr>
          <p:cNvPr id="3072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C9B5ABE3-1121-4C0C-B0EB-0D81674A2C61}" type="slidenum">
              <a:rPr lang="en-US" sz="1400" smtClean="0">
                <a:solidFill>
                  <a:schemeClr val="tx1"/>
                </a:solidFill>
                <a:latin typeface="Arial" pitchFamily="34" charset="0"/>
              </a:rPr>
              <a:pPr eaLnBrk="1" hangingPunct="1"/>
              <a:t>10</a:t>
            </a:fld>
            <a:endParaRPr lang="en-US" sz="14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Assemblers and Assembly Language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8077200" cy="2362200"/>
          </a:xfrm>
        </p:spPr>
        <p:txBody>
          <a:bodyPr/>
          <a:lstStyle/>
          <a:p>
            <a:pPr marL="514350" indent="-514350">
              <a:buFontTx/>
              <a:buNone/>
            </a:pP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Converting symbolic op codes to binary ones</a:t>
            </a:r>
          </a:p>
          <a:p>
            <a:pPr marL="514350" indent="-514350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Assembler maintains a table</a:t>
            </a:r>
          </a:p>
          <a:p>
            <a:pPr marL="514350" indent="-514350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Assembler looks up symbolic op codes in the table and substitutes the binary analogue </a:t>
            </a:r>
          </a:p>
          <a:p>
            <a:pPr marL="514350" indent="-514350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Use binary search to optimize table lookups</a:t>
            </a:r>
          </a:p>
        </p:txBody>
      </p:sp>
      <p:sp>
        <p:nvSpPr>
          <p:cNvPr id="3174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BD2F4069-A6A3-41D0-BB65-1BA09E2F9D35}" type="slidenum">
              <a:rPr lang="en-US" sz="1400" smtClean="0">
                <a:solidFill>
                  <a:schemeClr val="tx1"/>
                </a:solidFill>
                <a:latin typeface="Arial" pitchFamily="34" charset="0"/>
              </a:rPr>
              <a:pPr eaLnBrk="1" hangingPunct="1"/>
              <a:t>11</a:t>
            </a:fld>
            <a:endParaRPr lang="en-US" sz="140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3174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113213"/>
            <a:ext cx="2971800" cy="274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Assemblers and Assembly Language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8077200" cy="4648200"/>
          </a:xfrm>
        </p:spPr>
        <p:txBody>
          <a:bodyPr/>
          <a:lstStyle/>
          <a:p>
            <a:pPr marL="514350" indent="-514350">
              <a:buFontTx/>
              <a:buNone/>
            </a:pP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Converting symbolic labels to memory addresses</a:t>
            </a:r>
          </a:p>
          <a:p>
            <a:pPr marL="514350" indent="-514350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Assembler needs two </a:t>
            </a:r>
            <a:r>
              <a:rPr lang="en-US" b="1" dirty="0">
                <a:latin typeface="TrumpetLite" panose="020A0602050506020204" pitchFamily="18" charset="0"/>
                <a:ea typeface="ＭＳ Ｐゴシック" pitchFamily="34" charset="-128"/>
              </a:rPr>
              <a:t>passes</a:t>
            </a: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 </a:t>
            </a:r>
          </a:p>
          <a:p>
            <a:pPr marL="914400" lvl="1" indent="-514350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looks over assembly code two times</a:t>
            </a:r>
          </a:p>
          <a:p>
            <a:pPr marL="514350" indent="-514350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First pass: </a:t>
            </a:r>
          </a:p>
          <a:p>
            <a:pPr marL="914400" lvl="1" indent="-514350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Keep a count of instructions from the start</a:t>
            </a:r>
          </a:p>
          <a:p>
            <a:pPr marL="914400" lvl="1" indent="-514350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Collect symbolic labels and add to </a:t>
            </a:r>
            <a:r>
              <a:rPr lang="en-US" b="1" dirty="0">
                <a:latin typeface="TrumpetLite" panose="020A0602050506020204" pitchFamily="18" charset="0"/>
                <a:ea typeface="ＭＳ Ｐゴシック" pitchFamily="34" charset="-128"/>
              </a:rPr>
              <a:t>symbol table</a:t>
            </a: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 along with location counter</a:t>
            </a:r>
          </a:p>
          <a:p>
            <a:pPr marL="514350" indent="-514350"/>
            <a:endParaRPr lang="en-US" dirty="0">
              <a:latin typeface="TrumpetLite" panose="020A0602050506020204" pitchFamily="18" charset="0"/>
              <a:ea typeface="ＭＳ Ｐゴシック" pitchFamily="34" charset="-128"/>
            </a:endParaRPr>
          </a:p>
        </p:txBody>
      </p:sp>
      <p:sp>
        <p:nvSpPr>
          <p:cNvPr id="3277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92F016F6-14F7-4254-B969-A1E42B7C1385}" type="slidenum">
              <a:rPr lang="en-US" sz="1400" smtClean="0">
                <a:solidFill>
                  <a:schemeClr val="tx1"/>
                </a:solidFill>
                <a:latin typeface="Arial" pitchFamily="34" charset="0"/>
              </a:rPr>
              <a:pPr eaLnBrk="1" hangingPunct="1"/>
              <a:t>12</a:t>
            </a:fld>
            <a:endParaRPr lang="en-US" sz="14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16EAE747-46BE-4305-BC08-4243E296A8CA}" type="slidenum">
              <a:rPr lang="en-US" sz="1400" smtClean="0">
                <a:solidFill>
                  <a:schemeClr val="tx1"/>
                </a:solidFill>
                <a:latin typeface="Arial" pitchFamily="34" charset="0"/>
              </a:rPr>
              <a:pPr eaLnBrk="1" hangingPunct="1"/>
              <a:t>13</a:t>
            </a:fld>
            <a:endParaRPr lang="en-US" sz="140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3379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733425"/>
            <a:ext cx="7820025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291AACEA-0642-48B6-8DB1-ED29272CA1EE}" type="slidenum">
              <a:rPr lang="en-US" sz="1400" smtClean="0">
                <a:solidFill>
                  <a:schemeClr val="tx1"/>
                </a:solidFill>
                <a:latin typeface="Arial" pitchFamily="34" charset="0"/>
              </a:rPr>
              <a:pPr eaLnBrk="1" hangingPunct="1"/>
              <a:t>14</a:t>
            </a:fld>
            <a:endParaRPr lang="en-US" sz="140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3481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8" y="0"/>
            <a:ext cx="5072062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Assemblers and Assembly Language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8077200" cy="4648200"/>
          </a:xfrm>
        </p:spPr>
        <p:txBody>
          <a:bodyPr/>
          <a:lstStyle/>
          <a:p>
            <a:pPr marL="514350" indent="-514350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Second pass: </a:t>
            </a:r>
          </a:p>
          <a:p>
            <a:pPr marL="914400" lvl="1" indent="-514350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Look up and replace op codes</a:t>
            </a:r>
          </a:p>
          <a:p>
            <a:pPr marL="914400" lvl="1" indent="-514350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Substitute label references with location from symbol table</a:t>
            </a:r>
          </a:p>
          <a:p>
            <a:pPr marL="914400" lvl="1" indent="-514350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Set up .DATA pseudo-ops with location and binary value</a:t>
            </a:r>
          </a:p>
          <a:p>
            <a:pPr marL="914400" lvl="1" indent="-514350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Write instructions to object file</a:t>
            </a:r>
          </a:p>
          <a:p>
            <a:pPr marL="514350" indent="-514350"/>
            <a:endParaRPr lang="en-US" dirty="0">
              <a:latin typeface="TrumpetLite" panose="020A0602050506020204" pitchFamily="18" charset="0"/>
              <a:ea typeface="ＭＳ Ｐゴシック" pitchFamily="34" charset="-128"/>
            </a:endParaRPr>
          </a:p>
        </p:txBody>
      </p:sp>
      <p:sp>
        <p:nvSpPr>
          <p:cNvPr id="3584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27B00A89-AE67-4F7B-87C2-1EE6588803EC}" type="slidenum">
              <a:rPr lang="en-US" sz="1400" smtClean="0">
                <a:solidFill>
                  <a:schemeClr val="tx1"/>
                </a:solidFill>
                <a:latin typeface="Arial" pitchFamily="34" charset="0"/>
              </a:rPr>
              <a:pPr eaLnBrk="1" hangingPunct="1"/>
              <a:t>15</a:t>
            </a:fld>
            <a:endParaRPr lang="en-US" sz="14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3FE09D47-D76A-44D5-BE7C-EB927A089FEE}" type="slidenum">
              <a:rPr lang="en-US" sz="1400" smtClean="0">
                <a:solidFill>
                  <a:schemeClr val="tx1"/>
                </a:solidFill>
                <a:latin typeface="Arial" pitchFamily="34" charset="0"/>
              </a:rPr>
              <a:pPr eaLnBrk="1" hangingPunct="1"/>
              <a:t>16</a:t>
            </a:fld>
            <a:endParaRPr lang="en-US" sz="140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3686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0"/>
            <a:ext cx="4835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457DD-42EB-488A-93AF-47B9A24C1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ALERT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ED3F3-5033-4930-B561-2DFA709460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Assignment #5 is due Friday</a:t>
            </a:r>
            <a:endParaRPr lang="en-US" dirty="0"/>
          </a:p>
          <a:p>
            <a:endParaRPr lang="en-US"/>
          </a:p>
          <a:p>
            <a:r>
              <a:rPr lang="en-US"/>
              <a:t>Lab 9 </a:t>
            </a:r>
            <a:r>
              <a:rPr lang="en-US" dirty="0"/>
              <a:t>is available on Blackboard and </a:t>
            </a:r>
            <a:r>
              <a:rPr lang="en-US"/>
              <a:t>due next Wednesday</a:t>
            </a:r>
          </a:p>
          <a:p>
            <a:endParaRPr lang="en-US"/>
          </a:p>
          <a:p>
            <a:r>
              <a:rPr lang="en-US"/>
              <a:t>Assignment #6 is available on Blackboard and the course website. It is due next Friday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26DE9B-DFC5-417F-B9A3-450D1A4EA4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4ECCD7-2261-4377-9472-B67094584AAF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4975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77200" cy="685800"/>
          </a:xfrm>
        </p:spPr>
        <p:txBody>
          <a:bodyPr/>
          <a:lstStyle/>
          <a:p>
            <a:pPr algn="l"/>
            <a:r>
              <a:rPr lang="en-US" sz="4800" dirty="0">
                <a:solidFill>
                  <a:schemeClr val="accent2"/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 </a:t>
            </a:r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PdP-11</a:t>
            </a:r>
            <a:r>
              <a:rPr lang="en-US" sz="4800" dirty="0">
                <a:solidFill>
                  <a:schemeClr val="accent2"/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 </a:t>
            </a:r>
          </a:p>
        </p:txBody>
      </p:sp>
      <p:sp>
        <p:nvSpPr>
          <p:cNvPr id="1434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311DC3C2-3859-4BE2-9523-B8E8E3AA7BCD}" type="slidenum">
              <a:rPr lang="en-US" sz="1400" smtClean="0">
                <a:solidFill>
                  <a:schemeClr val="tx1"/>
                </a:solidFill>
                <a:latin typeface="Arial" pitchFamily="34" charset="0"/>
              </a:rPr>
              <a:pPr eaLnBrk="1" hangingPunct="1"/>
              <a:t>3</a:t>
            </a:fld>
            <a:endParaRPr lang="en-US" sz="140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1026" name="Picture 2" descr="pdp 11 computer - Google Search | Old computers, Computer history, Old  technology">
            <a:extLst>
              <a:ext uri="{FF2B5EF4-FFF2-40B4-BE49-F238E27FC236}">
                <a16:creationId xmlns:a16="http://schemas.microsoft.com/office/drawing/2014/main" id="{E911AE49-4AA8-4308-B362-849FBE278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1066800"/>
            <a:ext cx="77216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D194453-AD8C-4B05-B537-8ED179E34FF6}"/>
              </a:ext>
            </a:extLst>
          </p:cNvPr>
          <p:cNvSpPr txBox="1"/>
          <p:nvPr/>
        </p:nvSpPr>
        <p:spPr>
          <a:xfrm>
            <a:off x="152400" y="1905000"/>
            <a:ext cx="91082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Part 1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Part 2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Part 3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Part 4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800" dirty="0">
                <a:solidFill>
                  <a:schemeClr val="accent2"/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 </a:t>
            </a:r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Introduction</a:t>
            </a:r>
            <a:r>
              <a:rPr lang="en-US" sz="4800" dirty="0">
                <a:solidFill>
                  <a:schemeClr val="accent2"/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 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A </a:t>
            </a:r>
            <a:r>
              <a:rPr lang="en-US" b="1" dirty="0">
                <a:latin typeface="TrumpetLite" panose="020A0602050506020204" pitchFamily="18" charset="0"/>
                <a:ea typeface="ＭＳ Ｐゴシック" pitchFamily="34" charset="-128"/>
              </a:rPr>
              <a:t>naked machine</a:t>
            </a: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 has no tools or programs to help the user</a:t>
            </a:r>
          </a:p>
          <a:p>
            <a:pPr lvl="1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Write instructions in binary</a:t>
            </a:r>
          </a:p>
          <a:p>
            <a:pPr lvl="1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Write data in binary</a:t>
            </a:r>
          </a:p>
          <a:p>
            <a:pPr lvl="1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Load instructions into memory one cell at a time</a:t>
            </a:r>
          </a:p>
          <a:p>
            <a:pPr lvl="1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Initiate program run</a:t>
            </a:r>
          </a:p>
          <a:p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Too difficult for humans to do</a:t>
            </a:r>
          </a:p>
          <a:p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We must build an interface to hide the details and make the computer easier to build</a:t>
            </a:r>
          </a:p>
          <a:p>
            <a:endParaRPr lang="en-US" dirty="0">
              <a:latin typeface="TrumpetLite" panose="020A0602050506020204" pitchFamily="18" charset="0"/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1434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311DC3C2-3859-4BE2-9523-B8E8E3AA7BCD}" type="slidenum">
              <a:rPr lang="en-US" sz="1400" smtClean="0">
                <a:solidFill>
                  <a:schemeClr val="tx1"/>
                </a:solidFill>
                <a:latin typeface="Arial" pitchFamily="34" charset="0"/>
              </a:rPr>
              <a:pPr eaLnBrk="1" hangingPunct="1"/>
              <a:t>4</a:t>
            </a:fld>
            <a:endParaRPr lang="en-US" sz="140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2857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Assemblers and Assembly Language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TrumpetLite" panose="020A0602050506020204" pitchFamily="18" charset="0"/>
                <a:ea typeface="ＭＳ Ｐゴシック" pitchFamily="34" charset="-128"/>
              </a:rPr>
              <a:t>Assembly language</a:t>
            </a:r>
          </a:p>
          <a:p>
            <a:pPr lvl="1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Instructions map one-to-one to machine language</a:t>
            </a:r>
          </a:p>
          <a:p>
            <a:pPr lvl="1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Symbolic op codes (not binary)</a:t>
            </a:r>
          </a:p>
          <a:p>
            <a:pPr lvl="1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Symbolic addresses for instructions and data</a:t>
            </a:r>
          </a:p>
          <a:p>
            <a:pPr lvl="1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Pseudo-ops for data generation and more (data in human-friendly terms)</a:t>
            </a:r>
          </a:p>
          <a:p>
            <a:pPr>
              <a:buFontTx/>
              <a:buNone/>
            </a:pPr>
            <a:endParaRPr lang="en-US" dirty="0">
              <a:latin typeface="TrumpetLite" panose="020A0602050506020204" pitchFamily="18" charset="0"/>
              <a:ea typeface="ＭＳ Ｐゴシック" pitchFamily="34" charset="-128"/>
            </a:endParaRPr>
          </a:p>
          <a:p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Assembly = a </a:t>
            </a:r>
            <a:r>
              <a:rPr lang="en-US" b="1" dirty="0">
                <a:latin typeface="TrumpetLite" panose="020A0602050506020204" pitchFamily="18" charset="0"/>
                <a:ea typeface="ＭＳ Ｐゴシック" pitchFamily="34" charset="-128"/>
              </a:rPr>
              <a:t>low-level programming language</a:t>
            </a:r>
          </a:p>
          <a:p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Java, C, Python = </a:t>
            </a:r>
            <a:r>
              <a:rPr lang="en-US" b="1" dirty="0">
                <a:latin typeface="TrumpetLite" panose="020A0602050506020204" pitchFamily="18" charset="0"/>
                <a:ea typeface="ＭＳ Ｐゴシック" pitchFamily="34" charset="-128"/>
              </a:rPr>
              <a:t>high-level programming languages</a:t>
            </a:r>
            <a:endParaRPr lang="en-US" dirty="0">
              <a:latin typeface="TrumpetLite" panose="020A0602050506020204" pitchFamily="18" charset="0"/>
              <a:ea typeface="ＭＳ Ｐゴシック" pitchFamily="34" charset="-128"/>
            </a:endParaRP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0D12B910-0EB1-450D-9533-654785EEF07C}" type="slidenum">
              <a:rPr lang="en-US" sz="1400" smtClean="0">
                <a:solidFill>
                  <a:schemeClr val="tx1"/>
                </a:solidFill>
                <a:latin typeface="Arial" pitchFamily="34" charset="0"/>
              </a:rPr>
              <a:pPr eaLnBrk="1" hangingPunct="1"/>
              <a:t>5</a:t>
            </a:fld>
            <a:endParaRPr lang="en-US" sz="14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AC56117A-B12F-453A-A1E4-B881CC14262C}" type="slidenum">
              <a:rPr lang="en-US" sz="1400" smtClean="0">
                <a:solidFill>
                  <a:schemeClr val="tx1"/>
                </a:solidFill>
                <a:latin typeface="Arial" pitchFamily="34" charset="0"/>
              </a:rPr>
              <a:pPr eaLnBrk="1" hangingPunct="1"/>
              <a:t>6</a:t>
            </a:fld>
            <a:endParaRPr lang="en-US" sz="140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8763000" cy="361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94F91446-5E34-45F8-84D6-6260277D1E6A}" type="slidenum">
              <a:rPr lang="en-US" sz="1400" smtClean="0">
                <a:solidFill>
                  <a:schemeClr val="tx1"/>
                </a:solidFill>
                <a:latin typeface="Arial" pitchFamily="34" charset="0"/>
              </a:rPr>
              <a:pPr eaLnBrk="1" hangingPunct="1"/>
              <a:t>7</a:t>
            </a:fld>
            <a:endParaRPr lang="en-US" sz="140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7200"/>
            <a:ext cx="7392988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Assemblers and Assembly Language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Example Assembly language:</a:t>
            </a:r>
          </a:p>
          <a:p>
            <a:pPr>
              <a:buFontTx/>
              <a:buNone/>
            </a:pPr>
            <a:endParaRPr lang="en-US" dirty="0">
              <a:latin typeface="TrumpetLite" panose="020A0602050506020204" pitchFamily="18" charset="0"/>
              <a:ea typeface="ＭＳ Ｐゴシック" pitchFamily="34" charset="-128"/>
            </a:endParaRPr>
          </a:p>
          <a:p>
            <a:pPr>
              <a:buFontTx/>
              <a:buNone/>
            </a:pP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NEXT:		LOAD    	X	             -- Put X into R</a:t>
            </a:r>
          </a:p>
          <a:p>
            <a:pPr>
              <a:buFontTx/>
              <a:buNone/>
            </a:pP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label: 		</a:t>
            </a:r>
            <a:r>
              <a:rPr lang="en-US" dirty="0" err="1">
                <a:latin typeface="TrumpetLite" panose="020A0602050506020204" pitchFamily="18" charset="0"/>
                <a:ea typeface="ＭＳ Ｐゴシック" pitchFamily="34" charset="-128"/>
              </a:rPr>
              <a:t>opcode</a:t>
            </a: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  	address field       -- comment</a:t>
            </a:r>
          </a:p>
          <a:p>
            <a:pPr>
              <a:buFontTx/>
              <a:buNone/>
            </a:pPr>
            <a:endParaRPr lang="en-US" dirty="0">
              <a:latin typeface="TrumpetLite" panose="020A0602050506020204" pitchFamily="18" charset="0"/>
              <a:ea typeface="ＭＳ Ｐゴシック" pitchFamily="34" charset="-128"/>
            </a:endParaRPr>
          </a:p>
          <a:p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Label is optional name for this instruction’s location</a:t>
            </a:r>
          </a:p>
          <a:p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Op code mnemonic and address field translate to machine language</a:t>
            </a:r>
          </a:p>
          <a:p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Comments are ignored by assembler, just for human use</a:t>
            </a:r>
          </a:p>
        </p:txBody>
      </p:sp>
      <p:sp>
        <p:nvSpPr>
          <p:cNvPr id="2355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C3982598-1475-4B3F-8203-38EA53B980B7}" type="slidenum">
              <a:rPr lang="en-US" sz="1400" smtClean="0">
                <a:solidFill>
                  <a:schemeClr val="tx1"/>
                </a:solidFill>
                <a:latin typeface="Arial" pitchFamily="34" charset="0"/>
              </a:rPr>
              <a:pPr eaLnBrk="1" hangingPunct="1"/>
              <a:t>8</a:t>
            </a:fld>
            <a:endParaRPr lang="en-US" sz="14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BC3BE312-1510-42AF-BB12-D9CEB7433D5A}" type="slidenum">
              <a:rPr lang="en-US" sz="1400" smtClean="0">
                <a:solidFill>
                  <a:schemeClr val="tx1"/>
                </a:solidFill>
                <a:latin typeface="Arial" pitchFamily="34" charset="0"/>
              </a:rPr>
              <a:pPr eaLnBrk="1" hangingPunct="1"/>
              <a:t>9</a:t>
            </a:fld>
            <a:endParaRPr lang="en-US" sz="140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2458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1000"/>
            <a:ext cx="5219700" cy="577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Sample PPT_template">
  <a:themeElements>
    <a:clrScheme name="Sample PPT_template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B9"/>
      </a:accent6>
      <a:hlink>
        <a:srgbClr val="FFFFFF"/>
      </a:hlink>
      <a:folHlink>
        <a:srgbClr val="B2B2B2"/>
      </a:folHlink>
    </a:clrScheme>
    <a:fontScheme name="Sample PP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ample PPT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PPT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B9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ample PPT_template">
  <a:themeElements>
    <a:clrScheme name="Sample PPT_template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B9"/>
      </a:accent6>
      <a:hlink>
        <a:srgbClr val="FFFFFF"/>
      </a:hlink>
      <a:folHlink>
        <a:srgbClr val="B2B2B2"/>
      </a:folHlink>
    </a:clrScheme>
    <a:fontScheme name="Sample PP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ample PPT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PPT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B9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Sample PPT_template 8">
    <a:dk1>
      <a:srgbClr val="000000"/>
    </a:dk1>
    <a:lt1>
      <a:srgbClr val="FFFFFF"/>
    </a:lt1>
    <a:dk2>
      <a:srgbClr val="000000"/>
    </a:dk2>
    <a:lt2>
      <a:srgbClr val="808080"/>
    </a:lt2>
    <a:accent1>
      <a:srgbClr val="FFFFFF"/>
    </a:accent1>
    <a:accent2>
      <a:srgbClr val="3333CC"/>
    </a:accent2>
    <a:accent3>
      <a:srgbClr val="FFFFFF"/>
    </a:accent3>
    <a:accent4>
      <a:srgbClr val="000000"/>
    </a:accent4>
    <a:accent5>
      <a:srgbClr val="FFFFFF"/>
    </a:accent5>
    <a:accent6>
      <a:srgbClr val="2D2DB9"/>
    </a:accent6>
    <a:hlink>
      <a:srgbClr val="FFFFFF"/>
    </a:hlink>
    <a:folHlink>
      <a:srgbClr val="B2B2B2"/>
    </a:folHlink>
  </a:clrScheme>
</a:themeOverride>
</file>

<file path=ppt/theme/themeOverride10.xml><?xml version="1.0" encoding="utf-8"?>
<a:themeOverride xmlns:a="http://schemas.openxmlformats.org/drawingml/2006/main">
  <a:clrScheme name="Sample PPT_template 8">
    <a:dk1>
      <a:srgbClr val="000000"/>
    </a:dk1>
    <a:lt1>
      <a:srgbClr val="FFFFFF"/>
    </a:lt1>
    <a:dk2>
      <a:srgbClr val="000000"/>
    </a:dk2>
    <a:lt2>
      <a:srgbClr val="808080"/>
    </a:lt2>
    <a:accent1>
      <a:srgbClr val="FFFFFF"/>
    </a:accent1>
    <a:accent2>
      <a:srgbClr val="3333CC"/>
    </a:accent2>
    <a:accent3>
      <a:srgbClr val="FFFFFF"/>
    </a:accent3>
    <a:accent4>
      <a:srgbClr val="000000"/>
    </a:accent4>
    <a:accent5>
      <a:srgbClr val="FFFFFF"/>
    </a:accent5>
    <a:accent6>
      <a:srgbClr val="2D2DB9"/>
    </a:accent6>
    <a:hlink>
      <a:srgbClr val="FFFFFF"/>
    </a:hlink>
    <a:folHlink>
      <a:srgbClr val="B2B2B2"/>
    </a:folHlink>
  </a:clrScheme>
</a:themeOverride>
</file>

<file path=ppt/theme/themeOverride11.xml><?xml version="1.0" encoding="utf-8"?>
<a:themeOverride xmlns:a="http://schemas.openxmlformats.org/drawingml/2006/main">
  <a:clrScheme name="Sample PPT_template 8">
    <a:dk1>
      <a:srgbClr val="000000"/>
    </a:dk1>
    <a:lt1>
      <a:srgbClr val="FFFFFF"/>
    </a:lt1>
    <a:dk2>
      <a:srgbClr val="000000"/>
    </a:dk2>
    <a:lt2>
      <a:srgbClr val="808080"/>
    </a:lt2>
    <a:accent1>
      <a:srgbClr val="FFFFFF"/>
    </a:accent1>
    <a:accent2>
      <a:srgbClr val="3333CC"/>
    </a:accent2>
    <a:accent3>
      <a:srgbClr val="FFFFFF"/>
    </a:accent3>
    <a:accent4>
      <a:srgbClr val="000000"/>
    </a:accent4>
    <a:accent5>
      <a:srgbClr val="FFFFFF"/>
    </a:accent5>
    <a:accent6>
      <a:srgbClr val="2D2DB9"/>
    </a:accent6>
    <a:hlink>
      <a:srgbClr val="FFFFFF"/>
    </a:hlink>
    <a:folHlink>
      <a:srgbClr val="B2B2B2"/>
    </a:folHlink>
  </a:clrScheme>
</a:themeOverride>
</file>

<file path=ppt/theme/themeOverride12.xml><?xml version="1.0" encoding="utf-8"?>
<a:themeOverride xmlns:a="http://schemas.openxmlformats.org/drawingml/2006/main">
  <a:clrScheme name="Sample PPT_template 8">
    <a:dk1>
      <a:srgbClr val="000000"/>
    </a:dk1>
    <a:lt1>
      <a:srgbClr val="FFFFFF"/>
    </a:lt1>
    <a:dk2>
      <a:srgbClr val="000000"/>
    </a:dk2>
    <a:lt2>
      <a:srgbClr val="808080"/>
    </a:lt2>
    <a:accent1>
      <a:srgbClr val="FFFFFF"/>
    </a:accent1>
    <a:accent2>
      <a:srgbClr val="3333CC"/>
    </a:accent2>
    <a:accent3>
      <a:srgbClr val="FFFFFF"/>
    </a:accent3>
    <a:accent4>
      <a:srgbClr val="000000"/>
    </a:accent4>
    <a:accent5>
      <a:srgbClr val="FFFFFF"/>
    </a:accent5>
    <a:accent6>
      <a:srgbClr val="2D2DB9"/>
    </a:accent6>
    <a:hlink>
      <a:srgbClr val="FFFFFF"/>
    </a:hlink>
    <a:folHlink>
      <a:srgbClr val="B2B2B2"/>
    </a:folHlink>
  </a:clrScheme>
</a:themeOverride>
</file>

<file path=ppt/theme/themeOverride13.xml><?xml version="1.0" encoding="utf-8"?>
<a:themeOverride xmlns:a="http://schemas.openxmlformats.org/drawingml/2006/main">
  <a:clrScheme name="Sample PPT_template 8">
    <a:dk1>
      <a:srgbClr val="000000"/>
    </a:dk1>
    <a:lt1>
      <a:srgbClr val="FFFFFF"/>
    </a:lt1>
    <a:dk2>
      <a:srgbClr val="000000"/>
    </a:dk2>
    <a:lt2>
      <a:srgbClr val="808080"/>
    </a:lt2>
    <a:accent1>
      <a:srgbClr val="FFFFFF"/>
    </a:accent1>
    <a:accent2>
      <a:srgbClr val="3333CC"/>
    </a:accent2>
    <a:accent3>
      <a:srgbClr val="FFFFFF"/>
    </a:accent3>
    <a:accent4>
      <a:srgbClr val="000000"/>
    </a:accent4>
    <a:accent5>
      <a:srgbClr val="FFFFFF"/>
    </a:accent5>
    <a:accent6>
      <a:srgbClr val="2D2DB9"/>
    </a:accent6>
    <a:hlink>
      <a:srgbClr val="FFFFFF"/>
    </a:hlink>
    <a:folHlink>
      <a:srgbClr val="B2B2B2"/>
    </a:folHlink>
  </a:clrScheme>
</a:themeOverride>
</file>

<file path=ppt/theme/themeOverride14.xml><?xml version="1.0" encoding="utf-8"?>
<a:themeOverride xmlns:a="http://schemas.openxmlformats.org/drawingml/2006/main">
  <a:clrScheme name="Sample PPT_template 8">
    <a:dk1>
      <a:srgbClr val="000000"/>
    </a:dk1>
    <a:lt1>
      <a:srgbClr val="FFFFFF"/>
    </a:lt1>
    <a:dk2>
      <a:srgbClr val="000000"/>
    </a:dk2>
    <a:lt2>
      <a:srgbClr val="808080"/>
    </a:lt2>
    <a:accent1>
      <a:srgbClr val="FFFFFF"/>
    </a:accent1>
    <a:accent2>
      <a:srgbClr val="3333CC"/>
    </a:accent2>
    <a:accent3>
      <a:srgbClr val="FFFFFF"/>
    </a:accent3>
    <a:accent4>
      <a:srgbClr val="000000"/>
    </a:accent4>
    <a:accent5>
      <a:srgbClr val="FFFFFF"/>
    </a:accent5>
    <a:accent6>
      <a:srgbClr val="2D2DB9"/>
    </a:accent6>
    <a:hlink>
      <a:srgbClr val="FFFF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Sample PPT_template 8">
    <a:dk1>
      <a:srgbClr val="000000"/>
    </a:dk1>
    <a:lt1>
      <a:srgbClr val="FFFFFF"/>
    </a:lt1>
    <a:dk2>
      <a:srgbClr val="000000"/>
    </a:dk2>
    <a:lt2>
      <a:srgbClr val="808080"/>
    </a:lt2>
    <a:accent1>
      <a:srgbClr val="FFFFFF"/>
    </a:accent1>
    <a:accent2>
      <a:srgbClr val="3333CC"/>
    </a:accent2>
    <a:accent3>
      <a:srgbClr val="FFFFFF"/>
    </a:accent3>
    <a:accent4>
      <a:srgbClr val="000000"/>
    </a:accent4>
    <a:accent5>
      <a:srgbClr val="FFFFFF"/>
    </a:accent5>
    <a:accent6>
      <a:srgbClr val="2D2DB9"/>
    </a:accent6>
    <a:hlink>
      <a:srgbClr val="FFFF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Sample PPT_template 8">
    <a:dk1>
      <a:srgbClr val="000000"/>
    </a:dk1>
    <a:lt1>
      <a:srgbClr val="FFFFFF"/>
    </a:lt1>
    <a:dk2>
      <a:srgbClr val="000000"/>
    </a:dk2>
    <a:lt2>
      <a:srgbClr val="808080"/>
    </a:lt2>
    <a:accent1>
      <a:srgbClr val="FFFFFF"/>
    </a:accent1>
    <a:accent2>
      <a:srgbClr val="3333CC"/>
    </a:accent2>
    <a:accent3>
      <a:srgbClr val="FFFFFF"/>
    </a:accent3>
    <a:accent4>
      <a:srgbClr val="000000"/>
    </a:accent4>
    <a:accent5>
      <a:srgbClr val="FFFFFF"/>
    </a:accent5>
    <a:accent6>
      <a:srgbClr val="2D2DB9"/>
    </a:accent6>
    <a:hlink>
      <a:srgbClr val="FFFF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Sample PPT_template 8">
    <a:dk1>
      <a:srgbClr val="000000"/>
    </a:dk1>
    <a:lt1>
      <a:srgbClr val="FFFFFF"/>
    </a:lt1>
    <a:dk2>
      <a:srgbClr val="000000"/>
    </a:dk2>
    <a:lt2>
      <a:srgbClr val="808080"/>
    </a:lt2>
    <a:accent1>
      <a:srgbClr val="FFFFFF"/>
    </a:accent1>
    <a:accent2>
      <a:srgbClr val="3333CC"/>
    </a:accent2>
    <a:accent3>
      <a:srgbClr val="FFFFFF"/>
    </a:accent3>
    <a:accent4>
      <a:srgbClr val="000000"/>
    </a:accent4>
    <a:accent5>
      <a:srgbClr val="FFFFFF"/>
    </a:accent5>
    <a:accent6>
      <a:srgbClr val="2D2DB9"/>
    </a:accent6>
    <a:hlink>
      <a:srgbClr val="FFFFFF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Sample PPT_template 8">
    <a:dk1>
      <a:srgbClr val="000000"/>
    </a:dk1>
    <a:lt1>
      <a:srgbClr val="FFFFFF"/>
    </a:lt1>
    <a:dk2>
      <a:srgbClr val="000000"/>
    </a:dk2>
    <a:lt2>
      <a:srgbClr val="808080"/>
    </a:lt2>
    <a:accent1>
      <a:srgbClr val="FFFFFF"/>
    </a:accent1>
    <a:accent2>
      <a:srgbClr val="3333CC"/>
    </a:accent2>
    <a:accent3>
      <a:srgbClr val="FFFFFF"/>
    </a:accent3>
    <a:accent4>
      <a:srgbClr val="000000"/>
    </a:accent4>
    <a:accent5>
      <a:srgbClr val="FFFFFF"/>
    </a:accent5>
    <a:accent6>
      <a:srgbClr val="2D2DB9"/>
    </a:accent6>
    <a:hlink>
      <a:srgbClr val="FFFFFF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Sample PPT_template 8">
    <a:dk1>
      <a:srgbClr val="000000"/>
    </a:dk1>
    <a:lt1>
      <a:srgbClr val="FFFFFF"/>
    </a:lt1>
    <a:dk2>
      <a:srgbClr val="000000"/>
    </a:dk2>
    <a:lt2>
      <a:srgbClr val="808080"/>
    </a:lt2>
    <a:accent1>
      <a:srgbClr val="FFFFFF"/>
    </a:accent1>
    <a:accent2>
      <a:srgbClr val="3333CC"/>
    </a:accent2>
    <a:accent3>
      <a:srgbClr val="FFFFFF"/>
    </a:accent3>
    <a:accent4>
      <a:srgbClr val="000000"/>
    </a:accent4>
    <a:accent5>
      <a:srgbClr val="FFFFFF"/>
    </a:accent5>
    <a:accent6>
      <a:srgbClr val="2D2DB9"/>
    </a:accent6>
    <a:hlink>
      <a:srgbClr val="FFFFFF"/>
    </a:hlink>
    <a:folHlink>
      <a:srgbClr val="B2B2B2"/>
    </a:folHlink>
  </a:clrScheme>
</a:themeOverride>
</file>

<file path=ppt/theme/themeOverride7.xml><?xml version="1.0" encoding="utf-8"?>
<a:themeOverride xmlns:a="http://schemas.openxmlformats.org/drawingml/2006/main">
  <a:clrScheme name="Sample PPT_template 8">
    <a:dk1>
      <a:srgbClr val="000000"/>
    </a:dk1>
    <a:lt1>
      <a:srgbClr val="FFFFFF"/>
    </a:lt1>
    <a:dk2>
      <a:srgbClr val="000000"/>
    </a:dk2>
    <a:lt2>
      <a:srgbClr val="808080"/>
    </a:lt2>
    <a:accent1>
      <a:srgbClr val="FFFFFF"/>
    </a:accent1>
    <a:accent2>
      <a:srgbClr val="3333CC"/>
    </a:accent2>
    <a:accent3>
      <a:srgbClr val="FFFFFF"/>
    </a:accent3>
    <a:accent4>
      <a:srgbClr val="000000"/>
    </a:accent4>
    <a:accent5>
      <a:srgbClr val="FFFFFF"/>
    </a:accent5>
    <a:accent6>
      <a:srgbClr val="2D2DB9"/>
    </a:accent6>
    <a:hlink>
      <a:srgbClr val="FFFFFF"/>
    </a:hlink>
    <a:folHlink>
      <a:srgbClr val="B2B2B2"/>
    </a:folHlink>
  </a:clrScheme>
</a:themeOverride>
</file>

<file path=ppt/theme/themeOverride8.xml><?xml version="1.0" encoding="utf-8"?>
<a:themeOverride xmlns:a="http://schemas.openxmlformats.org/drawingml/2006/main">
  <a:clrScheme name="Sample PPT_template 8">
    <a:dk1>
      <a:srgbClr val="000000"/>
    </a:dk1>
    <a:lt1>
      <a:srgbClr val="FFFFFF"/>
    </a:lt1>
    <a:dk2>
      <a:srgbClr val="000000"/>
    </a:dk2>
    <a:lt2>
      <a:srgbClr val="808080"/>
    </a:lt2>
    <a:accent1>
      <a:srgbClr val="FFFFFF"/>
    </a:accent1>
    <a:accent2>
      <a:srgbClr val="3333CC"/>
    </a:accent2>
    <a:accent3>
      <a:srgbClr val="FFFFFF"/>
    </a:accent3>
    <a:accent4>
      <a:srgbClr val="000000"/>
    </a:accent4>
    <a:accent5>
      <a:srgbClr val="FFFFFF"/>
    </a:accent5>
    <a:accent6>
      <a:srgbClr val="2D2DB9"/>
    </a:accent6>
    <a:hlink>
      <a:srgbClr val="FFFFFF"/>
    </a:hlink>
    <a:folHlink>
      <a:srgbClr val="B2B2B2"/>
    </a:folHlink>
  </a:clrScheme>
</a:themeOverride>
</file>

<file path=ppt/theme/themeOverride9.xml><?xml version="1.0" encoding="utf-8"?>
<a:themeOverride xmlns:a="http://schemas.openxmlformats.org/drawingml/2006/main">
  <a:clrScheme name="Sample PPT_template 8">
    <a:dk1>
      <a:srgbClr val="000000"/>
    </a:dk1>
    <a:lt1>
      <a:srgbClr val="FFFFFF"/>
    </a:lt1>
    <a:dk2>
      <a:srgbClr val="000000"/>
    </a:dk2>
    <a:lt2>
      <a:srgbClr val="808080"/>
    </a:lt2>
    <a:accent1>
      <a:srgbClr val="FFFFFF"/>
    </a:accent1>
    <a:accent2>
      <a:srgbClr val="3333CC"/>
    </a:accent2>
    <a:accent3>
      <a:srgbClr val="FFFFFF"/>
    </a:accent3>
    <a:accent4>
      <a:srgbClr val="000000"/>
    </a:accent4>
    <a:accent5>
      <a:srgbClr val="FFFFFF"/>
    </a:accent5>
    <a:accent6>
      <a:srgbClr val="2D2DB9"/>
    </a:accent6>
    <a:hlink>
      <a:srgbClr val="FFFF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7034</TotalTime>
  <Words>400</Words>
  <Application>Microsoft Office PowerPoint</Application>
  <PresentationFormat>On-screen Show (4:3)</PresentationFormat>
  <Paragraphs>89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Pizzicato-Swash</vt:lpstr>
      <vt:lpstr>TrumpetLite</vt:lpstr>
      <vt:lpstr>Times New Roman</vt:lpstr>
      <vt:lpstr>ＭＳ Ｐゴシック</vt:lpstr>
      <vt:lpstr>Sample PPT_template</vt:lpstr>
      <vt:lpstr>1_Sample PPT_template</vt:lpstr>
      <vt:lpstr>PowerPoint Presentation</vt:lpstr>
      <vt:lpstr>ALERT</vt:lpstr>
      <vt:lpstr> PdP-11 </vt:lpstr>
      <vt:lpstr> Introduction </vt:lpstr>
      <vt:lpstr>Assemblers and Assembly Language</vt:lpstr>
      <vt:lpstr>PowerPoint Presentation</vt:lpstr>
      <vt:lpstr>PowerPoint Presentation</vt:lpstr>
      <vt:lpstr>Assemblers and Assembly Language</vt:lpstr>
      <vt:lpstr>PowerPoint Presentation</vt:lpstr>
      <vt:lpstr>Assemblers and Assembly Language</vt:lpstr>
      <vt:lpstr>Assemblers and Assembly Language</vt:lpstr>
      <vt:lpstr>Assemblers and Assembly Language</vt:lpstr>
      <vt:lpstr>PowerPoint Presentation</vt:lpstr>
      <vt:lpstr>PowerPoint Presentation</vt:lpstr>
      <vt:lpstr>Assemblers and Assembly Language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Stucki, David</cp:lastModifiedBy>
  <cp:revision>366</cp:revision>
  <dcterms:created xsi:type="dcterms:W3CDTF">2011-10-16T19:29:59Z</dcterms:created>
  <dcterms:modified xsi:type="dcterms:W3CDTF">2024-10-07T00:05:36Z</dcterms:modified>
</cp:coreProperties>
</file>