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2"/>
  </p:notesMasterIdLst>
  <p:sldIdLst>
    <p:sldId id="322" r:id="rId2"/>
    <p:sldId id="389" r:id="rId3"/>
    <p:sldId id="277" r:id="rId4"/>
    <p:sldId id="278" r:id="rId5"/>
    <p:sldId id="256" r:id="rId6"/>
    <p:sldId id="258" r:id="rId7"/>
    <p:sldId id="259" r:id="rId8"/>
    <p:sldId id="260" r:id="rId9"/>
    <p:sldId id="257" r:id="rId10"/>
    <p:sldId id="262" r:id="rId11"/>
    <p:sldId id="263" r:id="rId12"/>
    <p:sldId id="261" r:id="rId13"/>
    <p:sldId id="264" r:id="rId14"/>
    <p:sldId id="266" r:id="rId15"/>
    <p:sldId id="267" r:id="rId16"/>
    <p:sldId id="268" r:id="rId17"/>
    <p:sldId id="279" r:id="rId18"/>
    <p:sldId id="280" r:id="rId19"/>
    <p:sldId id="269" r:id="rId20"/>
    <p:sldId id="271" r:id="rId21"/>
    <p:sldId id="272" r:id="rId22"/>
    <p:sldId id="273" r:id="rId23"/>
    <p:sldId id="274" r:id="rId24"/>
    <p:sldId id="276" r:id="rId25"/>
    <p:sldId id="275" r:id="rId26"/>
    <p:sldId id="281" r:id="rId27"/>
    <p:sldId id="282" r:id="rId28"/>
    <p:sldId id="283" r:id="rId29"/>
    <p:sldId id="284" r:id="rId30"/>
    <p:sldId id="265" r:id="rId31"/>
  </p:sldIdLst>
  <p:sldSz cx="9144000" cy="6858000" type="screen4x3"/>
  <p:notesSz cx="6858000" cy="9144000"/>
  <p:embeddedFontLst>
    <p:embeddedFont>
      <p:font typeface="ＭＳ Ｐゴシック" panose="020B0600070205080204" pitchFamily="34" charset="-128"/>
      <p:regular r:id="rId33"/>
    </p:embeddedFont>
    <p:embeddedFont>
      <p:font typeface="Pizzicato-Swash" panose="00000400000000000000" pitchFamily="2" charset="0"/>
      <p:regular r:id="rId34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FF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9" d="100"/>
          <a:sy n="99" d="100"/>
        </p:scale>
        <p:origin x="146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D27B8-B823-4AC3-8A8B-C184AC9975A9}" type="datetimeFigureOut">
              <a:rPr lang="en-US" smtClean="0"/>
              <a:t>10/6/2024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E9E4E-D316-40BA-A0E2-945180401A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741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2">
            <a:extLst>
              <a:ext uri="{FF2B5EF4-FFF2-40B4-BE49-F238E27FC236}">
                <a16:creationId xmlns:a16="http://schemas.microsoft.com/office/drawing/2014/main" id="{DB3F7789-FC7B-49EE-95E1-B5FDA2C65FE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DAC7B17-A2D4-4930-9047-0E0DB4FF0A5B}" type="slidenum">
              <a:rPr lang="en-US" alt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48131" name="Text Box 1">
            <a:extLst>
              <a:ext uri="{FF2B5EF4-FFF2-40B4-BE49-F238E27FC236}">
                <a16:creationId xmlns:a16="http://schemas.microsoft.com/office/drawing/2014/main" id="{32B16F66-5220-442E-9710-69DCD3BA8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FF"/>
              </a:buClr>
              <a:buSzPct val="100000"/>
              <a:buFont typeface="Times New Roman" panose="02020603050405020304" pitchFamily="18" charset="0"/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8FE20874-43E3-4711-BF12-BEC39F0B7DB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78463" cy="41068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0C93C-ECDA-47F9-8BFF-FFBDD0E79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71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4E3ED-6990-4E72-A2FA-C5630EBBF7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8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FE71C-E0D9-4A90-88D9-B3A3AF8D2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63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7EB3BE-2933-4122-A306-2B32721D2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2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BDFCA-A2F7-4EA0-A452-8D4045C641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82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B5B05-71DF-4362-AD45-C383032B2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9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257A63-DB35-46BB-909E-F594B1283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22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7615B-0ADD-4927-A2C0-CF70A1BAC1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70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BEEFC8-CFFC-4EF0-97DC-BBB9C42CD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3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54416-3F67-4414-B32C-7E42BB53EB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10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65AA0F-965A-4149-8BD1-C3F9EF87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8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32AE830-D07A-42CC-B884-D9AA0C87ED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A2D2DF1-C9A5-4A8E-892B-1217106BD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0" y="152400"/>
            <a:ext cx="3581400" cy="6096000"/>
          </a:xfrm>
        </p:spPr>
        <p:txBody>
          <a:bodyPr/>
          <a:lstStyle/>
          <a:p>
            <a:pPr marL="0" indent="0">
              <a:buNone/>
            </a:pPr>
            <a:r>
              <a:rPr lang="en-US" sz="6000" dirty="0">
                <a:solidFill>
                  <a:schemeClr val="accent6">
                    <a:lumMod val="75000"/>
                  </a:schemeClr>
                </a:solidFill>
                <a:latin typeface="Pizzicato-Swash" panose="00000400000000000000" pitchFamily="2" charset="0"/>
                <a:ea typeface="Pizzicato-Swash" panose="00000400000000000000" pitchFamily="2" charset="0"/>
              </a:rPr>
              <a:t>Machine Language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6">
                    <a:lumMod val="75000"/>
                  </a:schemeClr>
                </a:solidFill>
                <a:latin typeface="Pizzicato-Swash" panose="00000400000000000000" pitchFamily="2" charset="0"/>
                <a:ea typeface="Pizzicato-Swash" panose="00000400000000000000" pitchFamily="2" charset="0"/>
              </a:rPr>
              <a:t>&amp;</a:t>
            </a:r>
          </a:p>
          <a:p>
            <a:pPr marL="0" indent="0">
              <a:buNone/>
            </a:pPr>
            <a:r>
              <a:rPr lang="en-US" sz="6000" dirty="0">
                <a:solidFill>
                  <a:schemeClr val="accent6">
                    <a:lumMod val="75000"/>
                  </a:schemeClr>
                </a:solidFill>
                <a:latin typeface="Pizzicato-Swash" panose="00000400000000000000" pitchFamily="2" charset="0"/>
                <a:ea typeface="Pizzicato-Swash" panose="00000400000000000000" pitchFamily="2" charset="0"/>
              </a:rPr>
              <a:t>Assembly Language</a:t>
            </a:r>
          </a:p>
        </p:txBody>
      </p:sp>
      <p:sp>
        <p:nvSpPr>
          <p:cNvPr id="2" name="AutoShape 6" descr="Article_PPT_Template-1.jpg">
            <a:extLst>
              <a:ext uri="{FF2B5EF4-FFF2-40B4-BE49-F238E27FC236}">
                <a16:creationId xmlns:a16="http://schemas.microsoft.com/office/drawing/2014/main" id="{3C427006-4F12-415A-A372-1F54566207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-1143000"/>
            <a:ext cx="47244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45B942-32C9-4F77-A754-6D3E550EDC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4737"/>
          <a:stretch/>
        </p:blipFill>
        <p:spPr>
          <a:xfrm>
            <a:off x="0" y="0"/>
            <a:ext cx="4876800" cy="6618514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ChangeArrowheads="1"/>
          </p:cNvSpPr>
          <p:nvPr/>
        </p:nvSpPr>
        <p:spPr bwMode="auto">
          <a:xfrm>
            <a:off x="2590800" y="2905125"/>
            <a:ext cx="152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8"/>
          <p:cNvSpPr>
            <a:spLocks noChangeArrowheads="1"/>
          </p:cNvSpPr>
          <p:nvPr/>
        </p:nvSpPr>
        <p:spPr bwMode="auto">
          <a:xfrm>
            <a:off x="2590800" y="1695450"/>
            <a:ext cx="152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- Hexadecimal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/>
              <a:t>Address		Contents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00		000C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01		300D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02		100E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03		7010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04		9007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05		100F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06		800A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07		0010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08		500E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09		100F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0A		E00F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0B		F000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0C		0006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0D		0007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0E		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0F		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	0000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4860925" y="1793875"/>
            <a:ext cx="2397125" cy="51435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Is this any better?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4343400" y="2514600"/>
            <a:ext cx="3340100" cy="4667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What if we use op-codes?</a:t>
            </a:r>
          </a:p>
        </p:txBody>
      </p:sp>
      <p:sp>
        <p:nvSpPr>
          <p:cNvPr id="9224" name="Text Box 7"/>
          <p:cNvSpPr txBox="1">
            <a:spLocks noChangeArrowheads="1"/>
          </p:cNvSpPr>
          <p:nvPr/>
        </p:nvSpPr>
        <p:spPr bwMode="auto">
          <a:xfrm>
            <a:off x="4708525" y="3186113"/>
            <a:ext cx="26606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b="1">
                <a:latin typeface="Courier New" pitchFamily="49" charset="0"/>
              </a:rPr>
              <a:t>0000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0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LOAD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0001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1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STORE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0010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2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CLEAR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0011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3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ADD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    ETC.,…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666875" y="2905125"/>
            <a:ext cx="78105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666875" y="1695450"/>
            <a:ext cx="78105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- Hexadecimal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/>
              <a:t>Address		Contents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00		000C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01	ADD	 00D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02		100E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03		7010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04		9007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05	STORE	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06		800A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07		0010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08		500E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09		100F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0A		E00F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0B		F000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0C		0006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0D		0007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0E		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0F		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	0000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60925" y="1793875"/>
            <a:ext cx="2397125" cy="51435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Is this any better?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4343400" y="2514600"/>
            <a:ext cx="3340100" cy="4667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bg1"/>
                </a:solidFill>
              </a:rPr>
              <a:t>What if we use op-codes?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4708525" y="3186113"/>
            <a:ext cx="2660650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b="1">
                <a:latin typeface="Courier New" pitchFamily="49" charset="0"/>
              </a:rPr>
              <a:t>0000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0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LOAD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0001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1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STORE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0010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2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CLEAR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0011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3</a:t>
            </a:r>
            <a:r>
              <a:rPr lang="en-US" b="1"/>
              <a:t> = </a:t>
            </a:r>
            <a:r>
              <a:rPr lang="en-US" b="1">
                <a:latin typeface="Courier New" pitchFamily="49" charset="0"/>
              </a:rPr>
              <a:t>ADD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    ETC.,…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with Mnemonics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00	LOAD	  00C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01	ADD	  00D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02	STORE	  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03	COMPARE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04	JUMPGT	  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05	STORE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06	JUMP	  00A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07	LOAD	  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08	SUBTRACT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09	STORE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0A	OUT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0B	HALT	  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0C		 0006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0D		 0007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0E		 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0F		 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	 0000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4800600" y="2057400"/>
            <a:ext cx="3067050" cy="124460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What does this buy us?</a:t>
            </a:r>
          </a:p>
          <a:p>
            <a:pPr eaLnBrk="1" hangingPunct="1"/>
            <a:endParaRPr lang="en-US">
              <a:solidFill>
                <a:schemeClr val="accent2"/>
              </a:solidFill>
            </a:endParaRPr>
          </a:p>
          <a:p>
            <a:pPr eaLnBrk="1" hangingPunct="1"/>
            <a:r>
              <a:rPr lang="en-US">
                <a:solidFill>
                  <a:schemeClr val="accent2"/>
                </a:solidFill>
              </a:rPr>
              <a:t>At what cost?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with Mnemonics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00	LOAD	  00C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01	ADD	  00D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02	STORE	  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03	COMPARE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04	JUMPGT	  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05	STORE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06	JUMP	  00A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07	LOAD	  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08	SUBTRACT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09	STORE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0A	OUT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0B	HALT	  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0C		 0006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0D		 0007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0E		 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0F		 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	 0000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352800" y="4867275"/>
            <a:ext cx="77787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9600"/>
              <a:t>}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4238625" y="5181600"/>
            <a:ext cx="1814513" cy="124460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Why didn’t I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substitute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for these?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with Mnemonics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00	LOAD	  00C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01	ADD	  00D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02	STORE	  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03	COMPARE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04	JUMPGT	  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05	STORE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06	JUMP	  00A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07	LOAD	  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08	SUBTRACT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09	STORE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0A	OUT	  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0B	HALT	  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0C		 0006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0D		 0007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0E		 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0F		 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	 0000</a:t>
            </a:r>
          </a:p>
        </p:txBody>
      </p:sp>
      <p:sp>
        <p:nvSpPr>
          <p:cNvPr id="13316" name="Text Box 5"/>
          <p:cNvSpPr txBox="1">
            <a:spLocks noChangeArrowheads="1"/>
          </p:cNvSpPr>
          <p:nvPr/>
        </p:nvSpPr>
        <p:spPr bwMode="auto">
          <a:xfrm>
            <a:off x="4191000" y="2133600"/>
            <a:ext cx="3394075" cy="124460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Let’s write the remaining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constants in decimal form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with no leading zeros.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Proto-Assembly Language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0	LOAD	   12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1	ADD	   13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2	STORE	   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3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4	JUMPGT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5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6	JUMP	  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7	LOAD	  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8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9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OUT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11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12	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13	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14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15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16		    0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191000" y="2133600"/>
            <a:ext cx="3394075" cy="124460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Let’s write the remaining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constants in decimal form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with no leading zeros.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191000" y="4038600"/>
            <a:ext cx="3760788" cy="119697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b="1" i="1">
                <a:solidFill>
                  <a:schemeClr val="bg1"/>
                </a:solidFill>
              </a:rPr>
              <a:t>Note</a:t>
            </a:r>
            <a:r>
              <a:rPr lang="en-US">
                <a:solidFill>
                  <a:schemeClr val="bg1"/>
                </a:solidFill>
              </a:rPr>
              <a:t>: the assembler will then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have to translate decimal</a:t>
            </a:r>
          </a:p>
          <a:p>
            <a:pPr eaLnBrk="1" hangingPunct="1"/>
            <a:r>
              <a:rPr lang="en-US">
                <a:solidFill>
                  <a:schemeClr val="bg1"/>
                </a:solidFill>
              </a:rPr>
              <a:t>numbers back into binary.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Proto-Assembly Language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0	LOAD	   12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1	ADD	   13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2	STORE	   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3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4	JUMPGT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5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6	JUMP	  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7	LOAD	  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8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9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OUT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11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12	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13	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14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15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16		    0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4221163" y="2133600"/>
            <a:ext cx="3354387" cy="124460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Now, let’s try to read this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program and understand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what it does.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fld id="{A5E98104-F54F-46EF-8078-22EFEE8E2442}" type="slidenum">
              <a:rPr lang="en-US" sz="1400" smtClean="0">
                <a:latin typeface="Arial" charset="0"/>
                <a:ea typeface="ＭＳ Ｐゴシック" pitchFamily="34" charset="-128"/>
              </a:rPr>
              <a:pPr algn="ctr" eaLnBrk="1" hangingPunct="1"/>
              <a:t>17</a:t>
            </a:fld>
            <a:endParaRPr lang="en-US" sz="1400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638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138113"/>
            <a:ext cx="7029450" cy="658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Proto-Assembly Language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0	LOAD	   12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1	ADD	   13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2	STORE	   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3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4	JUMPGT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5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6	JUMP	  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7	LOAD	  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8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9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OUT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11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12	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13	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14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15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16		    0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4221163" y="2133600"/>
            <a:ext cx="3354387" cy="124460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Now, let’s try to read this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program and understand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what it does.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ChangeArrowheads="1"/>
          </p:cNvSpPr>
          <p:nvPr/>
        </p:nvSpPr>
        <p:spPr bwMode="auto">
          <a:xfrm>
            <a:off x="1143000" y="1695450"/>
            <a:ext cx="2286000" cy="3048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Proto-Assembly Language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95375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0	LOAD	   12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1	ADD	   13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ADD	   ??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2	STORE	   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3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4	JUMPGT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5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6	JUMP	  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7	LOAD	  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8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9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OUT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11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12	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13	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14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15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16		    0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303713" y="2133600"/>
            <a:ext cx="3203575" cy="879475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Suppose we want to add</a:t>
            </a:r>
          </a:p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an instruction…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F457DD-42EB-488A-93AF-47B9A24C1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ED3F3-5033-4930-B561-2DFA70946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 I</a:t>
            </a:r>
          </a:p>
          <a:p>
            <a:endParaRPr lang="en-US"/>
          </a:p>
          <a:p>
            <a:r>
              <a:rPr lang="en-US"/>
              <a:t>Homework #5 is due Friday</a:t>
            </a:r>
          </a:p>
          <a:p>
            <a:endParaRPr lang="en-US"/>
          </a:p>
          <a:p>
            <a:r>
              <a:rPr lang="en-US"/>
              <a:t>Lab 9 due next Wednesday</a:t>
            </a:r>
          </a:p>
          <a:p>
            <a:pPr lvl="1"/>
            <a:r>
              <a:rPr lang="en-US"/>
              <a:t>Let's look at it...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75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ChangeArrowheads="1"/>
          </p:cNvSpPr>
          <p:nvPr/>
        </p:nvSpPr>
        <p:spPr bwMode="auto">
          <a:xfrm>
            <a:off x="3905250" y="106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59" name="Rectangle 5"/>
          <p:cNvSpPr>
            <a:spLocks noChangeArrowheads="1"/>
          </p:cNvSpPr>
          <p:nvPr/>
        </p:nvSpPr>
        <p:spPr bwMode="auto">
          <a:xfrm>
            <a:off x="1666875" y="470535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Assembly Language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0	LOAD	   12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1	ADD	   13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2	STORE	   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3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4	JUMPGT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5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6	JUMP	  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7	LOAD	  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8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9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10	OUT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11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12	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13	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14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15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16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838575" y="106680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647825" y="4705350"/>
            <a:ext cx="304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Assembly Language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0	LOAD	  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1	ADD	   13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2	STORE	   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3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4	JUMPGT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5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6	JUMP	   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7	LOAD	   16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8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14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 9	STORE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10	OUT	   15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11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A:	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13	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14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15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16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Assembly Language</a:t>
            </a:r>
          </a:p>
        </p:txBody>
      </p:sp>
      <p:sp>
        <p:nvSpPr>
          <p:cNvPr id="2150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LOAD	  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ADD	   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ZERO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JUMPGT	   NEGATE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JUMP	   OUTPUT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NEGATE:	LOAD	   ZERO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OUTPUT:	OUT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A:	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B:	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C: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D: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ZERO:	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800" b="1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Assembly Language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LOAD	  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ADD	   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ZERO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JUMPGT	   NEGATE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JUMP	   OUTPUT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NEGATE:	LOAD	   ZERO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OUTPUT:	OUT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A:	.DATA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B:	.DATA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C:	.DATA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D:	.DATA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ZERO:	.DATA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.END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2438400" y="762000"/>
            <a:ext cx="1003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urier New" pitchFamily="49" charset="0"/>
              </a:rPr>
              <a:t>.BEGIN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Assembly Language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LOAD	   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ADD	   B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COMPARE 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ZERO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JUMPGT	   NEGATE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JUMP	   OUTPUT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NEGATE:	LOAD	   ZERO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SUBTRACT </a:t>
            </a:r>
            <a:r>
              <a:rPr lang="en-US" sz="1200" b="1">
                <a:latin typeface="Courier New" pitchFamily="49" charset="0"/>
              </a:rPr>
              <a:t> </a:t>
            </a:r>
            <a:r>
              <a:rPr lang="en-US" sz="1800" b="1">
                <a:latin typeface="Courier New" pitchFamily="49" charset="0"/>
              </a:rPr>
              <a:t>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STORE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OUTPUT:	OUT	   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HALT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A:	.DATA	    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B:	.DATA	    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C:	.DATA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D:	.DATA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   ZERO:	.DATA	    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		.END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438400" y="762000"/>
            <a:ext cx="1003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sz="1800" b="1">
                <a:latin typeface="Courier New" pitchFamily="49" charset="0"/>
              </a:rPr>
              <a:t>.BEGIN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724400" y="3581400"/>
            <a:ext cx="3629025" cy="1927225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 u="sng">
                <a:solidFill>
                  <a:schemeClr val="bg1"/>
                </a:solidFill>
              </a:rPr>
              <a:t>Assembler Responsibilities</a:t>
            </a:r>
          </a:p>
          <a:p>
            <a:pPr lvl="1" eaLnBrk="1" hangingPunct="1"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 Mnemonics </a:t>
            </a:r>
            <a:r>
              <a:rPr lang="en-US">
                <a:solidFill>
                  <a:schemeClr val="bg1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>
                <a:solidFill>
                  <a:schemeClr val="bg1"/>
                </a:solidFill>
              </a:rPr>
              <a:t> Binary</a:t>
            </a:r>
          </a:p>
          <a:p>
            <a:pPr lvl="1" eaLnBrk="1" hangingPunct="1"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 Decimal </a:t>
            </a:r>
            <a:r>
              <a:rPr lang="en-US">
                <a:solidFill>
                  <a:schemeClr val="bg1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>
                <a:solidFill>
                  <a:schemeClr val="bg1"/>
                </a:solidFill>
              </a:rPr>
              <a:t> Binary</a:t>
            </a:r>
          </a:p>
          <a:p>
            <a:pPr lvl="1" eaLnBrk="1" hangingPunct="1"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 Labels </a:t>
            </a:r>
            <a:r>
              <a:rPr lang="en-US">
                <a:solidFill>
                  <a:schemeClr val="bg1"/>
                </a:solidFill>
                <a:ea typeface="MS Mincho" pitchFamily="49" charset="-128"/>
                <a:sym typeface="Symbol" pitchFamily="18" charset="2"/>
              </a:rPr>
              <a:t></a:t>
            </a:r>
            <a:r>
              <a:rPr lang="en-US">
                <a:solidFill>
                  <a:schemeClr val="bg1"/>
                </a:solidFill>
              </a:rPr>
              <a:t> Addresses</a:t>
            </a:r>
          </a:p>
          <a:p>
            <a:pPr lvl="1" eaLnBrk="1" hangingPunct="1"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  Pseudo-ops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6858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Java Version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>
                <a:latin typeface="Courier New" pitchFamily="49" charset="0"/>
              </a:rPr>
              <a:t> a = 6;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>
                <a:latin typeface="Courier New" pitchFamily="49" charset="0"/>
              </a:rPr>
              <a:t> b = 7;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int</a:t>
            </a:r>
            <a:r>
              <a:rPr lang="en-US" sz="2000" b="1">
                <a:latin typeface="Courier New" pitchFamily="49" charset="0"/>
              </a:rPr>
              <a:t> c, d;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c = a + b;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if</a:t>
            </a:r>
            <a:r>
              <a:rPr lang="en-US" sz="2000" b="1">
                <a:latin typeface="Courier New" pitchFamily="49" charset="0"/>
              </a:rPr>
              <a:t> (c &gt;= 0) {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	d = c;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} </a:t>
            </a:r>
            <a:r>
              <a:rPr lang="en-US" sz="2000" b="1">
                <a:solidFill>
                  <a:schemeClr val="accent2"/>
                </a:solidFill>
                <a:latin typeface="Courier New" pitchFamily="49" charset="0"/>
              </a:rPr>
              <a:t>else</a:t>
            </a:r>
            <a:r>
              <a:rPr lang="en-US" sz="2000" b="1">
                <a:latin typeface="Courier New" pitchFamily="49" charset="0"/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	d = -c;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2000" b="1">
                <a:latin typeface="Courier New" pitchFamily="49" charset="0"/>
              </a:rPr>
              <a:t>	System.out.println(d);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pPr eaLnBrk="1" hangingPunct="1"/>
            <a:r>
              <a:rPr lang="en-US" sz="3600">
                <a:ea typeface="ＭＳ Ｐゴシック" pitchFamily="34" charset="-128"/>
              </a:rPr>
              <a:t>Assembly Language Examples</a:t>
            </a:r>
            <a:endParaRPr lang="en-US">
              <a:ea typeface="ＭＳ Ｐゴシック" pitchFamily="34" charset="-128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524000"/>
            <a:ext cx="3810000" cy="4724400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r>
              <a:rPr lang="en-US">
                <a:ea typeface="ＭＳ Ｐゴシック" pitchFamily="34" charset="-128"/>
              </a:rPr>
              <a:t>Simple examples:</a:t>
            </a:r>
          </a:p>
          <a:p>
            <a:pPr marL="514350" indent="-514350" eaLnBrk="1" hangingPunct="1">
              <a:buFontTx/>
              <a:buNone/>
            </a:pPr>
            <a:r>
              <a:rPr lang="en-US">
                <a:ea typeface="ＭＳ Ｐゴシック" pitchFamily="34" charset="-128"/>
              </a:rPr>
              <a:t>	x = y + 3</a:t>
            </a:r>
          </a:p>
          <a:p>
            <a:pPr marL="514350" indent="-514350" eaLnBrk="1" hangingPunct="1">
              <a:buFontTx/>
              <a:buNone/>
            </a:pPr>
            <a:endParaRPr lang="en-US">
              <a:ea typeface="ＭＳ Ｐゴシック" pitchFamily="34" charset="-128"/>
            </a:endParaRPr>
          </a:p>
          <a:p>
            <a:pPr marL="514350" indent="-514350" eaLnBrk="1" hangingPunct="1">
              <a:buFontTx/>
              <a:buNone/>
            </a:pPr>
            <a:endParaRPr lang="en-US">
              <a:ea typeface="ＭＳ Ｐゴシック" pitchFamily="34" charset="-128"/>
            </a:endParaRPr>
          </a:p>
          <a:p>
            <a:pPr marL="514350" indent="-514350" eaLnBrk="1" hangingPunct="1">
              <a:buFontTx/>
              <a:buNone/>
            </a:pPr>
            <a:r>
              <a:rPr lang="en-US">
                <a:ea typeface="ＭＳ Ｐゴシック" pitchFamily="34" charset="-128"/>
              </a:rPr>
              <a:t>	input a and b</a:t>
            </a:r>
          </a:p>
          <a:p>
            <a:pPr marL="514350" indent="-514350" eaLnBrk="1" hangingPunct="1">
              <a:buFontTx/>
              <a:buNone/>
            </a:pPr>
            <a:r>
              <a:rPr lang="en-US">
                <a:ea typeface="ＭＳ Ｐゴシック" pitchFamily="34" charset="-128"/>
              </a:rPr>
              <a:t>	while a &gt; b do</a:t>
            </a:r>
          </a:p>
          <a:p>
            <a:pPr marL="514350" indent="-514350" eaLnBrk="1" hangingPunct="1">
              <a:buFontTx/>
              <a:buNone/>
            </a:pPr>
            <a:r>
              <a:rPr lang="en-US">
                <a:ea typeface="ＭＳ Ｐゴシック" pitchFamily="34" charset="-128"/>
              </a:rPr>
              <a:t>		print a</a:t>
            </a:r>
          </a:p>
          <a:p>
            <a:pPr marL="514350" indent="-514350" eaLnBrk="1" hangingPunct="1">
              <a:buFontTx/>
              <a:buNone/>
            </a:pPr>
            <a:r>
              <a:rPr lang="en-US">
                <a:ea typeface="ＭＳ Ｐゴシック" pitchFamily="34" charset="-128"/>
              </a:rPr>
              <a:t>		a = a – 2</a:t>
            </a:r>
          </a:p>
        </p:txBody>
      </p:sp>
      <p:sp>
        <p:nvSpPr>
          <p:cNvPr id="25604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1000" cy="4800600"/>
          </a:xfrm>
        </p:spPr>
        <p:txBody>
          <a:bodyPr/>
          <a:lstStyle/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LOAD Y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ADD THREE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STORE X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…		-- Data comes after HALT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X:		.DATA 0  -- X is initially 0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Y:		.DATA 5 – Y is initially 5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THREE:	.DATA 3 –The constant 3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IN A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IN B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LOOP1:	LOAD A	A:  .DATA 0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COMPARE B	B:  .DATA 0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JUMPLT LOOP1END	TWO: .DATA 2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JUMPEQ LOOP1END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OUT A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LOAD A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SUBTRACT TWO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STORE A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JUMP LOOP1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LOOP1END: …</a:t>
            </a:r>
          </a:p>
          <a:p>
            <a:pPr eaLnBrk="1" hangingPunct="1">
              <a:buFontTx/>
              <a:buNone/>
              <a:tabLst>
                <a:tab pos="687388" algn="l"/>
                <a:tab pos="2740025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6410325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fld id="{21E9E4E9-D370-4D29-94FB-DC2AFC477BDB}" type="slidenum">
              <a:rPr lang="en-US" sz="1400" smtClean="0">
                <a:latin typeface="Arial" charset="0"/>
                <a:ea typeface="ＭＳ Ｐゴシック" pitchFamily="34" charset="-128"/>
              </a:rPr>
              <a:pPr algn="ctr" eaLnBrk="1" hangingPunct="1"/>
              <a:t>28</a:t>
            </a:fld>
            <a:endParaRPr lang="en-US" sz="1400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2765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5575" y="0"/>
            <a:ext cx="62928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pPr eaLnBrk="1" hangingPunct="1"/>
            <a:r>
              <a:rPr lang="en-US" sz="3600">
                <a:ea typeface="ＭＳ Ｐゴシック" pitchFamily="34" charset="-128"/>
              </a:rPr>
              <a:t>More Examples</a:t>
            </a:r>
            <a:endParaRPr lang="en-US">
              <a:ea typeface="ＭＳ Ｐゴシック" pitchFamily="34" charset="-128"/>
            </a:endParaRPr>
          </a:p>
        </p:txBody>
      </p:sp>
      <p:sp>
        <p:nvSpPr>
          <p:cNvPr id="28675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810000" cy="53340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.BEGIN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LOOP:	LOAD	LIMIT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COMPARE	RESULT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JUMPGT	DONE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JUMPEQ	DONE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LOAD	SECOND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STORE	FIRST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LOAD	RESULT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STORE	SECOND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LOAD	FIRST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ADD	SECOND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STORE	RESULT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JUMP	LOOP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DONE:	LOAD	SECOND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STORE	RESULT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HALT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FIRST:	.DATA	1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SECOND:	.DATA	1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RESULT:	.DATA	2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LIMIT:	.DATA	20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.END</a:t>
            </a:r>
          </a:p>
        </p:txBody>
      </p:sp>
      <p:sp>
        <p:nvSpPr>
          <p:cNvPr id="28676" name="Content Placeholder 5"/>
          <p:cNvSpPr>
            <a:spLocks noGrp="1"/>
          </p:cNvSpPr>
          <p:nvPr>
            <p:ph sz="half" idx="2"/>
          </p:nvPr>
        </p:nvSpPr>
        <p:spPr>
          <a:xfrm>
            <a:off x="533400" y="1295400"/>
            <a:ext cx="3810000" cy="5334000"/>
          </a:xfrm>
          <a:ln>
            <a:solidFill>
              <a:schemeClr val="accent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.BEGIN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CLEAR	RESULT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LOAD	FIRST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STORE	COUNTER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LOOP:	LOAD	FINAL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COMPARE	COUNTER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JUMPGT	FINISH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LOAD	RESULT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ADD	COUNTER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STORE	RESULT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INCREMENT	COUNTER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JUMP	LOOP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FINISH:	HALT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endParaRPr lang="en-US" sz="1200" dirty="0">
              <a:latin typeface="Times New Roman" panose="02020603050405020304" pitchFamily="18" charset="0"/>
              <a:ea typeface="ＭＳ Ｐゴシック" pitchFamily="34" charset="-128"/>
            </a:endParaRP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FIRST:	.DATA	1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FINAL:	.DATA	7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COUNTER:	.DATA	0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RESULT:	.DATA	0</a:t>
            </a:r>
          </a:p>
          <a:p>
            <a:pPr eaLnBrk="1" hangingPunct="1">
              <a:buFontTx/>
              <a:buNone/>
              <a:tabLst>
                <a:tab pos="914400" algn="l"/>
                <a:tab pos="1828800" algn="l"/>
              </a:tabLst>
            </a:pPr>
            <a:r>
              <a:rPr lang="en-US" sz="1200" dirty="0">
                <a:latin typeface="Times New Roman" panose="02020603050405020304" pitchFamily="18" charset="0"/>
                <a:ea typeface="ＭＳ Ｐゴシック" pitchFamily="34" charset="-128"/>
              </a:rPr>
              <a:t>		.END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124200" y="6248400"/>
            <a:ext cx="28956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fld id="{5DEB0F3B-275B-460E-BDAA-4A475F6C7C2F}" type="slidenum">
              <a:rPr lang="en-US" sz="1400" smtClean="0">
                <a:latin typeface="Arial" charset="0"/>
                <a:ea typeface="ＭＳ Ｐゴシック" pitchFamily="34" charset="-128"/>
              </a:rPr>
              <a:pPr algn="ctr" eaLnBrk="1" hangingPunct="1"/>
              <a:t>3</a:t>
            </a:fld>
            <a:endParaRPr lang="en-US" sz="1400"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205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138113"/>
            <a:ext cx="7029450" cy="658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4400" i="1">
                <a:solidFill>
                  <a:schemeClr val="bg1"/>
                </a:solidFill>
              </a:rPr>
              <a:t>The End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28600"/>
            <a:ext cx="6105525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- Binary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/>
              <a:t>Address		Contents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00000000	0000000000001100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00000001	0011000000001101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00000010	0001000000001110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00000011	0111000000010000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00000100	1001000000000111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00000101	0001000000001111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00000110	1000000000001010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00000111	0000000000010000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00001000	0101000000001110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00001001	0001000000001111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00001010	1110000000001111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00001011	1111000000000000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00001100	0000000000000110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00001101	0000000000000111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00001110	0000000000000000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00001111	0000000000000000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00010000	0000000000000000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- Binary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/>
              <a:t>Address		Contents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00000000	0000000000001100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00000001	0011000000001101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00000010	0001000000001110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00000011	0111000000010000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00000100	1001000000000111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00000101	0001000000001111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00000110	1000000000001010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00000111	0000000000010000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00001000	0101000000001110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00001001	0001000000001111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00001010	1110000000001111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00001011	1111000000000000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00001100	0000000000000110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00001101	0000000000000111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00001110	0000000000000000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00001111	0000000000000000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00010000	0000000000000000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5441950" y="1108075"/>
            <a:ext cx="2740025" cy="5273675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Do you know HEX?</a:t>
            </a:r>
          </a:p>
          <a:p>
            <a:pPr algn="ctr" eaLnBrk="1" hangingPunct="1"/>
            <a:endParaRPr lang="en-US">
              <a:solidFill>
                <a:schemeClr val="accent2"/>
              </a:solidFill>
            </a:endParaRP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0000 = 0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0001 = 1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0010 = 2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0011 = 3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0100 = 4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0101 = 5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0110 = 6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0111 = 7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1000 = 8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1001 = 9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1010 = A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1011 = B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1100 = C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1101 = D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1110 = E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1111 = F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2614613" y="321945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1328738" y="321945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4257675" y="3219450"/>
            <a:ext cx="533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- Binary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/>
              <a:t>Address		Contents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00000000	0000000000001100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00000001	0011000000001101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00000010	0001000000001110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00000011	0111000000010000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00000100	1001000000000111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00000101	0001000000001111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00000110	1000000000001010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00000111	0000000000010000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00001000	0101000000001110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00001001	0001000000001111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00001010	1110000000001111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00001011	1111000000000000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00001100	0000000000000110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00001101	0000000000000111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00001110	0000000000000000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00001111	0000000000000000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00010000	0000000000000000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5441950" y="1108075"/>
            <a:ext cx="2740025" cy="5273675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Do you know HEX?</a:t>
            </a:r>
          </a:p>
          <a:p>
            <a:pPr algn="ctr" eaLnBrk="1" hangingPunct="1"/>
            <a:endParaRPr lang="en-US">
              <a:solidFill>
                <a:schemeClr val="accent2"/>
              </a:solidFill>
            </a:endParaRP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0000 = 0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0001 = 1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0010 = 2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0011 = 3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0100 = 4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0101 = 5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0110 = 6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0111 = 7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1000 = 8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1001 = 9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1010 = A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1011 = B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1100 = C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1101 = D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1110 = E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1111 = 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605088" y="3219450"/>
            <a:ext cx="13335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257300" y="3219450"/>
            <a:ext cx="142875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009900" y="3219450"/>
            <a:ext cx="166688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- Binary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/>
              <a:t>Address		Contents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00000000	0000000000001100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00000001	0011000000001101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00000010	0001000000001110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00000011	0111000000010000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00000100	1001000000000111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00000101	0001000000001111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06		800A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00000111	0000000000010000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00001000	0101000000001110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00001001	0001000000001111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00001010	1110000000001111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00001011	1111000000000000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00001100	0000000000000110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00001101	0000000000000111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00001110	0000000000000000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00001111	0000000000000000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00010000	0000000000000000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5441950" y="1108075"/>
            <a:ext cx="2740025" cy="5273675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accent2"/>
                </a:solidFill>
              </a:rPr>
              <a:t>Do you know HEX?</a:t>
            </a:r>
          </a:p>
          <a:p>
            <a:pPr algn="ctr" eaLnBrk="1" hangingPunct="1"/>
            <a:endParaRPr lang="en-US">
              <a:solidFill>
                <a:schemeClr val="accent2"/>
              </a:solidFill>
            </a:endParaRP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0000 = 0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0001 = 1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0010 = 2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0011 = 3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0100 = 4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0101 = 5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0110 = 6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0111 = 7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1000 = 8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1001 = 9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1010 = A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1011 = B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1100 = C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1101 = D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1110 = E</a:t>
            </a:r>
          </a:p>
          <a:p>
            <a:pPr algn="ctr" eaLnBrk="1" hangingPunct="1"/>
            <a:r>
              <a:rPr lang="en-US" sz="1800" b="1">
                <a:solidFill>
                  <a:schemeClr val="accent2"/>
                </a:solidFill>
                <a:latin typeface="Courier New" pitchFamily="49" charset="0"/>
              </a:rPr>
              <a:t>1111 = 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sz="3200">
                <a:solidFill>
                  <a:schemeClr val="accent2"/>
                </a:solidFill>
              </a:rPr>
              <a:t>Machine Language - Hexadecimal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000"/>
              <a:t>Address		Contents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00		000C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01		300D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02		100E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03		7010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04		9007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05		100F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06		800A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07		0010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08		500E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09		100F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0A		E00F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0B		F000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0C		0006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0D		0007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0E		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0F		0000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	10		0000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860925" y="1793875"/>
            <a:ext cx="2397125" cy="514350"/>
          </a:xfrm>
          <a:prstGeom prst="rect">
            <a:avLst/>
          </a:prstGeom>
          <a:noFill/>
          <a:ln w="57150" cmpd="thinThick">
            <a:solidFill>
              <a:schemeClr val="accent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Is this any better?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7556</TotalTime>
  <Words>2815</Words>
  <Application>Microsoft Office PowerPoint</Application>
  <PresentationFormat>On-screen Show (4:3)</PresentationFormat>
  <Paragraphs>564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Courier New</vt:lpstr>
      <vt:lpstr>Pizzicato-Swash</vt:lpstr>
      <vt:lpstr>MS Mincho</vt:lpstr>
      <vt:lpstr>Calibri</vt:lpstr>
      <vt:lpstr>Times New Roman</vt:lpstr>
      <vt:lpstr>ＭＳ Ｐゴシック</vt:lpstr>
      <vt:lpstr>Default Design</vt:lpstr>
      <vt:lpstr>PowerPoint Presentation</vt:lpstr>
      <vt:lpstr>ALERT</vt:lpstr>
      <vt:lpstr>PowerPoint Presentation</vt:lpstr>
      <vt:lpstr>PowerPoint Presentation</vt:lpstr>
      <vt:lpstr>Machine Language - Binary</vt:lpstr>
      <vt:lpstr>Machine Language - Binary</vt:lpstr>
      <vt:lpstr>Machine Language - Binary</vt:lpstr>
      <vt:lpstr>Machine Language - Binary</vt:lpstr>
      <vt:lpstr>Machine Language - Hexadecimal</vt:lpstr>
      <vt:lpstr>Machine Language - Hexadecimal</vt:lpstr>
      <vt:lpstr>Machine Language - Hexadecimal</vt:lpstr>
      <vt:lpstr>Machine Language with Mnemonics</vt:lpstr>
      <vt:lpstr>Machine Language with Mnemonics</vt:lpstr>
      <vt:lpstr>Machine Language with Mnemonics</vt:lpstr>
      <vt:lpstr>Proto-Assembly Language</vt:lpstr>
      <vt:lpstr>Proto-Assembly Language</vt:lpstr>
      <vt:lpstr>PowerPoint Presentation</vt:lpstr>
      <vt:lpstr>Proto-Assembly Language</vt:lpstr>
      <vt:lpstr>Proto-Assembly Language</vt:lpstr>
      <vt:lpstr>Assembly Language</vt:lpstr>
      <vt:lpstr>Assembly Language</vt:lpstr>
      <vt:lpstr>Assembly Language</vt:lpstr>
      <vt:lpstr>Assembly Language</vt:lpstr>
      <vt:lpstr>Assembly Language</vt:lpstr>
      <vt:lpstr>Java Version</vt:lpstr>
      <vt:lpstr>Assembly Language Examples</vt:lpstr>
      <vt:lpstr>PowerPoint Presentation</vt:lpstr>
      <vt:lpstr>PowerPoint Presentation</vt:lpstr>
      <vt:lpstr>More Examples</vt:lpstr>
      <vt:lpstr>PowerPoint Presentation</vt:lpstr>
    </vt:vector>
  </TitlesOfParts>
  <Company>Otterbein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Language - Binary</dc:title>
  <dc:creator>DStucki</dc:creator>
  <cp:lastModifiedBy>Stucki, David</cp:lastModifiedBy>
  <cp:revision>31</cp:revision>
  <dcterms:created xsi:type="dcterms:W3CDTF">2004-04-26T04:24:11Z</dcterms:created>
  <dcterms:modified xsi:type="dcterms:W3CDTF">2024-10-06T23:57:53Z</dcterms:modified>
</cp:coreProperties>
</file>