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032" r:id="rId2"/>
  </p:sldMasterIdLst>
  <p:notesMasterIdLst>
    <p:notesMasterId r:id="rId39"/>
  </p:notesMasterIdLst>
  <p:handoutMasterIdLst>
    <p:handoutMasterId r:id="rId40"/>
  </p:handoutMasterIdLst>
  <p:sldIdLst>
    <p:sldId id="322" r:id="rId3"/>
    <p:sldId id="389" r:id="rId4"/>
    <p:sldId id="524" r:id="rId5"/>
    <p:sldId id="507" r:id="rId6"/>
    <p:sldId id="489" r:id="rId7"/>
    <p:sldId id="490" r:id="rId8"/>
    <p:sldId id="508" r:id="rId9"/>
    <p:sldId id="491" r:id="rId10"/>
    <p:sldId id="525" r:id="rId11"/>
    <p:sldId id="492" r:id="rId12"/>
    <p:sldId id="509" r:id="rId13"/>
    <p:sldId id="493" r:id="rId14"/>
    <p:sldId id="510" r:id="rId15"/>
    <p:sldId id="511" r:id="rId16"/>
    <p:sldId id="512" r:id="rId17"/>
    <p:sldId id="494" r:id="rId18"/>
    <p:sldId id="513" r:id="rId19"/>
    <p:sldId id="495" r:id="rId20"/>
    <p:sldId id="496" r:id="rId21"/>
    <p:sldId id="526" r:id="rId22"/>
    <p:sldId id="432" r:id="rId23"/>
    <p:sldId id="463" r:id="rId24"/>
    <p:sldId id="529" r:id="rId25"/>
    <p:sldId id="528" r:id="rId26"/>
    <p:sldId id="514" r:id="rId27"/>
    <p:sldId id="497" r:id="rId28"/>
    <p:sldId id="527" r:id="rId29"/>
    <p:sldId id="516" r:id="rId30"/>
    <p:sldId id="517" r:id="rId31"/>
    <p:sldId id="518" r:id="rId32"/>
    <p:sldId id="519" r:id="rId33"/>
    <p:sldId id="504" r:id="rId34"/>
    <p:sldId id="505" r:id="rId35"/>
    <p:sldId id="487" r:id="rId36"/>
    <p:sldId id="506" r:id="rId37"/>
    <p:sldId id="488" r:id="rId38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41"/>
    </p:embeddedFont>
    <p:embeddedFont>
      <p:font typeface="Pizzicato-Swash" panose="00000400000000000000" pitchFamily="2" charset="0"/>
      <p:regular r:id="rId42"/>
    </p:embeddedFont>
    <p:embeddedFont>
      <p:font typeface="TrumpetLite" panose="020A0602050506020204" pitchFamily="18" charset="0"/>
      <p:regular r:id="rId43"/>
      <p:bold r:id="rId44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0D3B3B-463C-4BC6-9F8B-100D600112FE}" type="datetime1">
              <a:rPr lang="en-US"/>
              <a:pPr>
                <a:defRPr/>
              </a:pPr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D225DB-1B35-498F-B73E-5DE97F388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30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09DA5B-4D14-46A2-8F5D-80FDE2306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36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1DBA66-A856-4268-BBFF-04834C25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6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2E90D-98D4-4FAF-8EE8-59FA533E8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1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3CB7-D74F-4FE3-809B-9DC0C3D7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4979-E456-4170-9C7A-DDDD366AF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3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D5B7-8C2C-4D5C-B3ED-E12E12DF5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1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3287-576F-4012-947B-F02371993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3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Computer Science</a:t>
            </a:r>
            <a:endParaRPr lang="en-US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37BA24-DFD9-4395-BB6F-1D116E662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01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6BF1-E0D6-4B4D-8465-91712457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2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F86CC-CCDF-4E34-8F10-A549DF317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734B-4B0A-4664-8805-CB07EA4D6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9914-39B8-40E9-95FA-AAE725C22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051EC-4421-46AE-9C55-93513C8CF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4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D98B-69CA-484F-8761-6F1756A17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4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E0D6-8D7D-4F91-8596-EDCFFD984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6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27CB-C0ED-44FB-AB6E-78438AE4E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93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2609-8BDD-40E8-B998-FDF02D32A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24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5C6DF-20B9-4A61-ADE9-A473CE5E6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1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227A6-471E-478E-B5D0-F13604AD7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2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74298-ECB5-4607-AF41-2604F0322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3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41B75-C363-45B7-B429-FD5ADF1C0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15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361C-7E46-4BD6-9911-396D07713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80C97-1F0A-494A-A3F7-4436F3CD1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1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37D7-C4D8-4BE5-9342-6F4D719AE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CB90D-32BC-40BF-BF70-524E8BE4A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1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655E-19D7-44A4-B063-4AD3A3432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37B2B-F198-4F08-B717-FDC2B8EC6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99416-48D6-49D6-BD1C-309A27C2B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3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5292E-D922-4B1E-A2AE-31C650D7F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F787514-5172-44E1-AEE8-EB07E34DD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20" r:id="rId12"/>
    <p:sldLayoutId id="2147484221" r:id="rId13"/>
    <p:sldLayoutId id="214748422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2B17459-A87D-4811-80A5-A5ABEDB15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24" r:id="rId12"/>
    <p:sldLayoutId id="2147484225" r:id="rId13"/>
    <p:sldLayoutId id="214748422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0960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</a:t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CPU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(ALU &amp; CU)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  <p:pic>
        <p:nvPicPr>
          <p:cNvPr id="1026" name="Picture 2" descr="What is the Intel Comet Lake release date? 10th Gen CPUs rumoured to launch  in Q2 | PCGamesN">
            <a:extLst>
              <a:ext uri="{FF2B5EF4-FFF2-40B4-BE49-F238E27FC236}">
                <a16:creationId xmlns:a16="http://schemas.microsoft.com/office/drawing/2014/main" id="{B1D33597-0CB9-4664-8839-0026BF6B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710542" cy="151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Choose an AMD CPU - Make Tech Easier">
            <a:extLst>
              <a:ext uri="{FF2B5EF4-FFF2-40B4-BE49-F238E27FC236}">
                <a16:creationId xmlns:a16="http://schemas.microsoft.com/office/drawing/2014/main" id="{C8225947-DC0E-4882-83C9-5D29A2EA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4114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0671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Control Unit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Stored program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characteristic: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Programs are encoded in binary and stored in computer’s memory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Control unit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fetches instructions from memory, decodes them, and executes them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Instructions encoded: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Operation code (op code) tells which operation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Addresses tell which memory addresses/registers to operate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7267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Control Unit (continued)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Machine language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Binary strings that encode instructions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Instructions can be carried out by hardware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Sequences of instructions encode algorithms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Instruction set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 instructions implemented by a particular chip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Each kind of processor speaks a different language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Control Unit (continued)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RISC machines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and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CISC machines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Reduced instruction set computers: 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small instruction sets 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each instruction highly optimized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easy to design hardware 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Complex instruction set computers: 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large instruction set 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single instruction can do a lot of work 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complex to design hardware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Modern hardware: some RISC and some CISC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Control Unit (continued)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Kinds of instructions: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Data transfer, e.g., move data from memory to register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Arithmetic/Logic, e.g., add, and, etc.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Comparison, compare two values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Branch, change to a non-sequential instruction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Branching allows for conditional and loop forms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E.g., JUMPLT </a:t>
            </a:r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a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= If previous comparison of A and B found A &lt; B, then jump to instruction at address </a:t>
            </a:r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0"/>
            <a:ext cx="5022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Control Unit (continued)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Control unit contains: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Program counter (PC)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register: holds address of next instruction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Instruction register (IR)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 holds encoding of current instruction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Instruction decoder circuit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Decodes op code of instruction, and signals helper circuits, one per instruction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Helpers send addresses to proper circuits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Helpers signal ALU, I/O controller, memory</a:t>
            </a:r>
          </a:p>
          <a:p>
            <a:pPr lvl="1"/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95288"/>
            <a:ext cx="57626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/>
              <a:t>Assignment 4 is due today.</a:t>
            </a:r>
          </a:p>
          <a:p>
            <a:r>
              <a:rPr lang="en-US"/>
              <a:t>Lab 7 is now available on Brightspace. It is due next Monday</a:t>
            </a:r>
          </a:p>
          <a:p>
            <a:r>
              <a:rPr lang="en-US"/>
              <a:t>Lab 8 is now available on Brightspace. It is due next Wednesday</a:t>
            </a:r>
          </a:p>
          <a:p>
            <a:endParaRPr lang="en-US" dirty="0"/>
          </a:p>
          <a:p>
            <a:r>
              <a:rPr lang="en-US"/>
              <a:t>No new Homework this week: study for the midterm!</a:t>
            </a:r>
          </a:p>
          <a:p>
            <a:endParaRPr lang="en-US"/>
          </a:p>
          <a:p>
            <a:r>
              <a:rPr lang="en-US"/>
              <a:t>HW #5 will be available on Wednesday and due 10/11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Combine previous pieces: Von Neumann machine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D1307443-D8B6-4A2B-A427-7FDF85C99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52687"/>
            <a:ext cx="665162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266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38113"/>
            <a:ext cx="70294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Fetch-Execute Algorithm (what the CU does)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Address in PC is copied to MAR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Instruction is fetched into MDR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MDR copied to IR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PC++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>
                <a:latin typeface="TrumpetLite" panose="020A0602050506020204" pitchFamily="18" charset="0"/>
                <a:ea typeface="ＭＳ Ｐゴシック" pitchFamily="34" charset="-128"/>
              </a:rPr>
              <a:t>Opcode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in IR is decoded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Operands interpreted &amp; ALU circuits activated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Instruction executed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Results updated (registers, memory, PC, etc.)</a:t>
            </a:r>
          </a:p>
          <a:p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176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Lab 8 is on Brightspace: due Wednesday</a:t>
            </a:r>
            <a:endParaRPr lang="en-US" dirty="0"/>
          </a:p>
          <a:p>
            <a:endParaRPr lang="en-US" dirty="0"/>
          </a:p>
          <a:p>
            <a:r>
              <a:rPr lang="en-US"/>
              <a:t>Homework #5 will be available on Brightspace and the course website on Wednesday. It is due 10/11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6DE9B-DFC5-417F-B9A3-450D1A4EA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4ECCD7-2261-4377-9472-B67094584AAF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75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Notation for computer’s behavior: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75DD15C-D8F9-44C7-A110-F0FBBE72C4A5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25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41387"/>
              </p:ext>
            </p:extLst>
          </p:nvPr>
        </p:nvGraphicFramePr>
        <p:xfrm>
          <a:off x="1524000" y="2590800"/>
          <a:ext cx="6096000" cy="3308718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CON(A)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Contents of memory cell 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 → 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Send value in register A to register 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(special registers: PC, MAR, MDR, IR, ALU, R, GT, EQ, LT, +1)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FETCH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Initiate a memory fetch operation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STORE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Initiate a memory store operation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ADD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Instruct the ALU to select the output of the adder circuit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SUBTRACT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Instruct the ALU to select the output of the subtract circuit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46B7-08B7-48DD-9C17-C37E5149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Instruction Set for Von Neumann Machine 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E5637C6-2F93-4EAC-BE68-6072740A810D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26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55670"/>
          <a:stretch/>
        </p:blipFill>
        <p:spPr bwMode="auto">
          <a:xfrm>
            <a:off x="457200" y="1551432"/>
            <a:ext cx="822959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1FFE-F0E5-4BE8-9FD4-DE747A48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Instruction Set for Von Neumann Machine </a:t>
            </a:r>
            <a:endParaRPr lang="en-US" dirty="0"/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E5637C6-2F93-4EAC-BE68-6072740A810D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27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C8CB52-1F19-42BE-8D15-C74D67226261}"/>
              </a:ext>
            </a:extLst>
          </p:cNvPr>
          <p:cNvGrpSpPr/>
          <p:nvPr/>
        </p:nvGrpSpPr>
        <p:grpSpPr>
          <a:xfrm>
            <a:off x="457200" y="1524000"/>
            <a:ext cx="8240349" cy="4534074"/>
            <a:chOff x="1066800" y="2802698"/>
            <a:chExt cx="6400800" cy="3521902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ED49AD48-FCA7-4823-B07C-8D73D051B8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1" b="91023"/>
            <a:stretch/>
          </p:blipFill>
          <p:spPr bwMode="auto">
            <a:xfrm>
              <a:off x="1066800" y="2802698"/>
              <a:ext cx="6400800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28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207" b="8538"/>
            <a:stretch/>
          </p:blipFill>
          <p:spPr bwMode="auto">
            <a:xfrm>
              <a:off x="1066800" y="3048000"/>
              <a:ext cx="64008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232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LOAD X	meaning CON(X)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R</a:t>
            </a:r>
          </a:p>
          <a:p>
            <a:pPr marL="914400" lvl="1" indent="-457200">
              <a:buFontTx/>
              <a:buAutoNum type="arabicPeriod"/>
            </a:pPr>
            <a:r>
              <a:rPr lang="en-US" dirty="0" err="1">
                <a:ea typeface="ＭＳ Ｐゴシック" pitchFamily="34" charset="-128"/>
              </a:rPr>
              <a:t>IR</a:t>
            </a:r>
            <a:r>
              <a:rPr lang="en-US" baseline="-25000" dirty="0" err="1">
                <a:ea typeface="ＭＳ Ｐゴシック" pitchFamily="34" charset="-128"/>
              </a:rPr>
              <a:t>addr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MAR	Send address X to MAR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FETCH		Initiate Fetch, data to MDR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MDR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R		Move data in MDR to R</a:t>
            </a: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STORE X	meaning R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CON(X)</a:t>
            </a:r>
          </a:p>
          <a:p>
            <a:pPr marL="914400" lvl="1" indent="-457200">
              <a:buFontTx/>
              <a:buAutoNum type="arabicPeriod"/>
            </a:pPr>
            <a:r>
              <a:rPr lang="en-US" dirty="0" err="1">
                <a:ea typeface="ＭＳ Ｐゴシック" pitchFamily="34" charset="-128"/>
              </a:rPr>
              <a:t>IR</a:t>
            </a:r>
            <a:r>
              <a:rPr lang="en-US" baseline="-25000" dirty="0" err="1">
                <a:ea typeface="ＭＳ Ｐゴシック" pitchFamily="34" charset="-128"/>
              </a:rPr>
              <a:t>addr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MAR	Send address X to MAR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R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MDR		Send data in R to MDR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STORE		Initiate store of MDR to X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AB1141F-9713-4902-958C-88CC08FF62A6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28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ADD X	meaning R + CON(X)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R</a:t>
            </a:r>
          </a:p>
          <a:p>
            <a:pPr marL="914400" lvl="1" indent="-457200">
              <a:buFontTx/>
              <a:buAutoNum type="arabicPeriod"/>
            </a:pPr>
            <a:r>
              <a:rPr lang="en-US" dirty="0" err="1">
                <a:ea typeface="ＭＳ Ｐゴシック" pitchFamily="34" charset="-128"/>
              </a:rPr>
              <a:t>IR</a:t>
            </a:r>
            <a:r>
              <a:rPr lang="en-US" baseline="-25000" dirty="0" err="1">
                <a:ea typeface="ＭＳ Ｐゴシック" pitchFamily="34" charset="-128"/>
              </a:rPr>
              <a:t>addr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MAR	Send address X to MAR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FETCH		Initiate Fetch, data to MDR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MDR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ALU		Send data in MDR to ALU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R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ALU		Send data in R to ALU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ADD			Select ADD circuit as result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ALU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R		Copy selected result to R</a:t>
            </a:r>
          </a:p>
          <a:p>
            <a:pPr>
              <a:buFontTx/>
              <a:buNone/>
            </a:pPr>
            <a:endParaRPr lang="en-US" sz="2000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JUMP X	meaning get next instruction from X</a:t>
            </a:r>
          </a:p>
          <a:p>
            <a:pPr marL="914400" lvl="1" indent="-457200">
              <a:buFontTx/>
              <a:buAutoNum type="arabicPeriod"/>
            </a:pPr>
            <a:r>
              <a:rPr lang="en-US" dirty="0" err="1">
                <a:ea typeface="ＭＳ Ｐゴシック" pitchFamily="34" charset="-128"/>
              </a:rPr>
              <a:t>IR</a:t>
            </a:r>
            <a:r>
              <a:rPr lang="en-US" baseline="-25000" dirty="0" err="1">
                <a:ea typeface="ＭＳ Ｐゴシック" pitchFamily="34" charset="-128"/>
              </a:rPr>
              <a:t>addr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PC	Send address X to PC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35DD2A2-3C06-4F97-A2AC-577D73108C94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29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65162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574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COMPARE X   meaning: 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			if CON(X) &gt; R then GT = 1 else 0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			if CON(X) = R then EQ = 1 else 0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			if CON(X) &lt; R then LT = 1 else 0</a:t>
            </a:r>
          </a:p>
          <a:p>
            <a:pPr marL="914400" lvl="1" indent="-457200">
              <a:buFontTx/>
              <a:buAutoNum type="arabicPeriod"/>
            </a:pPr>
            <a:r>
              <a:rPr lang="en-US" dirty="0" err="1">
                <a:ea typeface="ＭＳ Ｐゴシック" pitchFamily="34" charset="-128"/>
              </a:rPr>
              <a:t>IR</a:t>
            </a:r>
            <a:r>
              <a:rPr lang="en-US" baseline="-25000" dirty="0" err="1">
                <a:ea typeface="ＭＳ Ｐゴシック" pitchFamily="34" charset="-128"/>
              </a:rPr>
              <a:t>addr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MAR	Send address X to MAR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FETCH		Initiate Fetch, data to MDR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MDR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ALU		Send data in MDR to ALU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R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ALU		Send data in R to ALU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SUBTRACT		Evaluate CON(X) – R</a:t>
            </a:r>
          </a:p>
          <a:p>
            <a:pPr marL="914400" lvl="1" indent="-457200">
              <a:buFontTx/>
              <a:buNone/>
            </a:pPr>
            <a:r>
              <a:rPr lang="en-US" dirty="0">
                <a:ea typeface="ＭＳ Ｐゴシック" pitchFamily="34" charset="-128"/>
              </a:rPr>
              <a:t>				Sets EQ, GT, and LT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586F389-1808-48B6-9C50-B965A11F81CB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30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JUMPGT X	meaning: 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			if GT = 1 then jump to X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			else continue to next instruction</a:t>
            </a: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IF GT = 1 THEN </a:t>
            </a:r>
            <a:r>
              <a:rPr lang="en-US" dirty="0" err="1">
                <a:ea typeface="ＭＳ Ｐゴシック" pitchFamily="34" charset="-128"/>
              </a:rPr>
              <a:t>IR</a:t>
            </a:r>
            <a:r>
              <a:rPr lang="en-US" baseline="-25000" dirty="0" err="1">
                <a:ea typeface="ＭＳ Ｐゴシック" pitchFamily="34" charset="-128"/>
              </a:rPr>
              <a:t>addr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PC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D889ADB-C4EF-450F-AAAD-2315D9FC2C76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31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Input/Output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 and Mass Storage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TrumpetLite" panose="020A0602050506020204" pitchFamily="18" charset="0"/>
                <a:ea typeface="ＭＳ Ｐゴシック" pitchFamily="34" charset="-128"/>
              </a:rPr>
              <a:t>Input/Output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 (I/O)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connects the processor to the outside world: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Humans: keyboard, monitor, etc.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Data storage: hard drive, DVD, flash drive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Other computers: network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RAM =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volatile memory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(gone without power)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Mass storage systems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=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nonvolatile memory</a:t>
            </a: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Direct access storage devices (DASDs)</a:t>
            </a: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Sequential access storage devices (SASDs)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6599E2D-2D26-4653-8A28-983BD9640D0D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32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I/O and Mass Storage (continued)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DASDs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Hard drives, CDs, DVDs contain disks</a:t>
            </a: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Tracks: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concentric rings around disk surface</a:t>
            </a: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Sectors: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fixed size segments of tracks, unit of retrieval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Time to retrieve data based on:</a:t>
            </a:r>
          </a:p>
          <a:p>
            <a:pPr lvl="2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seek time</a:t>
            </a:r>
          </a:p>
          <a:p>
            <a:pPr lvl="2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latency</a:t>
            </a:r>
          </a:p>
          <a:p>
            <a:pPr lvl="2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transfer time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Other non-disk DASDs: flash memory, optical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3181355-20CC-4C50-B15B-08F3B699C05B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33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F6BD95B-1B67-4018-8E9A-DDBEBF315EFE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34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4008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I/O and Mass Storage (continued)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DASDs and SASDs are orders of magnitude slower than RAM: (microseconds or milliseconds)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I/O Controller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manages data transfer with slow I/O devices, freeing processor to do other work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Controller sends an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interrupt signal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to processor when I/O task is done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27734CA-9705-40EF-A226-3286FA47B1C1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35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2B35B94-035A-4211-A98D-E5F72F56AB21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36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Arithmetic/Logic Unit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 ALU is part of the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processor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It contains circuits for arithmetic: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addition, subtraction, multiplication, division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It contains circuits for comparison and logic: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equality, and, or, not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It contains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registers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 super-fast, dedicated memory connected to circuits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It contains data paths: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how information flows in ALU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from registers to circuits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from circuits back to registers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4102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8125"/>
            <a:ext cx="365760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ALU (continued)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How to choose which operation to perform?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Option 1:  decoder signals one circuit to run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Option 2: run all circuits, multiplexor selects one output from all circuits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 practice, option 2 is usually chosen</a:t>
            </a:r>
          </a:p>
          <a:p>
            <a:pPr>
              <a:buFontTx/>
              <a:buNone/>
            </a:pP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962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ALU (continued)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How to choose which operation to perform?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Option 1:  decoder signals one circuit to run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Option 2: run all circuits, multiplexor selects one output from all circuits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 practice, option 2 is usually chosen</a:t>
            </a:r>
          </a:p>
          <a:p>
            <a:pPr>
              <a:buFontTx/>
              <a:buNone/>
            </a:pP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Information flow: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Data comes in from outside ALU to registers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Signal comes to multiplexor, which operation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Result goes back to register, and then to outside</a:t>
            </a:r>
          </a:p>
        </p:txBody>
      </p:sp>
    </p:spTree>
    <p:extLst>
      <p:ext uri="{BB962C8B-B14F-4D97-AF65-F5344CB8AC3E}">
        <p14:creationId xmlns:p14="http://schemas.microsoft.com/office/powerpoint/2010/main" val="5231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 bldLvl="2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11206</TotalTime>
  <Words>1389</Words>
  <Application>Microsoft Office PowerPoint</Application>
  <PresentationFormat>On-screen Show (4:3)</PresentationFormat>
  <Paragraphs>186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Pizzicato-Swash</vt:lpstr>
      <vt:lpstr>Times New Roman</vt:lpstr>
      <vt:lpstr>ＭＳ Ｐゴシック</vt:lpstr>
      <vt:lpstr>TrumpetLite</vt:lpstr>
      <vt:lpstr>Arial</vt:lpstr>
      <vt:lpstr>Sample PPT_template</vt:lpstr>
      <vt:lpstr>1_Sample PPT_template</vt:lpstr>
      <vt:lpstr>PowerPoint Presentation</vt:lpstr>
      <vt:lpstr>ALERT</vt:lpstr>
      <vt:lpstr>PowerPoint Presentation</vt:lpstr>
      <vt:lpstr>The Components of a Computer System The Arithmetic/Logic Unit</vt:lpstr>
      <vt:lpstr>PowerPoint Presentation</vt:lpstr>
      <vt:lpstr>PowerPoint Presentation</vt:lpstr>
      <vt:lpstr>The Components of a Computer System The ALU (continued)</vt:lpstr>
      <vt:lpstr>PowerPoint Presentation</vt:lpstr>
      <vt:lpstr>The Components of a Computer System The ALU (continued)</vt:lpstr>
      <vt:lpstr>PowerPoint Presentation</vt:lpstr>
      <vt:lpstr>The Components of a Computer System The Control Unit</vt:lpstr>
      <vt:lpstr>PowerPoint Presentation</vt:lpstr>
      <vt:lpstr>The Components of a Computer System The Control Unit (continued)</vt:lpstr>
      <vt:lpstr>The Components of a Computer System The Control Unit (continued)</vt:lpstr>
      <vt:lpstr>The Components of a Computer System The Control Unit (continued)</vt:lpstr>
      <vt:lpstr>PowerPoint Presentation</vt:lpstr>
      <vt:lpstr>The Components of a Computer System The Control Unit (continued)</vt:lpstr>
      <vt:lpstr>PowerPoint Presentation</vt:lpstr>
      <vt:lpstr>PowerPoint Presentation</vt:lpstr>
      <vt:lpstr>Putting the Pieces Together The Von Neumann Architecture</vt:lpstr>
      <vt:lpstr>PowerPoint Presentation</vt:lpstr>
      <vt:lpstr>Putting the Pieces Together The Von Neumann Architecture</vt:lpstr>
      <vt:lpstr>PowerPoint Presentation</vt:lpstr>
      <vt:lpstr>ALERT</vt:lpstr>
      <vt:lpstr>Putting the Pieces Together The Von Neumann Architecture</vt:lpstr>
      <vt:lpstr>Instruction Set for Von Neumann Machine </vt:lpstr>
      <vt:lpstr>Instruction Set for Von Neumann Machine </vt:lpstr>
      <vt:lpstr>Putting the Pieces Together The Von Neumann Architecture</vt:lpstr>
      <vt:lpstr>Putting the Pieces Together The Von Neumann Architecture</vt:lpstr>
      <vt:lpstr>Putting the Pieces Together The Von Neumann Architecture</vt:lpstr>
      <vt:lpstr>Putting the Pieces Together The Von Neumann Architecture</vt:lpstr>
      <vt:lpstr>The Components of a Computer System Input/Output and Mass Storage</vt:lpstr>
      <vt:lpstr>The Components of a Computer System I/O and Mass Storage (continued)</vt:lpstr>
      <vt:lpstr>PowerPoint Presentation</vt:lpstr>
      <vt:lpstr>The Components of a Computer System I/O and Mass Storage (continued)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370</cp:revision>
  <dcterms:created xsi:type="dcterms:W3CDTF">2011-10-02T14:51:07Z</dcterms:created>
  <dcterms:modified xsi:type="dcterms:W3CDTF">2024-09-28T14:28:55Z</dcterms:modified>
</cp:coreProperties>
</file>