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032" r:id="rId2"/>
  </p:sldMasterIdLst>
  <p:notesMasterIdLst>
    <p:notesMasterId r:id="rId22"/>
  </p:notesMasterIdLst>
  <p:handoutMasterIdLst>
    <p:handoutMasterId r:id="rId23"/>
  </p:handoutMasterIdLst>
  <p:sldIdLst>
    <p:sldId id="322" r:id="rId3"/>
    <p:sldId id="410" r:id="rId4"/>
    <p:sldId id="394" r:id="rId5"/>
    <p:sldId id="347" r:id="rId6"/>
    <p:sldId id="525" r:id="rId7"/>
    <p:sldId id="524" r:id="rId8"/>
    <p:sldId id="422" r:id="rId9"/>
    <p:sldId id="500" r:id="rId10"/>
    <p:sldId id="483" r:id="rId11"/>
    <p:sldId id="527" r:id="rId12"/>
    <p:sldId id="528" r:id="rId13"/>
    <p:sldId id="526" r:id="rId14"/>
    <p:sldId id="482" r:id="rId15"/>
    <p:sldId id="501" r:id="rId16"/>
    <p:sldId id="502" r:id="rId17"/>
    <p:sldId id="484" r:id="rId18"/>
    <p:sldId id="485" r:id="rId19"/>
    <p:sldId id="486" r:id="rId20"/>
    <p:sldId id="503" r:id="rId21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24"/>
    </p:embeddedFont>
    <p:embeddedFont>
      <p:font typeface="Pizzicato-Swash" panose="00000400000000000000" pitchFamily="2" charset="0"/>
      <p:regular r:id="rId25"/>
    </p:embeddedFont>
    <p:embeddedFont>
      <p:font typeface="TrumpetLite" panose="020A0602050506020204" pitchFamily="18" charset="0"/>
      <p:regular r:id="rId26"/>
      <p:bold r:id="rId27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1D74B5-2AE9-4302-9FAC-9198BBFE1793}" type="datetime1">
              <a:rPr lang="en-US"/>
              <a:pPr>
                <a:defRPr/>
              </a:pPr>
              <a:t>9/20/2024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E9DBF5-D59A-427C-A789-BC0EAC043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87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2475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569B01-65A6-4CB5-95F2-FC378CECC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770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>
            <a:extLst>
              <a:ext uri="{FF2B5EF4-FFF2-40B4-BE49-F238E27FC236}">
                <a16:creationId xmlns:a16="http://schemas.microsoft.com/office/drawing/2014/main" id="{5F224768-60AB-4A98-BE84-B440FB0D066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311A988-DE6B-4F59-B28C-9D7C0A7A6C8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BBC46193-49E2-481E-B16A-A7C7EC303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C22C5434-5D96-436C-A788-73D3E5B7349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8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3E37C0-BC4A-4A0B-A3F6-D45348B1D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75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1240A-AECE-4629-9110-C217D02C9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B7A35-4FAF-4B0F-B39D-68B925975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61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8600-F73C-410D-AA71-2030FE1C2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2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C855F-D144-4B2D-AD64-5D1431CB0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39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C8305-1767-4DB8-A51E-9527EDA39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4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kern="0">
                <a:cs typeface="ＭＳ Ｐゴシック" charset="-128"/>
              </a:rPr>
              <a:t>Computer Science</a:t>
            </a:r>
            <a:endParaRPr lang="en-US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76900"/>
            <a:ext cx="10953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7239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FF43C3E-49DE-4526-BF65-1EAFC0CF2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4D1F3-84AB-4B53-BE51-36E07AA51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65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0690-3EC2-4642-B6C1-0D213B1C9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13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7CBD-863E-42CE-86B3-EF5180E11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71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883B6-F8D4-412F-97D7-D4976CAA7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4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AC360-0B89-49C7-A281-8485C8801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715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0463-B978-4F2E-AFC1-27F5C5887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72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D89C6-255F-4E7F-A9A1-A6C1A79BD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42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78537-E60A-4241-BE06-FE1EF258B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70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48A88-6F3D-4E01-A711-12C9850CD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09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7E91-850F-4B94-822C-B6C719DC4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049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DE5F4-13B2-47EA-85E7-60467CDE1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21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981200"/>
            <a:ext cx="3957637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4186238"/>
            <a:ext cx="3957637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49CB6-B7DB-4247-B6A9-B354D7393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88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67675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3957638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981200"/>
            <a:ext cx="3957637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533400" y="6324600"/>
            <a:ext cx="58578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6553200" y="6324600"/>
            <a:ext cx="189547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B484E-4F96-4410-927B-79E11CB77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335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0"/>
            <a:ext cx="7762875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895475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860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895475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A6254-37E8-43F2-A66E-A36C0115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8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DCAF-4EEB-4FA5-8EF4-EEE47B54D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024B1-B40C-4EF9-B63F-B2FAC6E31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9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2C83E-30DE-41EE-BBCA-775BBDC8C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0B619-9D1E-4009-9666-CF831BEEA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1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E75E7-84A3-4E74-9267-90A25E200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9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5969-7EFD-41CA-8D18-4C6344EA8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41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4A742-EE4C-4016-8BA2-1D12B72C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2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7C5AD2E-1FB7-4DAD-9395-81B34FB0D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20" r:id="rId12"/>
    <p:sldLayoutId id="2147484221" r:id="rId13"/>
    <p:sldLayoutId id="214748422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3810000" y="-3810000"/>
            <a:ext cx="1524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4114799" y="1828801"/>
            <a:ext cx="91440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246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A4106BE-9BF4-42CC-B864-44FA586F5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24" r:id="rId12"/>
    <p:sldLayoutId id="2147484225" r:id="rId13"/>
    <p:sldLayoutId id="214748422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52400"/>
            <a:ext cx="3581400" cy="6096000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</a:t>
            </a:r>
            <a:b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</a:b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Von Neumann Architecture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5B942-32C9-4F77-A754-6D3E550ED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737"/>
          <a:stretch/>
        </p:blipFill>
        <p:spPr>
          <a:xfrm>
            <a:off x="0" y="0"/>
            <a:ext cx="4876800" cy="66185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3D0F07D-8898-40C5-9F1E-3888C0BCC1B4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10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0B417B-E561-48F7-8643-7A8AAA840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75" y="0"/>
            <a:ext cx="783542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BF9014-9CEE-46D7-BE63-F91F9D38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7" y="0"/>
            <a:ext cx="7835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37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 Circuits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4800600"/>
          </a:xfrm>
        </p:spPr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 circuits we've seen so far have all be examples of what are called combinatorial circuits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These perform computations that are functions of inputs to outputs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These kinds of circuits can't be used to store data, since they are feeding signals in a forward path through the electronics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Sequential circuits are designed to store bits (0s and 1s) over time, so support operations that store and fetch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Storing a 1 is called 'set'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Storing a 0 is called 'reset'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An SR-Flip Flop is a circuit that implements this idea</a:t>
            </a:r>
          </a:p>
        </p:txBody>
      </p:sp>
    </p:spTree>
    <p:extLst>
      <p:ext uri="{BB962C8B-B14F-4D97-AF65-F5344CB8AC3E}">
        <p14:creationId xmlns:p14="http://schemas.microsoft.com/office/powerpoint/2010/main" val="144655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SR-Flip Flop </a:t>
            </a:r>
          </a:p>
        </p:txBody>
      </p:sp>
      <p:graphicFrame>
        <p:nvGraphicFramePr>
          <p:cNvPr id="2161" name="Group 113"/>
          <p:cNvGraphicFramePr>
            <a:graphicFrameLocks noGrp="1"/>
          </p:cNvGraphicFramePr>
          <p:nvPr>
            <p:ph sz="half" idx="2"/>
          </p:nvPr>
        </p:nvGraphicFramePr>
        <p:xfrm>
          <a:off x="4572000" y="1752600"/>
          <a:ext cx="2514600" cy="1889760"/>
        </p:xfrm>
        <a:graphic>
          <a:graphicData uri="http://schemas.openxmlformats.org/drawingml/2006/table">
            <a:tbl>
              <a:tblPr/>
              <a:tblGrid>
                <a:gridCol w="129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    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    Q’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2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0     0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1     0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0     1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1     1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    Q’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0     1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3" name="Picture 5" descr="rs_nor-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2286000" cy="18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snand-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0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089525" y="1941513"/>
            <a:ext cx="245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>
            <p:ph sz="half" idx="1"/>
          </p:nvPr>
        </p:nvGraphicFramePr>
        <p:xfrm>
          <a:off x="4572000" y="3886200"/>
          <a:ext cx="2514600" cy="2057400"/>
        </p:xfrm>
        <a:graphic>
          <a:graphicData uri="http://schemas.openxmlformats.org/drawingml/2006/table">
            <a:tbl>
              <a:tblPr/>
              <a:tblGrid>
                <a:gridCol w="129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     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    Q’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1     1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0     1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1     0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    Q’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lain"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0     1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1     1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77" name="Text Box 129"/>
          <p:cNvSpPr txBox="1">
            <a:spLocks noChangeArrowheads="1"/>
          </p:cNvSpPr>
          <p:nvPr/>
        </p:nvSpPr>
        <p:spPr bwMode="auto">
          <a:xfrm>
            <a:off x="7010400" y="2895600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RESET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78" name="Text Box 130"/>
          <p:cNvSpPr txBox="1">
            <a:spLocks noChangeArrowheads="1"/>
          </p:cNvSpPr>
          <p:nvPr/>
        </p:nvSpPr>
        <p:spPr bwMode="auto">
          <a:xfrm>
            <a:off x="7010400" y="46482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sym typeface="Wingdings" pitchFamily="2" charset="2"/>
              </a:rPr>
              <a:t>SET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2179" name="Text Box 131"/>
          <p:cNvSpPr txBox="1">
            <a:spLocks noChangeArrowheads="1"/>
          </p:cNvSpPr>
          <p:nvPr/>
        </p:nvSpPr>
        <p:spPr bwMode="auto">
          <a:xfrm>
            <a:off x="7010400" y="25146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  <a:sym typeface="Wingdings" pitchFamily="2" charset="2"/>
              </a:rPr>
              <a:t>SET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2180" name="Text Box 132"/>
          <p:cNvSpPr txBox="1">
            <a:spLocks noChangeArrowheads="1"/>
          </p:cNvSpPr>
          <p:nvPr/>
        </p:nvSpPr>
        <p:spPr bwMode="auto">
          <a:xfrm>
            <a:off x="7010400" y="5105400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RESET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11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6477000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 and Cache (continued)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Fetch: retrieve from memory (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nondestructive)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Store: write to memory (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destructive)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Memory access time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time required to fetch/store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Modern RAM requires 5-10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nanoseconds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MAR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holds memory address to access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MDR 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receives data from fetch, holds data to be stored</a:t>
            </a:r>
            <a:endParaRPr lang="en-US" b="1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 and Cache (continued)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Memory system circuits: decoder and fetch/store controller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Decoder converts MAR into signal to a specific memory cell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One-dimensional versus two-dimensional memory organization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Fetch/Store controller = traffic cop for MDR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Takes in a signal that indicates fetch or store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Routes data flow to/from memory cells and MDR</a:t>
            </a:r>
          </a:p>
          <a:p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55320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61722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721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 and Cache (continued)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RAM speeds increased more slowly than CPU speeds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Cache memory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is fast but expensive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Principle of locality: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Values close to recently-accessed memory are more likely to be accessed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Load neighbors into cache and keep recent there</a:t>
            </a:r>
            <a:endParaRPr lang="en-US" b="1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Cache hit rate: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percentage of times values are found in cache</a:t>
            </a:r>
            <a:endParaRPr lang="en-US" dirty="0">
              <a:solidFill>
                <a:srgbClr val="FF0000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Assignment 4 is due Friday.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Lab 7 is now available on Brightspace. It is due next Monday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>
                <a:latin typeface="TrumpetLite" panose="020A0602050506020204" pitchFamily="18" charset="0"/>
              </a:rPr>
              <a:t>Lab 8 is now available on Brightspace. It is due next Wednesday</a:t>
            </a:r>
          </a:p>
          <a:p>
            <a:pPr>
              <a:spcBef>
                <a:spcPts val="0"/>
              </a:spcBef>
            </a:pPr>
            <a:endParaRPr lang="en-US" sz="2400">
              <a:latin typeface="TrumpetLite" panose="020A06020505060202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>
              <a:latin typeface="TrumpetLite" panose="020A0602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0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8FA2B537-C1FD-48B4-8F16-D92B5B2F6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685800"/>
          </a:xfrm>
        </p:spPr>
        <p:txBody>
          <a:bodyPr/>
          <a:lstStyle/>
          <a:p>
            <a:pPr algn="l"/>
            <a:r>
              <a:rPr lang="en-US" altLang="en-US" sz="48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Excuse me, Can you tell me how to get to...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A7AB9FF-1205-483A-9F58-387E34330D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077200" cy="5334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TrumpetLite" panose="020A0602050506020204" pitchFamily="18" charset="0"/>
              </a:rPr>
              <a:t>So, how do we build an entire computer out of gates?</a:t>
            </a:r>
          </a:p>
          <a:p>
            <a:pPr lvl="1" indent="-342900"/>
            <a:r>
              <a:rPr lang="en-US" altLang="en-US" dirty="0">
                <a:latin typeface="TrumpetLite" panose="020A0602050506020204" pitchFamily="18" charset="0"/>
              </a:rPr>
              <a:t>We don't, any more than we build one out of transistors...</a:t>
            </a:r>
          </a:p>
          <a:p>
            <a:pPr lvl="1" indent="-342900"/>
            <a:r>
              <a:rPr lang="en-US" altLang="en-US" dirty="0">
                <a:latin typeface="TrumpetLite" panose="020A0602050506020204" pitchFamily="18" charset="0"/>
              </a:rPr>
              <a:t>Abstraction!</a:t>
            </a:r>
          </a:p>
          <a:p>
            <a:pPr lvl="1" indent="-342900"/>
            <a:r>
              <a:rPr lang="en-US" altLang="en-US" dirty="0">
                <a:latin typeface="TrumpetLite" panose="020A0602050506020204" pitchFamily="18" charset="0"/>
              </a:rPr>
              <a:t>We will use a bottom-up approach to build functional units out of which a computer can be constructed.</a:t>
            </a:r>
          </a:p>
          <a:p>
            <a:pPr marL="0" indent="0">
              <a:buNone/>
            </a:pPr>
            <a:endParaRPr lang="en-US" altLang="en-US" baseline="-25000" dirty="0">
              <a:solidFill>
                <a:schemeClr val="accent2">
                  <a:lumMod val="75000"/>
                </a:schemeClr>
              </a:solidFill>
              <a:latin typeface="TrumpetLite" panose="020A06020505060202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3FBE65E-D4F9-4FE7-88B7-DD7A51B54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35096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281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077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John Von Neumann</a:t>
            </a: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  <a:p>
            <a:pPr algn="ctr">
              <a:buNone/>
            </a:pPr>
            <a:r>
              <a:rPr lang="en-US" sz="2000" b="1" dirty="0">
                <a:latin typeface="TrumpetLite" panose="020A0602050506020204" pitchFamily="18" charset="0"/>
                <a:ea typeface="ＭＳ Ｐゴシック" pitchFamily="34" charset="-128"/>
              </a:rPr>
              <a:t>“If people do not believe that mathematics is simple, </a:t>
            </a:r>
            <a:br>
              <a:rPr lang="en-US" sz="2000" b="1" dirty="0">
                <a:latin typeface="TrumpetLite" panose="020A0602050506020204" pitchFamily="18" charset="0"/>
                <a:ea typeface="ＭＳ Ｐゴシック" pitchFamily="34" charset="-128"/>
              </a:rPr>
            </a:br>
            <a:r>
              <a:rPr lang="en-US" sz="2000" b="1" dirty="0">
                <a:latin typeface="TrumpetLite" panose="020A0602050506020204" pitchFamily="18" charset="0"/>
                <a:ea typeface="ＭＳ Ｐゴシック" pitchFamily="34" charset="-128"/>
              </a:rPr>
              <a:t>it is only because they do not realize how complicated life is.”</a:t>
            </a:r>
          </a:p>
        </p:txBody>
      </p:sp>
      <p:pic>
        <p:nvPicPr>
          <p:cNvPr id="16391" name="Picture 7" descr="File:JohnvonNeumann-LosAlamo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40" y="2209800"/>
            <a:ext cx="2819400" cy="3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vonneu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39" y="2209800"/>
            <a:ext cx="2928361" cy="367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Von Neumann Architecture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John Von Neumann</a:t>
            </a: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16395" name="Picture 11" descr="http://s7.computerhistory.org/is/image/CHM/500004277-03-01?$re-zoomed$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953000"/>
            <a:ext cx="5029200" cy="12954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40000"/>
                </a:schemeClr>
              </a:gs>
              <a:gs pos="0">
                <a:schemeClr val="accent1">
                  <a:shade val="67500"/>
                  <a:satMod val="115000"/>
                  <a:alpha val="4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John von Neumann (left) and Manhattan Project leader J. Robert Oppenheimer, in front of Princeton’s Institute for Advanced Study (IAS) computer</a:t>
            </a:r>
          </a:p>
        </p:txBody>
      </p:sp>
      <p:pic>
        <p:nvPicPr>
          <p:cNvPr id="132098" name="Picture 2" descr="http://cdn2.listsoplenty.com/listsoplenty-cdn/uploads/2012/01/John-von-Neumann-math-prodig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3533111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100" name="Picture 4" descr="http://www.scientific-web.com/en/Physics/Biographies/images/JNeumannTu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7600"/>
            <a:ext cx="33242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The Components of a Computer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Von Neumann architecture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Foundation for nearly all modern computers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Characteristics:</a:t>
            </a: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Central Processing Unit (CPU)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arithmetic/logic unit (ALU)</a:t>
            </a:r>
          </a:p>
          <a:p>
            <a:pPr lvl="2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control unit</a:t>
            </a: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RAM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 random access memory </a:t>
            </a:r>
          </a:p>
          <a:p>
            <a:pPr lvl="1"/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I/O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 input/output 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Stored program concept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Sequential execution of instructions</a:t>
            </a:r>
          </a:p>
          <a:p>
            <a:pPr>
              <a:buFontTx/>
              <a:buNone/>
            </a:pPr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9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01" y="1447800"/>
            <a:ext cx="7384700" cy="451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Memory and Cache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Memory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: functional unit for data storage/retrieval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Random access memory (RAM)</a:t>
            </a:r>
            <a:endParaRPr lang="en-US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Organized into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cells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, each given a unique </a:t>
            </a:r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address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Equal time to access any cell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Cell values may be read and changed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Cell size/memory width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typically 8 bits</a:t>
            </a:r>
          </a:p>
          <a:p>
            <a:r>
              <a:rPr lang="en-US" b="1" dirty="0">
                <a:latin typeface="TrumpetLite" panose="020A0602050506020204" pitchFamily="18" charset="0"/>
                <a:ea typeface="ＭＳ Ｐゴシック" pitchFamily="34" charset="-128"/>
              </a:rPr>
              <a:t>Maximum memory size/address space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 is 2</a:t>
            </a:r>
            <a:r>
              <a:rPr lang="en-US" baseline="30000" dirty="0">
                <a:latin typeface="TrumpetLite" panose="020A0602050506020204" pitchFamily="18" charset="0"/>
                <a:ea typeface="ＭＳ Ｐゴシック" pitchFamily="34" charset="-128"/>
              </a:rPr>
              <a:t>N</a:t>
            </a:r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, where N is length of address</a:t>
            </a:r>
            <a:endParaRPr lang="en-US" b="1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3D0F07D-8898-40C5-9F1E-3888C0BCC1B4}" type="slidenum">
              <a:rPr lang="en-US" sz="1400" smtClean="0">
                <a:solidFill>
                  <a:schemeClr val="tx1"/>
                </a:solidFill>
                <a:latin typeface="Arial" pitchFamily="34" charset="0"/>
              </a:rPr>
              <a:pPr eaLnBrk="1" hangingPunct="1"/>
              <a:t>9</a:t>
            </a:fld>
            <a:endParaRPr lang="en-US" sz="140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33"/>
          <a:stretch/>
        </p:blipFill>
        <p:spPr bwMode="auto">
          <a:xfrm>
            <a:off x="228600" y="1828800"/>
            <a:ext cx="4114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B8C17FC-DC67-4E86-9342-5876B58EFFF9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0" y="152400"/>
            <a:ext cx="4343400" cy="6553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KB = 1 kilobyte</a:t>
            </a:r>
          </a:p>
          <a:p>
            <a:pPr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10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= 1024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3</a:t>
            </a:r>
          </a:p>
          <a:p>
            <a:pPr marL="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MB = 1 megabyte</a:t>
            </a:r>
          </a:p>
          <a:p>
            <a:pPr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20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= 1,048,576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6</a:t>
            </a:r>
            <a:endParaRPr lang="en-US" sz="2000" kern="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GB = 1 gigabyte</a:t>
            </a:r>
          </a:p>
          <a:p>
            <a:pPr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30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= 1,073.741,824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9</a:t>
            </a:r>
            <a:endParaRPr lang="en-US" sz="2000" kern="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TB = 1 terabyte</a:t>
            </a:r>
          </a:p>
          <a:p>
            <a:pPr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40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= 1,099,511,627,776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12</a:t>
            </a:r>
            <a:endParaRPr lang="en-US" sz="2000" kern="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PB = 1 petabyte</a:t>
            </a:r>
          </a:p>
          <a:p>
            <a:pPr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50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= </a:t>
            </a:r>
            <a:r>
              <a:rPr lang="en-US" sz="1800" kern="0" dirty="0">
                <a:latin typeface="TrumpetLite" panose="020A0602050506020204" pitchFamily="18" charset="0"/>
                <a:ea typeface="ＭＳ Ｐゴシック" pitchFamily="34" charset="-128"/>
              </a:rPr>
              <a:t>1,125,899,906,842,624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15</a:t>
            </a:r>
            <a:endParaRPr lang="en-US" sz="2000" kern="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EB = 1 exabyte</a:t>
            </a:r>
          </a:p>
          <a:p>
            <a:pPr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60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= </a:t>
            </a:r>
            <a:r>
              <a:rPr lang="en-US" sz="1600" kern="0" dirty="0">
                <a:latin typeface="TrumpetLite" panose="020A0602050506020204" pitchFamily="18" charset="0"/>
                <a:ea typeface="ＭＳ Ｐゴシック" pitchFamily="34" charset="-128"/>
              </a:rPr>
              <a:t>1,152,921,504,606,846,976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18</a:t>
            </a:r>
            <a:endParaRPr lang="en-US" sz="2000" kern="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5715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ZB = 1 zettabyte</a:t>
            </a:r>
          </a:p>
          <a:p>
            <a:pPr marL="800100"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70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21</a:t>
            </a:r>
            <a:endParaRPr lang="en-US" sz="2000" kern="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marL="57150" indent="0" defTabSz="914400">
              <a:buClrTx/>
              <a:buSzTx/>
              <a:buNone/>
            </a:pPr>
            <a:r>
              <a:rPr lang="en-US" sz="2400" kern="0" dirty="0">
                <a:latin typeface="TrumpetLite" panose="020A0602050506020204" pitchFamily="18" charset="0"/>
                <a:ea typeface="ＭＳ Ｐゴシック" pitchFamily="34" charset="-128"/>
              </a:rPr>
              <a:t>1 YB = 1 yottabyte</a:t>
            </a:r>
          </a:p>
          <a:p>
            <a:pPr marL="800100" lvl="1" defTabSz="914400">
              <a:buClrTx/>
              <a:buSzTx/>
            </a:pP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2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80</a:t>
            </a:r>
            <a:r>
              <a:rPr lang="en-US" sz="2000" kern="0" dirty="0">
                <a:latin typeface="TrumpetLite" panose="020A0602050506020204" pitchFamily="18" charset="0"/>
                <a:ea typeface="ＭＳ Ｐゴシック" pitchFamily="34" charset="-128"/>
              </a:rPr>
              <a:t> ~ 10</a:t>
            </a:r>
            <a:r>
              <a:rPr lang="en-US" sz="2000" kern="0" baseline="30000" dirty="0">
                <a:latin typeface="TrumpetLite" panose="020A0602050506020204" pitchFamily="18" charset="0"/>
                <a:ea typeface="ＭＳ Ｐゴシック" pitchFamily="34" charset="-128"/>
              </a:rPr>
              <a:t>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7312</TotalTime>
  <Words>669</Words>
  <Application>Microsoft Office PowerPoint</Application>
  <PresentationFormat>On-screen Show (4:3)</PresentationFormat>
  <Paragraphs>120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TrumpetLite</vt:lpstr>
      <vt:lpstr>Times New Roman</vt:lpstr>
      <vt:lpstr>Wingdings</vt:lpstr>
      <vt:lpstr>ＭＳ Ｐゴシック</vt:lpstr>
      <vt:lpstr>Pizzicato-Swash</vt:lpstr>
      <vt:lpstr>Sample PPT_template</vt:lpstr>
      <vt:lpstr>1_Sample PPT_template</vt:lpstr>
      <vt:lpstr>PowerPoint Presentation</vt:lpstr>
      <vt:lpstr>ALERTs</vt:lpstr>
      <vt:lpstr>Excuse me, Can you tell me how to get to...</vt:lpstr>
      <vt:lpstr>The Von Neumann Architecture</vt:lpstr>
      <vt:lpstr>The Von Neumann Architecture</vt:lpstr>
      <vt:lpstr>The Components of a Computer System</vt:lpstr>
      <vt:lpstr>PowerPoint Presentation</vt:lpstr>
      <vt:lpstr>Memory and Cache</vt:lpstr>
      <vt:lpstr>PowerPoint Presentation</vt:lpstr>
      <vt:lpstr>PowerPoint Presentation</vt:lpstr>
      <vt:lpstr>Memory Circuits</vt:lpstr>
      <vt:lpstr>SR-Flip Flop </vt:lpstr>
      <vt:lpstr>PowerPoint Presentation</vt:lpstr>
      <vt:lpstr>Memory and Cache (continued)</vt:lpstr>
      <vt:lpstr>Memory and Cache (continued)</vt:lpstr>
      <vt:lpstr>PowerPoint Presentation</vt:lpstr>
      <vt:lpstr>PowerPoint Presentation</vt:lpstr>
      <vt:lpstr>PowerPoint Presentation</vt:lpstr>
      <vt:lpstr>Memory and Cache (continued)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378</cp:revision>
  <dcterms:created xsi:type="dcterms:W3CDTF">2011-10-02T14:51:07Z</dcterms:created>
  <dcterms:modified xsi:type="dcterms:W3CDTF">2024-09-21T02:25:52Z</dcterms:modified>
</cp:coreProperties>
</file>