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14" r:id="rId2"/>
  </p:sldMasterIdLst>
  <p:notesMasterIdLst>
    <p:notesMasterId r:id="rId38"/>
  </p:notesMasterIdLst>
  <p:handoutMasterIdLst>
    <p:handoutMasterId r:id="rId39"/>
  </p:handoutMasterIdLst>
  <p:sldIdLst>
    <p:sldId id="322" r:id="rId3"/>
    <p:sldId id="410" r:id="rId4"/>
    <p:sldId id="483" r:id="rId5"/>
    <p:sldId id="432" r:id="rId6"/>
    <p:sldId id="462" r:id="rId7"/>
    <p:sldId id="430" r:id="rId8"/>
    <p:sldId id="465" r:id="rId9"/>
    <p:sldId id="436" r:id="rId10"/>
    <p:sldId id="437" r:id="rId11"/>
    <p:sldId id="438" r:id="rId12"/>
    <p:sldId id="466" r:id="rId13"/>
    <p:sldId id="482" r:id="rId14"/>
    <p:sldId id="467" r:id="rId15"/>
    <p:sldId id="484" r:id="rId16"/>
    <p:sldId id="441" r:id="rId17"/>
    <p:sldId id="469" r:id="rId18"/>
    <p:sldId id="470" r:id="rId19"/>
    <p:sldId id="471" r:id="rId20"/>
    <p:sldId id="440" r:id="rId21"/>
    <p:sldId id="485" r:id="rId22"/>
    <p:sldId id="486" r:id="rId23"/>
    <p:sldId id="475" r:id="rId24"/>
    <p:sldId id="444" r:id="rId25"/>
    <p:sldId id="476" r:id="rId26"/>
    <p:sldId id="445" r:id="rId27"/>
    <p:sldId id="446" r:id="rId28"/>
    <p:sldId id="477" r:id="rId29"/>
    <p:sldId id="447" r:id="rId30"/>
    <p:sldId id="478" r:id="rId31"/>
    <p:sldId id="448" r:id="rId32"/>
    <p:sldId id="479" r:id="rId33"/>
    <p:sldId id="449" r:id="rId34"/>
    <p:sldId id="480" r:id="rId35"/>
    <p:sldId id="450" r:id="rId36"/>
    <p:sldId id="451" r:id="rId3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40"/>
    </p:embeddedFont>
    <p:embeddedFont>
      <p:font typeface="Pizzicato-Swash" panose="00000400000000000000" pitchFamily="2" charset="0"/>
      <p:regular r:id="rId41"/>
    </p:embeddedFont>
    <p:embeddedFont>
      <p:font typeface="TrumpetLite" panose="020A0602050506020204" pitchFamily="18" charset="0"/>
      <p:regular r:id="rId42"/>
      <p:bold r:id="rId43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BE8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282962F-E3D9-4DC2-95BD-C21CB62530BB}" type="datetime1">
              <a:rPr lang="en-US"/>
              <a:pPr>
                <a:defRPr/>
              </a:pPr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C22CFE8-CF51-4EFE-B89A-5C666F09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1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0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FDC23C49-391E-42FE-90C0-504CD6A1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2BC0E4-11D5-432E-89DB-78D24304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C5A4-D374-4CC5-B13A-EABF2FF6D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EA22-8E55-48F9-B2DD-FDEC8B56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8C43-3739-4404-BC45-E03D3718B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48C28-5092-4B53-8DBC-CCA5FFBF2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7E4B-0077-49A5-B9ED-2F44FBCA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7A926C-D6D5-409D-8959-63178CBDD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72A4-4AEA-40D1-92E9-D9BF4EFF0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2439-AF2D-4E90-810A-0982B6046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1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CCDD-6641-4A00-8758-0663F1C1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4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93A3-9C5E-408E-8795-17CFE1CB1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1833-AFB7-456A-B16D-373AB7DE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035E-7F81-4A72-94B4-F7DF7C2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08A9-A0E0-4B78-8DDF-E95F75DF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011D-380B-4386-A587-9B9D46E68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38F3-A984-42E7-917A-BA2DC3A9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2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4A22-CBA1-4E1F-96C5-3A3AE666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7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E040-0203-49F4-BA79-026C3544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4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EC7E-7D45-460D-B90D-2E71E7D74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78DE-52C3-4D24-8CBE-A33ACB15A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1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2CE3-82E6-4C47-9DD7-3FD98D13F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3E78-38CE-4E04-8745-885954C0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4497-3423-4261-8CF1-1F953025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B951-478A-4395-9819-870BA523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7D7E-2264-428D-A612-F8EF9197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52FF-230C-479E-BFCD-7712FE22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5A1E-5E81-4150-985F-4BE23A593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0002-A113-431A-9800-84F32F66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75E67A-D29D-47D1-BFAD-EBE9C49D6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30" r:id="rId12"/>
    <p:sldLayoutId id="2147484131" r:id="rId13"/>
    <p:sldLayoutId id="214748413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5F95E26-1B4F-408E-8AF9-C8EA5DED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34" r:id="rId12"/>
    <p:sldLayoutId id="2147484135" r:id="rId13"/>
    <p:sldLayoutId id="214748413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096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Logic, Gates,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&amp; Circuits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6863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1524000"/>
          </a:xfrm>
        </p:spPr>
        <p:txBody>
          <a:bodyPr/>
          <a:lstStyle/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Circuit: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has input wires, contains gates connected by wires, and has output wires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Outputs depend only on current inputs: no state 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97" y="3124200"/>
            <a:ext cx="656340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" y="1066800"/>
            <a:ext cx="908373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convert a circuit to a Boolean expression: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Start with output and work backwards</a:t>
            </a:r>
          </a:p>
          <a:p>
            <a:pPr lvl="2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Find next gate back, convert to Boolean operator</a:t>
            </a:r>
          </a:p>
          <a:p>
            <a:pPr lvl="2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Repeat for each input, filling in left and/or right side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convert a Boolean expression to a circuit: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Similar approach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build a circuit from desired outcomes: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Use standard </a:t>
            </a: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circuit construction algorithm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:</a:t>
            </a:r>
          </a:p>
          <a:p>
            <a:pPr lvl="2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e.g., sum-of-products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74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04400-839C-4454-A93C-DCFB6DEFD873}"/>
              </a:ext>
            </a:extLst>
          </p:cNvPr>
          <p:cNvSpPr txBox="1"/>
          <p:nvPr/>
        </p:nvSpPr>
        <p:spPr>
          <a:xfrm>
            <a:off x="838200" y="617220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Output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53F4A-417B-4AB9-9ECE-5C7F3A0166A4}"/>
              </a:ext>
            </a:extLst>
          </p:cNvPr>
          <p:cNvSpPr txBox="1"/>
          <p:nvPr/>
        </p:nvSpPr>
        <p:spPr>
          <a:xfrm>
            <a:off x="2286000" y="617220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x +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E5873-F005-4E50-8123-720A62435D4B}"/>
              </a:ext>
            </a:extLst>
          </p:cNvPr>
          <p:cNvSpPr txBox="1"/>
          <p:nvPr/>
        </p:nvSpPr>
        <p:spPr>
          <a:xfrm>
            <a:off x="6251448" y="40005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475DA-B0FF-459E-985C-F5733AEA9459}"/>
              </a:ext>
            </a:extLst>
          </p:cNvPr>
          <p:cNvSpPr txBox="1"/>
          <p:nvPr/>
        </p:nvSpPr>
        <p:spPr>
          <a:xfrm>
            <a:off x="2286000" y="617220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 • q +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E8EB4-AB11-488F-B39B-F6CF9F5FAB11}"/>
              </a:ext>
            </a:extLst>
          </p:cNvPr>
          <p:cNvSpPr txBox="1"/>
          <p:nvPr/>
        </p:nvSpPr>
        <p:spPr>
          <a:xfrm>
            <a:off x="4876800" y="1519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AA724-09A6-4391-B3A6-CB851356787F}"/>
              </a:ext>
            </a:extLst>
          </p:cNvPr>
          <p:cNvSpPr txBox="1"/>
          <p:nvPr/>
        </p:nvSpPr>
        <p:spPr>
          <a:xfrm>
            <a:off x="3547115" y="33556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FDBA4-D5CA-4ACF-9B8A-EADBBC0E9138}"/>
              </a:ext>
            </a:extLst>
          </p:cNvPr>
          <p:cNvSpPr txBox="1"/>
          <p:nvPr/>
        </p:nvSpPr>
        <p:spPr>
          <a:xfrm>
            <a:off x="6251448" y="23790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66E30B-A82C-49C1-BD75-A46D4DBA03FE}"/>
              </a:ext>
            </a:extLst>
          </p:cNvPr>
          <p:cNvSpPr txBox="1"/>
          <p:nvPr/>
        </p:nvSpPr>
        <p:spPr>
          <a:xfrm>
            <a:off x="3504636" y="145792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21670-04D6-4DE8-9BD7-1273A78362F8}"/>
              </a:ext>
            </a:extLst>
          </p:cNvPr>
          <p:cNvSpPr txBox="1"/>
          <p:nvPr/>
        </p:nvSpPr>
        <p:spPr>
          <a:xfrm>
            <a:off x="2286000" y="6172200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 • b • q + 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0FCDE-CF29-4C04-A06C-CE28EE17277C}"/>
              </a:ext>
            </a:extLst>
          </p:cNvPr>
          <p:cNvSpPr txBox="1"/>
          <p:nvPr/>
        </p:nvSpPr>
        <p:spPr>
          <a:xfrm>
            <a:off x="2286000" y="617220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~a • b • ~c + n • 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775F7-591E-4600-9AB9-D2F878762070}"/>
              </a:ext>
            </a:extLst>
          </p:cNvPr>
          <p:cNvSpPr txBox="1"/>
          <p:nvPr/>
        </p:nvSpPr>
        <p:spPr>
          <a:xfrm>
            <a:off x="2286000" y="6172200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~a • b • ~c + 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FB9E1E-2A4A-4BAC-9D6E-5DBF891539CA}"/>
              </a:ext>
            </a:extLst>
          </p:cNvPr>
          <p:cNvSpPr txBox="1"/>
          <p:nvPr/>
        </p:nvSpPr>
        <p:spPr>
          <a:xfrm>
            <a:off x="4698706" y="46459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9AB80-6C93-4232-8BC4-4FC34A0EB196}"/>
              </a:ext>
            </a:extLst>
          </p:cNvPr>
          <p:cNvSpPr txBox="1"/>
          <p:nvPr/>
        </p:nvSpPr>
        <p:spPr>
          <a:xfrm>
            <a:off x="2286000" y="6172200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~a • b • ~c + a • b • ~c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E1516-FD44-4009-BD61-5016AA5C04C8}"/>
              </a:ext>
            </a:extLst>
          </p:cNvPr>
          <p:cNvSpPr/>
          <p:nvPr/>
        </p:nvSpPr>
        <p:spPr bwMode="auto">
          <a:xfrm>
            <a:off x="6290846" y="4114800"/>
            <a:ext cx="338554" cy="347365"/>
          </a:xfrm>
          <a:prstGeom prst="rect">
            <a:avLst/>
          </a:prstGeom>
          <a:solidFill>
            <a:srgbClr val="F5F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4E29ED-598A-4E69-83C2-B80BEE99A5A3}"/>
              </a:ext>
            </a:extLst>
          </p:cNvPr>
          <p:cNvSpPr/>
          <p:nvPr/>
        </p:nvSpPr>
        <p:spPr bwMode="auto">
          <a:xfrm>
            <a:off x="3582618" y="3412776"/>
            <a:ext cx="338554" cy="347365"/>
          </a:xfrm>
          <a:prstGeom prst="rect">
            <a:avLst/>
          </a:prstGeom>
          <a:solidFill>
            <a:srgbClr val="F5FB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2" grpId="0"/>
      <p:bldP spid="9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5">
            <a:extLst>
              <a:ext uri="{FF2B5EF4-FFF2-40B4-BE49-F238E27FC236}">
                <a16:creationId xmlns:a16="http://schemas.microsoft.com/office/drawing/2014/main" id="{4C23A660-198E-4418-84AA-D38CE63E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" y="1600200"/>
            <a:ext cx="907090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latin typeface="TrumpetLite" panose="020A0602050506020204" pitchFamily="18" charset="0"/>
              </a:rPr>
              <a:t>Example from text</a:t>
            </a:r>
          </a:p>
          <a:p>
            <a:pPr marL="514350" indent="-514350">
              <a:defRPr/>
            </a:pPr>
            <a:r>
              <a:rPr lang="en-US" dirty="0">
                <a:latin typeface="TrumpetLite" panose="020A0602050506020204" pitchFamily="18" charset="0"/>
              </a:rPr>
              <a:t>Build truth table: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819400"/>
          <a:ext cx="6096000" cy="3343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latin typeface="TrumpetLite" panose="020A0602050506020204" pitchFamily="18" charset="0"/>
              </a:rPr>
              <a:t>Example from text</a:t>
            </a:r>
          </a:p>
          <a:p>
            <a:pPr marL="514350" indent="-514350">
              <a:defRPr/>
            </a:pPr>
            <a:r>
              <a:rPr lang="en-US" dirty="0">
                <a:latin typeface="TrumpetLite" panose="020A0602050506020204" pitchFamily="18" charset="0"/>
              </a:rPr>
              <a:t>Find true rows for Output1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82683"/>
              </p:ext>
            </p:extLst>
          </p:nvPr>
        </p:nvGraphicFramePr>
        <p:xfrm>
          <a:off x="1524000" y="2819400"/>
          <a:ext cx="6096000" cy="3343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Output2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270AF91-F9C8-C26D-88B8-11E18BAA1ABC}"/>
              </a:ext>
            </a:extLst>
          </p:cNvPr>
          <p:cNvSpPr/>
          <p:nvPr/>
        </p:nvSpPr>
        <p:spPr bwMode="auto">
          <a:xfrm>
            <a:off x="5600308" y="3934119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0B6E6E-5FC4-61F4-64E8-FBE98E1426FC}"/>
              </a:ext>
            </a:extLst>
          </p:cNvPr>
          <p:cNvSpPr/>
          <p:nvPr/>
        </p:nvSpPr>
        <p:spPr bwMode="auto">
          <a:xfrm>
            <a:off x="5611303" y="5419627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latin typeface="TrumpetLite" panose="020A0602050506020204" pitchFamily="18" charset="0"/>
              </a:rPr>
              <a:t>Example from text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For each true row AND inputs to make expression</a:t>
            </a:r>
          </a:p>
          <a:p>
            <a:pPr marL="914400" lvl="1" indent="-514350">
              <a:defRPr/>
            </a:pPr>
            <a:r>
              <a:rPr lang="en-US" sz="2800" dirty="0"/>
              <a:t>a = 0, </a:t>
            </a:r>
            <a:r>
              <a:rPr lang="en-US" sz="2800" dirty="0" err="1"/>
              <a:t>b</a:t>
            </a:r>
            <a:r>
              <a:rPr lang="en-US" sz="2800" dirty="0"/>
              <a:t> = 1, </a:t>
            </a:r>
            <a:r>
              <a:rPr lang="en-US" sz="2800" dirty="0" err="1"/>
              <a:t>c</a:t>
            </a:r>
            <a:r>
              <a:rPr lang="en-US" sz="2800" dirty="0"/>
              <a:t> = 0: (~a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/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pPr marL="914400" lvl="1" indent="-514350">
              <a:defRPr/>
            </a:pPr>
            <a:r>
              <a:rPr lang="en-US" sz="2800" dirty="0"/>
              <a:t>a = 1, </a:t>
            </a:r>
            <a:r>
              <a:rPr lang="en-US" sz="2800" dirty="0" err="1"/>
              <a:t>b</a:t>
            </a:r>
            <a:r>
              <a:rPr lang="en-US" sz="2800" dirty="0"/>
              <a:t> = 1, </a:t>
            </a:r>
            <a:r>
              <a:rPr lang="en-US" sz="2800" dirty="0" err="1"/>
              <a:t>c</a:t>
            </a:r>
            <a:r>
              <a:rPr lang="en-US" sz="2800" dirty="0"/>
              <a:t> = 0: (a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Combine row </a:t>
            </a:r>
            <a:r>
              <a:rPr lang="en-US" sz="2800" dirty="0" err="1">
                <a:latin typeface="TrumpetLite" panose="020A0602050506020204" pitchFamily="18" charset="0"/>
              </a:rPr>
              <a:t>subexpressions</a:t>
            </a:r>
            <a:r>
              <a:rPr lang="en-US" sz="2800" dirty="0">
                <a:latin typeface="TrumpetLite" panose="020A0602050506020204" pitchFamily="18" charset="0"/>
              </a:rPr>
              <a:t> with OR</a:t>
            </a:r>
          </a:p>
          <a:p>
            <a:pPr marL="914400" lvl="1" indent="-514350">
              <a:defRPr/>
            </a:pPr>
            <a:r>
              <a:rPr lang="en-US" sz="2800" dirty="0"/>
              <a:t>(~a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 + (a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 err="1"/>
              <a:t>b</a:t>
            </a:r>
            <a:r>
              <a:rPr lang="en-US" sz="2800" dirty="0"/>
              <a:t> </a:t>
            </a:r>
            <a:r>
              <a:rPr lang="en-US" sz="2800" dirty="0" err="1">
                <a:latin typeface="Wingdings"/>
                <a:ea typeface="Wingdings"/>
                <a:cs typeface="Wingdings"/>
              </a:rPr>
              <a:t></a:t>
            </a:r>
            <a:r>
              <a:rPr lang="en-US" sz="2800" dirty="0">
                <a:cs typeface="Wingdings"/>
              </a:rPr>
              <a:t> </a:t>
            </a:r>
            <a:r>
              <a:rPr lang="en-US" sz="2800" dirty="0"/>
              <a:t>~</a:t>
            </a:r>
            <a:r>
              <a:rPr lang="en-US" sz="2800" dirty="0" err="1"/>
              <a:t>c</a:t>
            </a:r>
            <a:r>
              <a:rPr lang="en-US" sz="2800" dirty="0"/>
              <a:t>)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Build circuit from expression</a:t>
            </a:r>
          </a:p>
          <a:p>
            <a:pPr marL="514350" indent="-514350">
              <a:defRPr/>
            </a:pPr>
            <a:r>
              <a:rPr lang="en-US" sz="2800" dirty="0">
                <a:latin typeface="TrumpetLite" panose="020A0602050506020204" pitchFamily="18" charset="0"/>
              </a:rPr>
              <a:t>(and repeat for other output)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" y="1219200"/>
            <a:ext cx="908373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3 is due today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6 is due Monday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4 is available on Brightspace and the course web site. It is due next Friday (9/27)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8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4 is available on Brightspace and the course web site. It is due Friday (9/27)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7 is now available on Brightspace. It is due next Monday (9/30)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The first midterm is Friday, October 4.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Full adder circuit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Input is two unsigned N-bit numbers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Output is one unsigned N-bit number, the result of adding inputs together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Example:</a:t>
            </a:r>
          </a:p>
          <a:p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Start with one-bit adder (1-ADD)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600" y="3657600"/>
          <a:ext cx="3429000" cy="1463676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	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259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Sum digit, </a:t>
            </a:r>
            <a:r>
              <a:rPr lang="en-US">
                <a:ea typeface="ＭＳ Ｐゴシック" pitchFamily="34" charset="-128"/>
              </a:rPr>
              <a:t>s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has Boolean expression: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(~a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(~a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</a:t>
            </a: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Carry digit, </a:t>
            </a:r>
            <a:r>
              <a:rPr lang="en-US">
                <a:ea typeface="ＭＳ Ｐゴシック" pitchFamily="34" charset="-128"/>
              </a:rPr>
              <a:t>c</a:t>
            </a:r>
            <a:r>
              <a:rPr lang="en-US" baseline="-25000">
                <a:ea typeface="ＭＳ Ｐゴシック" pitchFamily="34" charset="-128"/>
              </a:rPr>
              <a:t>i+1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has Boolean expression: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(~a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</a:t>
            </a:r>
          </a:p>
          <a:p>
            <a:pPr lvl="1">
              <a:buFontTx/>
              <a:buNone/>
            </a:pPr>
            <a:r>
              <a:rPr lang="en-US">
                <a:ea typeface="ＭＳ Ｐゴシック" pitchFamily="34" charset="-128"/>
              </a:rPr>
              <a:t>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~c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 + (a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b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 </a:t>
            </a:r>
            <a:r>
              <a:rPr lang="en-US">
                <a:latin typeface="Wingdings" pitchFamily="2" charset="2"/>
                <a:ea typeface="ＭＳ Ｐゴシック" pitchFamily="34" charset="-128"/>
              </a:rPr>
              <a:t></a:t>
            </a:r>
            <a:r>
              <a:rPr lang="en-US">
                <a:ea typeface="ＭＳ Ｐゴシック" pitchFamily="34" charset="-128"/>
              </a:rPr>
              <a:t> c</a:t>
            </a:r>
            <a:r>
              <a:rPr lang="en-US" baseline="-25000">
                <a:ea typeface="ＭＳ Ｐゴシック" pitchFamily="34" charset="-128"/>
              </a:rPr>
              <a:t>i</a:t>
            </a:r>
            <a:r>
              <a:rPr lang="en-US">
                <a:ea typeface="ＭＳ Ｐゴシック" pitchFamily="34" charset="-128"/>
              </a:rPr>
              <a:t>)</a:t>
            </a:r>
          </a:p>
          <a:p>
            <a:pPr lvl="1"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  <a:p>
            <a:pPr lvl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99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Building Computer Circuits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N-bit adder circuit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Input: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…a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n-1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…b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n-1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where </a:t>
            </a:r>
            <a:r>
              <a:rPr lang="en-US" dirty="0" err="1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baseline="-25000" dirty="0" err="1">
                <a:latin typeface="TrumpetLite" panose="020A0602050506020204" pitchFamily="18" charset="0"/>
                <a:ea typeface="ＭＳ Ｐゴシック" pitchFamily="34" charset="-128"/>
              </a:rPr>
              <a:t>i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i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are individual bits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are least significant digits: ones place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Pair up corresponding bits: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with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with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etc.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Run 1-ADD on a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and b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with fixed carry in c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0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0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Feed carry out c</a:t>
            </a:r>
            <a:r>
              <a:rPr lang="en-US" baseline="-25000" dirty="0"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to next 1-ADD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and repeat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Circuits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Control circuits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make decisions, determine order of operations, select data values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Multiplexor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selects one from among many inputs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baseline="30000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input lines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 selector lines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1 output line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Each input line corresponds to a unique pattern on selector lines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That input value is passed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output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915D-EAE9-4C3F-9FFF-A6D965AA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Logic?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0D67B-4750-430A-9483-871100C6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006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</a:rPr>
              <a:t>A logic statement is a sentence or assertion that can either be </a:t>
            </a:r>
            <a:r>
              <a:rPr lang="en-US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true</a:t>
            </a:r>
            <a:r>
              <a:rPr lang="en-US" dirty="0">
                <a:latin typeface="TrumpetLite" panose="020A0602050506020204" pitchFamily="18" charset="0"/>
              </a:rPr>
              <a:t> or </a:t>
            </a:r>
            <a:r>
              <a:rPr lang="en-US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false</a:t>
            </a:r>
          </a:p>
          <a:p>
            <a:r>
              <a:rPr lang="en-US" dirty="0">
                <a:latin typeface="TrumpetLite" panose="020A0602050506020204" pitchFamily="18" charset="0"/>
              </a:rPr>
              <a:t>For example: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"Abraham Lincoln was the last Czar of Russia"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"I have three children"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2 + 2 = 4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x &gt; 10</a:t>
            </a:r>
          </a:p>
          <a:p>
            <a:pPr lvl="1"/>
            <a:r>
              <a:rPr lang="en-US" sz="2000" dirty="0">
                <a:latin typeface="TrumpetLite" panose="020A0602050506020204" pitchFamily="18" charset="0"/>
              </a:rPr>
              <a:t>t = "AATC" </a:t>
            </a:r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or</a:t>
            </a:r>
            <a:r>
              <a:rPr lang="en-US" sz="2000" dirty="0">
                <a:latin typeface="TrumpetLite" panose="020A0602050506020204" pitchFamily="18" charset="0"/>
              </a:rPr>
              <a:t> (t = "TCCG" </a:t>
            </a:r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and</a:t>
            </a:r>
            <a:r>
              <a:rPr lang="en-US" sz="2000" dirty="0">
                <a:latin typeface="TrumpetLite" panose="020A0602050506020204" pitchFamily="18" charset="0"/>
              </a:rPr>
              <a:t> s = "CTA")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if</a:t>
            </a:r>
            <a:r>
              <a:rPr lang="en-US" sz="2000" dirty="0">
                <a:latin typeface="TrumpetLite" panose="020A0602050506020204" pitchFamily="18" charset="0"/>
              </a:rPr>
              <a:t> mammal(X) </a:t>
            </a:r>
            <a:r>
              <a:rPr lang="en-US" sz="2000" b="1" dirty="0">
                <a:solidFill>
                  <a:srgbClr val="00B050"/>
                </a:solidFill>
                <a:latin typeface="TrumpetLite" panose="020A0602050506020204" pitchFamily="18" charset="0"/>
              </a:rPr>
              <a:t>then</a:t>
            </a:r>
            <a:r>
              <a:rPr lang="en-US" sz="2000" dirty="0">
                <a:latin typeface="TrumpetLite" panose="020A0602050506020204" pitchFamily="18" charset="0"/>
              </a:rPr>
              <a:t> </a:t>
            </a:r>
            <a:r>
              <a:rPr lang="en-US" sz="2000" dirty="0" err="1">
                <a:latin typeface="TrumpetLite" panose="020A0602050506020204" pitchFamily="18" charset="0"/>
              </a:rPr>
              <a:t>hasFur</a:t>
            </a:r>
            <a:r>
              <a:rPr lang="en-US" sz="2000" dirty="0">
                <a:latin typeface="TrumpetLite" panose="020A0602050506020204" pitchFamily="18" charset="0"/>
              </a:rPr>
              <a:t>(X)</a:t>
            </a:r>
          </a:p>
          <a:p>
            <a:r>
              <a:rPr lang="en-US" dirty="0">
                <a:latin typeface="TrumpetLite" panose="020A0602050506020204" pitchFamily="18" charset="0"/>
              </a:rPr>
              <a:t>Statements can be combined by Boolean operators, like in the last two examples</a:t>
            </a:r>
          </a:p>
          <a:p>
            <a:r>
              <a:rPr lang="en-US" dirty="0">
                <a:latin typeface="TrumpetLite" panose="020A0602050506020204" pitchFamily="18" charset="0"/>
              </a:rPr>
              <a:t>Logic shows up in algorithms as the test conditions for if statements and while loops</a:t>
            </a:r>
          </a:p>
        </p:txBody>
      </p:sp>
    </p:spTree>
    <p:extLst>
      <p:ext uri="{BB962C8B-B14F-4D97-AF65-F5344CB8AC3E}">
        <p14:creationId xmlns:p14="http://schemas.microsoft.com/office/powerpoint/2010/main" val="11038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832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Circuits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Decoder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sends a signal out only one output, chosen by its input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 input lines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baseline="3000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output lines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Each output line corresponds to a unique pattern on input lines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Only the chosen output line produces 1, all others output 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6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Control Circuits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Decoder circuit uses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select a single arithmetic instruction, given a code for that instruction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Code activates one output line, that line activates corresponding arithmetic circuit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Multiplexor circuit uses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 choose one data value from among a set, based on selector pattern</a:t>
            </a:r>
          </a:p>
          <a:p>
            <a:pPr lvl="1"/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Many data values flow into the multiplexor, only the selected one comes out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438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208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4" y="304800"/>
            <a:ext cx="38958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04800"/>
            <a:ext cx="39127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99" y="3581400"/>
            <a:ext cx="400521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Physics Meets Logic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4038600" cy="4572000"/>
          </a:xfrm>
        </p:spPr>
        <p:txBody>
          <a:bodyPr/>
          <a:lstStyle/>
          <a:p>
            <a:r>
              <a:rPr lang="en-US" sz="2800" b="1">
                <a:latin typeface="TrumpetLite" panose="020A0602050506020204" pitchFamily="18" charset="0"/>
                <a:ea typeface="ＭＳ Ｐゴシック" pitchFamily="34" charset="-128"/>
              </a:rPr>
              <a:t>Transistors</a:t>
            </a:r>
            <a:endParaRPr lang="en-US" sz="280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Solid-state switches</a:t>
            </a: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Change on/off when given power on control line</a:t>
            </a: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Extremely small (billions per chip)</a:t>
            </a:r>
          </a:p>
          <a:p>
            <a:pPr lvl="1"/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Enable computers that work with </a:t>
            </a:r>
            <a:r>
              <a:rPr lang="en-US" sz="2800" b="1">
                <a:latin typeface="TrumpetLite" panose="020A0602050506020204" pitchFamily="18" charset="0"/>
                <a:ea typeface="ＭＳ Ｐゴシック" pitchFamily="34" charset="-128"/>
              </a:rPr>
              <a:t>gigabytes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 of data </a:t>
            </a:r>
            <a:endParaRPr lang="en-US" sz="2800" b="1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243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672"/>
            <a:ext cx="7696200" cy="65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Boolean Logic and Gates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1524000"/>
          </a:xfrm>
        </p:spPr>
        <p:txBody>
          <a:bodyPr/>
          <a:lstStyle/>
          <a:p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Gate: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an electronic device that operates on inputs to produce outputs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Each gate corresponds to a Boolean operator</a:t>
            </a: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96545"/>
            <a:ext cx="6248400" cy="36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Boolean Logic and Gates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419600" cy="45720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Gates are built from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NOT gate: 1 transistor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AND gate: 3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OR gate: 3 transistors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NAND and NOR: 2 transistors</a:t>
            </a: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38550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577"/>
            <a:ext cx="8834303" cy="653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8569</TotalTime>
  <Words>993</Words>
  <Application>Microsoft Office PowerPoint</Application>
  <PresentationFormat>On-screen Show (4:3)</PresentationFormat>
  <Paragraphs>241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TrumpetLite</vt:lpstr>
      <vt:lpstr>Times New Roman</vt:lpstr>
      <vt:lpstr>ＭＳ Ｐゴシック</vt:lpstr>
      <vt:lpstr>Wingdings</vt:lpstr>
      <vt:lpstr>Pizzicato-Swash</vt:lpstr>
      <vt:lpstr>Sample PPT_template</vt:lpstr>
      <vt:lpstr>1_Sample PPT_template</vt:lpstr>
      <vt:lpstr>PowerPoint Presentation</vt:lpstr>
      <vt:lpstr>ALERTs</vt:lpstr>
      <vt:lpstr>What is Logic?</vt:lpstr>
      <vt:lpstr>PowerPoint Presentation</vt:lpstr>
      <vt:lpstr>Physics Meets Logic</vt:lpstr>
      <vt:lpstr>PowerPoint Presentation</vt:lpstr>
      <vt:lpstr>Boolean Logic and Gates</vt:lpstr>
      <vt:lpstr>Boolean Logic and Gates</vt:lpstr>
      <vt:lpstr>PowerPoint Presentation</vt:lpstr>
      <vt:lpstr>PowerPoint Presentation</vt:lpstr>
      <vt:lpstr>Building Computer Circuits</vt:lpstr>
      <vt:lpstr>PowerPoint Presentation</vt:lpstr>
      <vt:lpstr>Building Computer Circuits</vt:lpstr>
      <vt:lpstr>PowerPoint Presentation</vt:lpstr>
      <vt:lpstr>PowerPoint Presentation</vt:lpstr>
      <vt:lpstr>Building Computer Circuits</vt:lpstr>
      <vt:lpstr>Building Computer Circuits</vt:lpstr>
      <vt:lpstr>Building Computer Circuits</vt:lpstr>
      <vt:lpstr>PowerPoint Presentation</vt:lpstr>
      <vt:lpstr>PowerPoint Presentation</vt:lpstr>
      <vt:lpstr>ALERTs</vt:lpstr>
      <vt:lpstr>Building Computer Circuits</vt:lpstr>
      <vt:lpstr>PowerPoint Presentation</vt:lpstr>
      <vt:lpstr>Building Computer Circuits</vt:lpstr>
      <vt:lpstr>PowerPoint Presentation</vt:lpstr>
      <vt:lpstr>PowerPoint Presentation</vt:lpstr>
      <vt:lpstr>Building Computer Circuits</vt:lpstr>
      <vt:lpstr>PowerPoint Presentation</vt:lpstr>
      <vt:lpstr>Control Circuits</vt:lpstr>
      <vt:lpstr>PowerPoint Presentation</vt:lpstr>
      <vt:lpstr>Control Circuits</vt:lpstr>
      <vt:lpstr>PowerPoint Presentation</vt:lpstr>
      <vt:lpstr>Control Circuits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309</cp:revision>
  <dcterms:created xsi:type="dcterms:W3CDTF">2011-09-30T14:36:13Z</dcterms:created>
  <dcterms:modified xsi:type="dcterms:W3CDTF">2024-09-20T00:31:32Z</dcterms:modified>
</cp:coreProperties>
</file>