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3942" r:id="rId2"/>
  </p:sldMasterIdLst>
  <p:notesMasterIdLst>
    <p:notesMasterId r:id="rId31"/>
  </p:notesMasterIdLst>
  <p:handoutMasterIdLst>
    <p:handoutMasterId r:id="rId32"/>
  </p:handoutMasterIdLst>
  <p:sldIdLst>
    <p:sldId id="322" r:id="rId3"/>
    <p:sldId id="389" r:id="rId4"/>
    <p:sldId id="258" r:id="rId5"/>
    <p:sldId id="349" r:id="rId6"/>
    <p:sldId id="260" r:id="rId7"/>
    <p:sldId id="387" r:id="rId8"/>
    <p:sldId id="388" r:id="rId9"/>
    <p:sldId id="402" r:id="rId10"/>
    <p:sldId id="403" r:id="rId11"/>
    <p:sldId id="404" r:id="rId12"/>
    <p:sldId id="394" r:id="rId13"/>
    <p:sldId id="390" r:id="rId14"/>
    <p:sldId id="409" r:id="rId15"/>
    <p:sldId id="391" r:id="rId16"/>
    <p:sldId id="393" r:id="rId17"/>
    <p:sldId id="392" r:id="rId18"/>
    <p:sldId id="405" r:id="rId19"/>
    <p:sldId id="410" r:id="rId20"/>
    <p:sldId id="395" r:id="rId21"/>
    <p:sldId id="406" r:id="rId22"/>
    <p:sldId id="407" r:id="rId23"/>
    <p:sldId id="408" r:id="rId24"/>
    <p:sldId id="396" r:id="rId25"/>
    <p:sldId id="397" r:id="rId26"/>
    <p:sldId id="398" r:id="rId27"/>
    <p:sldId id="399" r:id="rId28"/>
    <p:sldId id="400" r:id="rId29"/>
    <p:sldId id="401" r:id="rId30"/>
  </p:sldIdLst>
  <p:sldSz cx="9144000" cy="6858000" type="screen4x3"/>
  <p:notesSz cx="6858000" cy="9144000"/>
  <p:embeddedFontLst>
    <p:embeddedFont>
      <p:font typeface="Footlight MT Light" panose="0204060206030A020304" pitchFamily="18" charset="0"/>
      <p:regular r:id="rId33"/>
    </p:embeddedFont>
    <p:embeddedFont>
      <p:font typeface="Pizzicato-Swash" panose="00000400000000000000" pitchFamily="2" charset="0"/>
      <p:regular r:id="rId34"/>
    </p:embeddedFont>
    <p:embeddedFont>
      <p:font typeface="TrumpetLite" panose="020A0602050506020204" pitchFamily="18" charset="0"/>
      <p:regular r:id="rId35"/>
      <p:bold r:id="rId36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60" autoAdjust="0"/>
    <p:restoredTop sz="94660"/>
  </p:normalViewPr>
  <p:slideViewPr>
    <p:cSldViewPr>
      <p:cViewPr varScale="1">
        <p:scale>
          <a:sx n="103" d="100"/>
          <a:sy n="103" d="100"/>
        </p:scale>
        <p:origin x="1374" y="90"/>
      </p:cViewPr>
      <p:guideLst>
        <p:guide orient="horz" pos="1056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notesViewPr>
    <p:cSldViewPr>
      <p:cViewPr varScale="1">
        <p:scale>
          <a:sx n="83" d="100"/>
          <a:sy n="83" d="100"/>
        </p:scale>
        <p:origin x="385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12E01F-C8E0-4E01-80CB-14DA9D78FB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34F522-674C-46BD-99A3-3E4F307622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E0A216C4-0FCA-45F9-B211-C03196D0FCAF}" type="datetime1">
              <a:rPr lang="en-US"/>
              <a:pPr>
                <a:defRPr/>
              </a:pPr>
              <a:t>9/15/2024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67BAC8-D497-46BC-98C5-67CA2B15A4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9310E-344A-4A92-8363-A39C496541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A9FA6E-5023-4B35-92F8-B83FC67BC4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4548A741-20FB-45AD-B2F4-45254CB61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E1B1FB15-C6EC-49C9-9C26-29FA40719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F76E9E22-C3D5-402D-B18D-E11354B8A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64CC1E29-449A-498F-89AC-88284CA37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>
            <a:extLst>
              <a:ext uri="{FF2B5EF4-FFF2-40B4-BE49-F238E27FC236}">
                <a16:creationId xmlns:a16="http://schemas.microsoft.com/office/drawing/2014/main" id="{391961F5-FE77-4116-A4C1-FD89177A0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>
            <a:extLst>
              <a:ext uri="{FF2B5EF4-FFF2-40B4-BE49-F238E27FC236}">
                <a16:creationId xmlns:a16="http://schemas.microsoft.com/office/drawing/2014/main" id="{3C745832-9CBC-43F6-8647-17E2A5673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BDED4AA-C679-48AF-91D9-9F97465434B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C9D89DD3-161A-4CE3-AA96-7DA07EC82F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4" name="Rectangle 9">
            <a:extLst>
              <a:ext uri="{FF2B5EF4-FFF2-40B4-BE49-F238E27FC236}">
                <a16:creationId xmlns:a16="http://schemas.microsoft.com/office/drawing/2014/main" id="{BA259456-1B77-4206-B1D9-6EAABF75BFB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8A518CF3-0BA7-4EE4-A138-61429B426AF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2C0DF8AB-74F1-474F-8AAB-39CFB37D125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3492829A-02C8-4EB4-9FE1-910F4D7A8E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2993E140-3300-4CD6-909A-CE24088DD0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8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276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95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65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76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18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06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19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21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14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2">
            <a:extLst>
              <a:ext uri="{FF2B5EF4-FFF2-40B4-BE49-F238E27FC236}">
                <a16:creationId xmlns:a16="http://schemas.microsoft.com/office/drawing/2014/main" id="{3D492417-6F27-46C0-9E21-AB21B562D2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0F789FE-1EA8-4AB4-87F8-28D4AEEBEAD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C6E66578-2550-47F8-A3AD-647C5F1E9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B8A3CCF0-0A6B-47DB-9641-6E873DA0C53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83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>
            <a:extLst>
              <a:ext uri="{FF2B5EF4-FFF2-40B4-BE49-F238E27FC236}">
                <a16:creationId xmlns:a16="http://schemas.microsoft.com/office/drawing/2014/main" id="{DBEA7F55-ECAE-4E05-9105-861B6F55D2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1F5A8BA-7EC7-4142-AE90-EF12A04B279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AFBC2A7E-825A-412E-BB2A-1FE2751EB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CDA3C6F5-F4C2-4C03-B145-76359A13A26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80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78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31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90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1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995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30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543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1553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101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22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DFA088C0-AEB9-4CFB-A9DA-2253E03A7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3500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21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410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96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47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506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4802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960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8243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443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9444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512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1719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4664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35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19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122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821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01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76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17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342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AEFF06-F1A0-49D9-A629-E920CB174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0A228C-0D9E-406A-9953-C465E66C4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58" r:id="rId12"/>
    <p:sldLayoutId id="2147484059" r:id="rId13"/>
    <p:sldLayoutId id="214748406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>
            <a:extLst>
              <a:ext uri="{FF2B5EF4-FFF2-40B4-BE49-F238E27FC236}">
                <a16:creationId xmlns:a16="http://schemas.microsoft.com/office/drawing/2014/main" id="{0476CDA4-F0B5-45FD-9861-4D9BD59B0C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3810000" y="-3810000"/>
            <a:ext cx="152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>
            <a:extLst>
              <a:ext uri="{FF2B5EF4-FFF2-40B4-BE49-F238E27FC236}">
                <a16:creationId xmlns:a16="http://schemas.microsoft.com/office/drawing/2014/main" id="{61665FE6-E721-4E93-BF38-23F9F391C76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4114799" y="1828801"/>
            <a:ext cx="9144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>
            <a:extLst>
              <a:ext uri="{FF2B5EF4-FFF2-40B4-BE49-F238E27FC236}">
                <a16:creationId xmlns:a16="http://schemas.microsoft.com/office/drawing/2014/main" id="{119C322E-303A-47FE-BCAB-4C3B89864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23E16B75-1286-4D7C-AA28-09AB0A40A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62" r:id="rId12"/>
    <p:sldLayoutId id="2147484063" r:id="rId13"/>
    <p:sldLayoutId id="214748406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ii-cod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unicode.org/standard/WhatIsUnicode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youtube.com/watch?v=UBX2QQHlQ_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52400"/>
            <a:ext cx="3581400" cy="6096000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Data: Representation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5B942-32C9-4F77-A754-6D3E550ED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737"/>
          <a:stretch/>
        </p:blipFill>
        <p:spPr>
          <a:xfrm>
            <a:off x="0" y="10886"/>
            <a:ext cx="4876800" cy="66185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Binary Addition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49530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What is 1011 + 110?</a:t>
            </a:r>
          </a:p>
          <a:p>
            <a:pPr marL="0" indent="0">
              <a:buNone/>
              <a:tabLst>
                <a:tab pos="4289425" algn="r"/>
              </a:tabLst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1011</a:t>
            </a:r>
          </a:p>
          <a:p>
            <a:pPr marL="0" indent="0">
              <a:buNone/>
              <a:tabLst>
                <a:tab pos="4289425" algn="r"/>
              </a:tabLst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</a:t>
            </a:r>
            <a:r>
              <a:rPr lang="en-US" altLang="en-US" sz="2400" u="sng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+110</a:t>
            </a:r>
          </a:p>
          <a:p>
            <a:pPr marL="0" indent="0">
              <a:buNone/>
              <a:tabLst>
                <a:tab pos="4289425" algn="r"/>
              </a:tabLst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</a:t>
            </a:r>
          </a:p>
          <a:p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What is 1 + 0?</a:t>
            </a:r>
          </a:p>
          <a:p>
            <a:pPr lvl="1"/>
            <a:r>
              <a:rPr lang="en-US" altLang="en-US" sz="22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What are the binary math facts?</a:t>
            </a:r>
          </a:p>
          <a:p>
            <a:pPr marL="457200" lvl="1" indent="0">
              <a:buNone/>
            </a:pPr>
            <a:r>
              <a:rPr lang="en-US" altLang="en-US" sz="22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0 + 0 = 0	0 + 1 = 1	1 + 0 = 1	1 + 1 = 10</a:t>
            </a:r>
          </a:p>
          <a:p>
            <a:pPr marL="457200" lvl="1" indent="0">
              <a:buNone/>
            </a:pPr>
            <a:r>
              <a:rPr lang="en-US" altLang="en-US" sz="22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 + 1 + 1 = 11</a:t>
            </a:r>
          </a:p>
          <a:p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What do we do with 1 + 1?</a:t>
            </a:r>
          </a:p>
          <a:p>
            <a:pPr lvl="1"/>
            <a:r>
              <a:rPr lang="en-US" altLang="en-US" sz="22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We still need to carry the one...</a:t>
            </a:r>
          </a:p>
          <a:p>
            <a:endParaRPr lang="en-US" altLang="en-US" sz="2400" dirty="0">
              <a:solidFill>
                <a:schemeClr val="accent2">
                  <a:lumMod val="75000"/>
                </a:schemeClr>
              </a:solidFill>
              <a:latin typeface="TrumpetLite" panose="020A0602050506020204" pitchFamily="18" charset="0"/>
            </a:endParaRPr>
          </a:p>
          <a:p>
            <a:endParaRPr lang="en-US" altLang="en-US" sz="2400" dirty="0">
              <a:solidFill>
                <a:schemeClr val="accent2">
                  <a:lumMod val="75000"/>
                </a:schemeClr>
              </a:solidFill>
              <a:latin typeface="TrumpetLite" panose="020A0602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C8FF05-5076-409D-86EC-E35ED5C14C85}"/>
              </a:ext>
            </a:extLst>
          </p:cNvPr>
          <p:cNvSpPr txBox="1"/>
          <p:nvPr/>
        </p:nvSpPr>
        <p:spPr>
          <a:xfrm>
            <a:off x="4519958" y="300016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418E1-9DB2-40FA-A39C-F057BEF42733}"/>
              </a:ext>
            </a:extLst>
          </p:cNvPr>
          <p:cNvSpPr txBox="1"/>
          <p:nvPr/>
        </p:nvSpPr>
        <p:spPr>
          <a:xfrm>
            <a:off x="4419600" y="19050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7AC9D-C7F7-48BB-9E2A-68904430F79B}"/>
              </a:ext>
            </a:extLst>
          </p:cNvPr>
          <p:cNvSpPr txBox="1"/>
          <p:nvPr/>
        </p:nvSpPr>
        <p:spPr>
          <a:xfrm>
            <a:off x="4257773" y="19050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C6F285-0C47-40E6-9678-9D73100C8BF2}"/>
              </a:ext>
            </a:extLst>
          </p:cNvPr>
          <p:cNvSpPr txBox="1"/>
          <p:nvPr/>
        </p:nvSpPr>
        <p:spPr>
          <a:xfrm>
            <a:off x="4367898" y="299711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5A332-BE8E-477F-B84C-BE220E087F1B}"/>
              </a:ext>
            </a:extLst>
          </p:cNvPr>
          <p:cNvSpPr txBox="1"/>
          <p:nvPr/>
        </p:nvSpPr>
        <p:spPr>
          <a:xfrm>
            <a:off x="4061269" y="29947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44964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6858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Signed Integers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0772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rumpetLite" panose="020A0602050506020204" pitchFamily="18" charset="0"/>
              </a:rPr>
              <a:t>What if we want to represent negative numbers?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Just add a minus sign out front? -6</a:t>
            </a:r>
            <a:r>
              <a:rPr lang="en-US" altLang="en-US" sz="1800" baseline="-25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10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= -110</a:t>
            </a:r>
            <a:r>
              <a:rPr lang="en-US" altLang="en-US" sz="1800" baseline="-25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2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No, since in a binary code we can only have two symbols...</a:t>
            </a:r>
            <a:endParaRPr lang="en-US" altLang="en-US" baseline="-25000" dirty="0">
              <a:solidFill>
                <a:schemeClr val="accent2">
                  <a:lumMod val="75000"/>
                </a:schemeClr>
              </a:solidFill>
              <a:latin typeface="TrumpetLite" panose="020A0602050506020204" pitchFamily="18" charset="0"/>
            </a:endParaRPr>
          </a:p>
          <a:p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Sign &amp; Magnitude</a:t>
            </a:r>
          </a:p>
          <a:p>
            <a:pPr lvl="1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add a sign bit to the left: 0 is positive, 1 is negative</a:t>
            </a:r>
          </a:p>
          <a:p>
            <a:pPr marL="0" lvl="1" indent="0" algn="ctr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TrumpetLite" panose="020A0602050506020204" pitchFamily="18" charset="0"/>
              </a:rPr>
              <a:t>0110 = 6	1110 = -6</a:t>
            </a:r>
          </a:p>
          <a:p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One’s Complement</a:t>
            </a:r>
          </a:p>
          <a:p>
            <a:pPr lvl="1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flip all the bits</a:t>
            </a:r>
          </a:p>
          <a:p>
            <a:pPr marL="0" lvl="1" indent="0" algn="ctr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TrumpetLite" panose="020A0602050506020204" pitchFamily="18" charset="0"/>
              </a:rPr>
              <a:t>0110 = 6	1001 = -6</a:t>
            </a:r>
          </a:p>
          <a:p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Two’s Complement</a:t>
            </a:r>
          </a:p>
          <a:p>
            <a:pPr lvl="1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flip all the bits and add one (weird...)</a:t>
            </a:r>
          </a:p>
          <a:p>
            <a:pPr marL="0" lvl="1" indent="0" algn="ctr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TrumpetLite" panose="020A0602050506020204" pitchFamily="18" charset="0"/>
              </a:rPr>
              <a:t>0110 = 6	1010 = -6</a:t>
            </a:r>
          </a:p>
        </p:txBody>
      </p:sp>
    </p:spTree>
    <p:extLst>
      <p:ext uri="{BB962C8B-B14F-4D97-AF65-F5344CB8AC3E}">
        <p14:creationId xmlns:p14="http://schemas.microsoft.com/office/powerpoint/2010/main" val="2251728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18669B-EF09-4001-AD01-6754B6DA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42" y="0"/>
            <a:ext cx="747591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9DE15A-B153-4435-A0EC-8D90D7A45F7A}"/>
              </a:ext>
            </a:extLst>
          </p:cNvPr>
          <p:cNvSpPr/>
          <p:nvPr/>
        </p:nvSpPr>
        <p:spPr bwMode="auto">
          <a:xfrm>
            <a:off x="3886200" y="2971800"/>
            <a:ext cx="15240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18C265-AC2F-416C-B15F-C8FF4C648785}"/>
              </a:ext>
            </a:extLst>
          </p:cNvPr>
          <p:cNvSpPr/>
          <p:nvPr/>
        </p:nvSpPr>
        <p:spPr bwMode="auto">
          <a:xfrm>
            <a:off x="4295775" y="200025"/>
            <a:ext cx="533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831BB5-DBEA-4DFD-AE58-9435EFF16477}"/>
              </a:ext>
            </a:extLst>
          </p:cNvPr>
          <p:cNvSpPr/>
          <p:nvPr/>
        </p:nvSpPr>
        <p:spPr bwMode="auto">
          <a:xfrm>
            <a:off x="6677025" y="1019175"/>
            <a:ext cx="533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A42928-B309-4514-979C-C2D073BE214D}"/>
              </a:ext>
            </a:extLst>
          </p:cNvPr>
          <p:cNvSpPr/>
          <p:nvPr/>
        </p:nvSpPr>
        <p:spPr bwMode="auto">
          <a:xfrm>
            <a:off x="7496175" y="3286125"/>
            <a:ext cx="533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16DEBD-5268-401C-B15E-228698EABA53}"/>
              </a:ext>
            </a:extLst>
          </p:cNvPr>
          <p:cNvSpPr/>
          <p:nvPr/>
        </p:nvSpPr>
        <p:spPr bwMode="auto">
          <a:xfrm>
            <a:off x="6667500" y="5553075"/>
            <a:ext cx="533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5573D6-5C81-455B-8393-2C14AD79671C}"/>
              </a:ext>
            </a:extLst>
          </p:cNvPr>
          <p:cNvSpPr/>
          <p:nvPr/>
        </p:nvSpPr>
        <p:spPr bwMode="auto">
          <a:xfrm>
            <a:off x="1914526" y="1028700"/>
            <a:ext cx="533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599410-5A20-4B4C-BCF4-F1FDBF7DAB0D}"/>
              </a:ext>
            </a:extLst>
          </p:cNvPr>
          <p:cNvSpPr/>
          <p:nvPr/>
        </p:nvSpPr>
        <p:spPr bwMode="auto">
          <a:xfrm>
            <a:off x="1093296" y="3286125"/>
            <a:ext cx="533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02B92E-0722-419B-806B-F2B40E53CCF2}"/>
              </a:ext>
            </a:extLst>
          </p:cNvPr>
          <p:cNvSpPr/>
          <p:nvPr/>
        </p:nvSpPr>
        <p:spPr bwMode="auto">
          <a:xfrm>
            <a:off x="1914526" y="5553075"/>
            <a:ext cx="533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37478D-191E-43C0-809C-CC5C37BB3190}"/>
              </a:ext>
            </a:extLst>
          </p:cNvPr>
          <p:cNvSpPr/>
          <p:nvPr/>
        </p:nvSpPr>
        <p:spPr bwMode="auto">
          <a:xfrm>
            <a:off x="4295775" y="6372225"/>
            <a:ext cx="5334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37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18669B-EF09-4001-AD01-6754B6DA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42" y="0"/>
            <a:ext cx="7475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7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7EBD87-29A0-4066-AD05-D6C3E0B79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05" y="0"/>
            <a:ext cx="7384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58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9D4EA9-66B4-40ED-8AA3-3B4A3FB37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90" y="0"/>
            <a:ext cx="7452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08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386622-DCEE-470B-8EAB-19AFE06BE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39" y="0"/>
            <a:ext cx="7436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70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CE3BA9-6047-48CF-9065-6E77D7FDC7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057400" cy="381000"/>
          </a:xfrm>
          <a:prstGeom prst="rect">
            <a:avLst/>
          </a:prstGeom>
        </p:spPr>
        <p:txBody>
          <a:bodyPr/>
          <a:lstStyle/>
          <a:p>
            <a:fld id="{2C3E7876-2C4A-4C51-AE04-174C305A30D2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075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ALERTs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800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Lab 5 is due today</a:t>
            </a: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Assignment 3 is available on Brightspace &amp; the course web site. </a:t>
            </a:r>
            <a:br>
              <a:rPr lang="en-US" sz="2400">
                <a:latin typeface="TrumpetLite" panose="020A0602050506020204" pitchFamily="18" charset="0"/>
              </a:rPr>
            </a:br>
            <a:r>
              <a:rPr lang="en-US" sz="2400">
                <a:latin typeface="TrumpetLite" panose="020A0602050506020204" pitchFamily="18" charset="0"/>
              </a:rPr>
              <a:t>It is due on Friday (9/20).</a:t>
            </a: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Lab 6 is now available on Brightspace. </a:t>
            </a:r>
            <a:br>
              <a:rPr lang="en-US" sz="2400">
                <a:latin typeface="TrumpetLite" panose="020A0602050506020204" pitchFamily="18" charset="0"/>
              </a:rPr>
            </a:br>
            <a:r>
              <a:rPr lang="en-US" sz="2400">
                <a:latin typeface="TrumpetLite" panose="020A0602050506020204" pitchFamily="18" charset="0"/>
              </a:rPr>
              <a:t>It is due next Monday (9/23)</a:t>
            </a: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Assignment 4 is available on Brightspace &amp; the course web site. It is due next Friday (9/27)</a:t>
            </a: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6DE9B-DFC5-417F-B9A3-450D1A4EA4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057400" cy="381000"/>
          </a:xfrm>
          <a:prstGeom prst="rect">
            <a:avLst/>
          </a:prstGeom>
        </p:spPr>
        <p:txBody>
          <a:bodyPr/>
          <a:lstStyle/>
          <a:p>
            <a:fld id="{744ECCD7-2261-4377-9472-B67094584AAF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40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Real Numbers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, well sort of...</a:t>
            </a: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077200" cy="4648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rumpetLite" panose="020A0602050506020204" pitchFamily="18" charset="0"/>
              </a:rPr>
              <a:t>IEEE 754 Standard for Floating Point Representation</a:t>
            </a:r>
          </a:p>
          <a:p>
            <a:r>
              <a:rPr lang="en-US" altLang="en-US" dirty="0">
                <a:latin typeface="TrumpetLite" panose="020A0602050506020204" pitchFamily="18" charset="0"/>
              </a:rPr>
              <a:t>Based on scientific notation</a:t>
            </a: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Avogadro's Number = </a:t>
            </a:r>
            <a:r>
              <a:rPr lang="en-US" sz="2200" dirty="0">
                <a:solidFill>
                  <a:srgbClr val="00B050"/>
                </a:solidFill>
              </a:rPr>
              <a:t>602,214,076,000,000,000,000,000</a:t>
            </a:r>
            <a:r>
              <a:rPr lang="en-US" sz="2200" dirty="0"/>
              <a:t> or </a:t>
            </a:r>
            <a:br>
              <a:rPr lang="en-US" sz="2200" dirty="0"/>
            </a:br>
            <a:r>
              <a:rPr lang="en-US" sz="2200" dirty="0"/>
              <a:t>		</a:t>
            </a:r>
            <a:r>
              <a:rPr lang="en-US" sz="2200" dirty="0">
                <a:solidFill>
                  <a:srgbClr val="92D050"/>
                </a:solidFill>
              </a:rPr>
              <a:t>six hundred two sextillion and some change</a:t>
            </a: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That's awkward to write and work with, so if we move the decimal point (i.e., floating point) to the left 23 spaces we can write the number as </a:t>
            </a:r>
            <a:r>
              <a:rPr lang="en-US" altLang="en-US" sz="2200" dirty="0">
                <a:solidFill>
                  <a:srgbClr val="00B050"/>
                </a:solidFill>
              </a:rPr>
              <a:t>6.02214076 x 10</a:t>
            </a:r>
            <a:r>
              <a:rPr lang="en-US" altLang="en-US" sz="2200" baseline="30000" dirty="0">
                <a:solidFill>
                  <a:srgbClr val="00B050"/>
                </a:solidFill>
              </a:rPr>
              <a:t>23</a:t>
            </a: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Or even </a:t>
            </a:r>
            <a:r>
              <a:rPr lang="en-US" altLang="en-US" sz="2200" dirty="0">
                <a:solidFill>
                  <a:srgbClr val="00B050"/>
                </a:solidFill>
              </a:rPr>
              <a:t>6.022 x 10</a:t>
            </a:r>
            <a:r>
              <a:rPr lang="en-US" altLang="en-US" sz="2200" baseline="30000" dirty="0">
                <a:solidFill>
                  <a:srgbClr val="00B050"/>
                </a:solidFill>
              </a:rPr>
              <a:t>23</a:t>
            </a:r>
            <a:r>
              <a:rPr lang="en-US" altLang="en-US" sz="2200" dirty="0">
                <a:solidFill>
                  <a:srgbClr val="00B050"/>
                </a:solidFill>
              </a:rPr>
              <a:t> </a:t>
            </a:r>
            <a:r>
              <a:rPr lang="en-US" altLang="en-US" sz="2200" dirty="0">
                <a:latin typeface="TrumpetLite" panose="020A0602050506020204" pitchFamily="18" charset="0"/>
              </a:rPr>
              <a:t>if we want a more concise, but less precise way of saying it</a:t>
            </a:r>
            <a:endParaRPr lang="en-US" altLang="en-US" sz="2200" baseline="30000" dirty="0"/>
          </a:p>
          <a:p>
            <a:pPr lvl="1"/>
            <a:r>
              <a:rPr lang="en-US" altLang="en-US" sz="2200" dirty="0"/>
              <a:t>The exponent on 10 indicates the number of positions the point was moved (positive for left, and negative for right)</a:t>
            </a:r>
            <a:endParaRPr lang="en-US" altLang="en-US" dirty="0">
              <a:latin typeface="TrumpetLite" panose="020A0602050506020204" pitchFamily="18" charset="0"/>
            </a:endParaRPr>
          </a:p>
          <a:p>
            <a:pPr marL="0" indent="0">
              <a:buNone/>
            </a:pPr>
            <a:endParaRPr lang="en-US" altLang="en-US" dirty="0">
              <a:latin typeface="TrumpetLite" panose="020A0602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63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ALERTs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800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Lab </a:t>
            </a:r>
            <a:r>
              <a:rPr lang="en-US" sz="2400" dirty="0">
                <a:latin typeface="TrumpetLite" panose="020A0602050506020204" pitchFamily="18" charset="0"/>
              </a:rPr>
              <a:t>4 </a:t>
            </a:r>
            <a:r>
              <a:rPr lang="en-US" sz="2400">
                <a:latin typeface="TrumpetLite" panose="020A0602050506020204" pitchFamily="18" charset="0"/>
              </a:rPr>
              <a:t>is due today</a:t>
            </a: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Lab 5 is now available on Brightspace. </a:t>
            </a:r>
            <a:br>
              <a:rPr lang="en-US" sz="2400">
                <a:latin typeface="TrumpetLite" panose="020A0602050506020204" pitchFamily="18" charset="0"/>
              </a:rPr>
            </a:br>
            <a:r>
              <a:rPr lang="en-US" sz="2400">
                <a:latin typeface="TrumpetLite" panose="020A0602050506020204" pitchFamily="18" charset="0"/>
              </a:rPr>
              <a:t>It is due this Wednesday (9/18)</a:t>
            </a: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Assignment 3 is available on Brightspace &amp; the course web site. </a:t>
            </a:r>
            <a:br>
              <a:rPr lang="en-US" sz="2400">
                <a:latin typeface="TrumpetLite" panose="020A0602050506020204" pitchFamily="18" charset="0"/>
              </a:rPr>
            </a:br>
            <a:r>
              <a:rPr lang="en-US" sz="2400">
                <a:latin typeface="TrumpetLite" panose="020A0602050506020204" pitchFamily="18" charset="0"/>
              </a:rPr>
              <a:t>It is due this Friday (9/20).</a:t>
            </a: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Lab 6 is now available on Brightspace. </a:t>
            </a:r>
            <a:br>
              <a:rPr lang="en-US" sz="2400">
                <a:latin typeface="TrumpetLite" panose="020A0602050506020204" pitchFamily="18" charset="0"/>
              </a:rPr>
            </a:br>
            <a:r>
              <a:rPr lang="en-US" sz="2400">
                <a:latin typeface="TrumpetLite" panose="020A0602050506020204" pitchFamily="18" charset="0"/>
              </a:rPr>
              <a:t>It is due next Monday (9/23)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6DE9B-DFC5-417F-B9A3-450D1A4EA4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057400" cy="381000"/>
          </a:xfrm>
          <a:prstGeom prst="rect">
            <a:avLst/>
          </a:prstGeom>
        </p:spPr>
        <p:txBody>
          <a:bodyPr/>
          <a:lstStyle/>
          <a:p>
            <a:fld id="{744ECCD7-2261-4377-9472-B67094584AA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9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Real Numbers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, well sort of...</a:t>
            </a: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077200" cy="4648200"/>
          </a:xfrm>
        </p:spPr>
        <p:txBody>
          <a:bodyPr/>
          <a:lstStyle/>
          <a:p>
            <a:r>
              <a:rPr lang="en-US" altLang="en-US" dirty="0">
                <a:latin typeface="TrumpetLite" panose="020A0602050506020204" pitchFamily="18" charset="0"/>
              </a:rPr>
              <a:t>How does this relate to IEEE 754 and binary numbers?</a:t>
            </a:r>
          </a:p>
          <a:p>
            <a:pPr lvl="1"/>
            <a:r>
              <a:rPr lang="en-US" altLang="en-US" dirty="0">
                <a:latin typeface="TrumpetLite" panose="020A0602050506020204" pitchFamily="18" charset="0"/>
              </a:rPr>
              <a:t>We can something similar with binary, as long as we remember a few things</a:t>
            </a:r>
          </a:p>
          <a:p>
            <a:pPr lvl="1"/>
            <a:r>
              <a:rPr lang="en-US" altLang="en-US" dirty="0">
                <a:latin typeface="TrumpetLite" panose="020A0602050506020204" pitchFamily="18" charset="0"/>
              </a:rPr>
              <a:t>Just like decimal digits to the right of the decimal point continue to be powers of 10 (just negative powers),</a:t>
            </a:r>
          </a:p>
          <a:p>
            <a:pPr marL="457200" lvl="1" indent="0" algn="ctr"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458.367 = 4 * 10</a:t>
            </a:r>
            <a:r>
              <a:rPr lang="en-US" altLang="en-US" sz="1800" baseline="30000" dirty="0">
                <a:solidFill>
                  <a:srgbClr val="00B050"/>
                </a:solidFill>
              </a:rPr>
              <a:t>2</a:t>
            </a:r>
            <a:r>
              <a:rPr lang="en-US" altLang="en-US" sz="1800" dirty="0">
                <a:solidFill>
                  <a:srgbClr val="00B050"/>
                </a:solidFill>
              </a:rPr>
              <a:t> + 5 * 10</a:t>
            </a:r>
            <a:r>
              <a:rPr lang="en-US" altLang="en-US" sz="1800" baseline="30000" dirty="0">
                <a:solidFill>
                  <a:srgbClr val="00B050"/>
                </a:solidFill>
              </a:rPr>
              <a:t>1</a:t>
            </a:r>
            <a:r>
              <a:rPr lang="en-US" altLang="en-US" sz="1800" dirty="0">
                <a:solidFill>
                  <a:srgbClr val="00B050"/>
                </a:solidFill>
              </a:rPr>
              <a:t> + 8 * 10</a:t>
            </a:r>
            <a:r>
              <a:rPr lang="en-US" altLang="en-US" sz="1800" baseline="30000" dirty="0">
                <a:solidFill>
                  <a:srgbClr val="00B050"/>
                </a:solidFill>
              </a:rPr>
              <a:t>0</a:t>
            </a:r>
            <a:r>
              <a:rPr lang="en-US" altLang="en-US" sz="1800" dirty="0">
                <a:solidFill>
                  <a:srgbClr val="00B050"/>
                </a:solidFill>
              </a:rPr>
              <a:t> + 3 * 10</a:t>
            </a:r>
            <a:r>
              <a:rPr lang="en-US" altLang="en-US" sz="1800" baseline="30000" dirty="0">
                <a:solidFill>
                  <a:srgbClr val="00B050"/>
                </a:solidFill>
              </a:rPr>
              <a:t>-1</a:t>
            </a:r>
            <a:r>
              <a:rPr lang="en-US" altLang="en-US" sz="1800" dirty="0">
                <a:solidFill>
                  <a:srgbClr val="00B050"/>
                </a:solidFill>
              </a:rPr>
              <a:t> + 6 * 10</a:t>
            </a:r>
            <a:r>
              <a:rPr lang="en-US" altLang="en-US" sz="1800" baseline="30000" dirty="0">
                <a:solidFill>
                  <a:srgbClr val="00B050"/>
                </a:solidFill>
              </a:rPr>
              <a:t>-2</a:t>
            </a:r>
            <a:r>
              <a:rPr lang="en-US" altLang="en-US" sz="1800" dirty="0">
                <a:solidFill>
                  <a:srgbClr val="00B050"/>
                </a:solidFill>
              </a:rPr>
              <a:t> + 7 * 10</a:t>
            </a:r>
            <a:r>
              <a:rPr lang="en-US" altLang="en-US" sz="1800" baseline="30000" dirty="0">
                <a:solidFill>
                  <a:srgbClr val="00B050"/>
                </a:solidFill>
              </a:rPr>
              <a:t>-3</a:t>
            </a:r>
          </a:p>
          <a:p>
            <a:pPr marL="457200" lvl="1" indent="0" algn="ctr"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458.367 = 4.58367 x 10</a:t>
            </a:r>
            <a:r>
              <a:rPr lang="en-US" altLang="en-US" sz="1800" baseline="30000" dirty="0">
                <a:solidFill>
                  <a:srgbClr val="00B050"/>
                </a:solidFill>
              </a:rPr>
              <a:t>2</a:t>
            </a:r>
          </a:p>
          <a:p>
            <a:pPr lvl="1"/>
            <a:r>
              <a:rPr lang="en-US" altLang="en-US" dirty="0">
                <a:latin typeface="TrumpetLite" panose="020A0602050506020204" pitchFamily="18" charset="0"/>
              </a:rPr>
              <a:t>Binary digits to the right of the binary point continue to be powers of 2</a:t>
            </a:r>
          </a:p>
          <a:p>
            <a:pPr marL="457200" lvl="1" indent="0" algn="ctr"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1011.011 = 1 * 2</a:t>
            </a:r>
            <a:r>
              <a:rPr lang="en-US" altLang="en-US" sz="1800" baseline="30000" dirty="0">
                <a:solidFill>
                  <a:srgbClr val="00B050"/>
                </a:solidFill>
              </a:rPr>
              <a:t>3</a:t>
            </a:r>
            <a:r>
              <a:rPr lang="en-US" altLang="en-US" sz="1800" dirty="0">
                <a:solidFill>
                  <a:srgbClr val="00B050"/>
                </a:solidFill>
              </a:rPr>
              <a:t> + 0 * 2</a:t>
            </a:r>
            <a:r>
              <a:rPr lang="en-US" altLang="en-US" sz="1800" baseline="30000" dirty="0">
                <a:solidFill>
                  <a:srgbClr val="00B050"/>
                </a:solidFill>
              </a:rPr>
              <a:t>2</a:t>
            </a:r>
            <a:r>
              <a:rPr lang="en-US" altLang="en-US" sz="1800" dirty="0">
                <a:solidFill>
                  <a:srgbClr val="00B050"/>
                </a:solidFill>
              </a:rPr>
              <a:t> + 1 * 2</a:t>
            </a:r>
            <a:r>
              <a:rPr lang="en-US" altLang="en-US" sz="1800" baseline="30000" dirty="0">
                <a:solidFill>
                  <a:srgbClr val="00B050"/>
                </a:solidFill>
              </a:rPr>
              <a:t>1</a:t>
            </a:r>
            <a:r>
              <a:rPr lang="en-US" altLang="en-US" sz="1800" dirty="0">
                <a:solidFill>
                  <a:srgbClr val="00B050"/>
                </a:solidFill>
              </a:rPr>
              <a:t> + 1 * 2</a:t>
            </a:r>
            <a:r>
              <a:rPr lang="en-US" altLang="en-US" sz="1800" baseline="30000" dirty="0">
                <a:solidFill>
                  <a:srgbClr val="00B050"/>
                </a:solidFill>
              </a:rPr>
              <a:t>0</a:t>
            </a:r>
            <a:r>
              <a:rPr lang="en-US" altLang="en-US" sz="1800" dirty="0">
                <a:solidFill>
                  <a:srgbClr val="00B050"/>
                </a:solidFill>
              </a:rPr>
              <a:t> + 0 * 2-1 + 1 * 2</a:t>
            </a:r>
            <a:r>
              <a:rPr lang="en-US" altLang="en-US" sz="1800" baseline="30000" dirty="0">
                <a:solidFill>
                  <a:srgbClr val="00B050"/>
                </a:solidFill>
              </a:rPr>
              <a:t>-2</a:t>
            </a:r>
            <a:r>
              <a:rPr lang="en-US" altLang="en-US" sz="1800" dirty="0">
                <a:solidFill>
                  <a:srgbClr val="00B050"/>
                </a:solidFill>
              </a:rPr>
              <a:t> + 1 * 2</a:t>
            </a:r>
            <a:r>
              <a:rPr lang="en-US" altLang="en-US" sz="1800" baseline="30000" dirty="0">
                <a:solidFill>
                  <a:srgbClr val="00B050"/>
                </a:solidFill>
              </a:rPr>
              <a:t>-3</a:t>
            </a:r>
          </a:p>
          <a:p>
            <a:pPr marL="457200" lvl="1" indent="0" algn="ctr"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= 8 + 2 + 1 + ¼ + 1/8 = 11 3/8</a:t>
            </a:r>
          </a:p>
          <a:p>
            <a:pPr marL="457200" lvl="1" indent="0" algn="ctr"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1011.011 = 1.011011 x 2</a:t>
            </a:r>
            <a:r>
              <a:rPr lang="en-US" altLang="en-US" sz="1800" baseline="30000" dirty="0">
                <a:solidFill>
                  <a:srgbClr val="00B05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1890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Real Numbers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, well sort of...</a:t>
            </a: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077200" cy="4648200"/>
          </a:xfrm>
        </p:spPr>
        <p:txBody>
          <a:bodyPr/>
          <a:lstStyle/>
          <a:p>
            <a:r>
              <a:rPr lang="en-US" altLang="en-US" dirty="0">
                <a:latin typeface="TrumpetLite" panose="020A0602050506020204" pitchFamily="18" charset="0"/>
              </a:rPr>
              <a:t>These scientific notation representations have four components</a:t>
            </a:r>
          </a:p>
          <a:p>
            <a:pPr marL="457200" lvl="1" indent="0" algn="ctr">
              <a:buNone/>
            </a:pPr>
            <a:r>
              <a:rPr lang="en-US" altLang="en-US" sz="2000" dirty="0">
                <a:solidFill>
                  <a:srgbClr val="00B050"/>
                </a:solidFill>
              </a:rPr>
              <a:t>Decimal:	</a:t>
            </a:r>
            <a:r>
              <a:rPr lang="en-US" altLang="en-US" sz="2000" dirty="0">
                <a:solidFill>
                  <a:srgbClr val="FF0000"/>
                </a:solidFill>
              </a:rPr>
              <a:t>4</a:t>
            </a:r>
            <a:r>
              <a:rPr lang="en-US" altLang="en-US" sz="2000" dirty="0">
                <a:solidFill>
                  <a:srgbClr val="FFC000"/>
                </a:solidFill>
              </a:rPr>
              <a:t>.58367</a:t>
            </a:r>
            <a:r>
              <a:rPr lang="en-US" altLang="en-US" sz="2000" dirty="0">
                <a:solidFill>
                  <a:srgbClr val="00B050"/>
                </a:solidFill>
              </a:rPr>
              <a:t> x </a:t>
            </a:r>
            <a:r>
              <a:rPr lang="en-US" altLang="en-US" sz="2000" dirty="0">
                <a:solidFill>
                  <a:srgbClr val="7030A0"/>
                </a:solidFill>
              </a:rPr>
              <a:t>10</a:t>
            </a:r>
            <a:r>
              <a:rPr lang="en-US" altLang="en-US" sz="2000" baseline="30000" dirty="0">
                <a:solidFill>
                  <a:srgbClr val="00B0F0"/>
                </a:solidFill>
              </a:rPr>
              <a:t>2</a:t>
            </a:r>
          </a:p>
          <a:p>
            <a:pPr marL="457200" lvl="1" indent="0" algn="ctr">
              <a:buNone/>
            </a:pPr>
            <a:r>
              <a:rPr lang="en-US" altLang="en-US" sz="2000" dirty="0">
                <a:solidFill>
                  <a:srgbClr val="00B050"/>
                </a:solidFill>
              </a:rPr>
              <a:t>Binary:	</a:t>
            </a:r>
            <a:r>
              <a:rPr lang="en-US" altLang="en-US" sz="2000" dirty="0">
                <a:solidFill>
                  <a:srgbClr val="FF0000"/>
                </a:solidFill>
              </a:rPr>
              <a:t>1</a:t>
            </a:r>
            <a:r>
              <a:rPr lang="en-US" altLang="en-US" sz="2000" dirty="0">
                <a:solidFill>
                  <a:srgbClr val="FFC000"/>
                </a:solidFill>
              </a:rPr>
              <a:t>.011011</a:t>
            </a:r>
            <a:r>
              <a:rPr lang="en-US" altLang="en-US" sz="2000" dirty="0">
                <a:solidFill>
                  <a:srgbClr val="00B050"/>
                </a:solidFill>
              </a:rPr>
              <a:t> x </a:t>
            </a:r>
            <a:r>
              <a:rPr lang="en-US" altLang="en-US" sz="2000" dirty="0">
                <a:solidFill>
                  <a:srgbClr val="7030A0"/>
                </a:solidFill>
              </a:rPr>
              <a:t>2</a:t>
            </a:r>
            <a:r>
              <a:rPr lang="en-US" altLang="en-US" sz="2000" baseline="30000" dirty="0">
                <a:solidFill>
                  <a:srgbClr val="00B0F0"/>
                </a:solidFill>
              </a:rPr>
              <a:t>3</a:t>
            </a:r>
          </a:p>
          <a:p>
            <a:pPr marL="515938" lvl="3" indent="0">
              <a:buNone/>
            </a:pPr>
            <a:r>
              <a:rPr lang="en-US" altLang="en-US" sz="2400" dirty="0">
                <a:latin typeface="TrumpetLite" panose="020A0602050506020204" pitchFamily="18" charset="0"/>
                <a:cs typeface="ＭＳ Ｐゴシック" charset="-128"/>
              </a:rPr>
              <a:t>				</a:t>
            </a:r>
            <a:r>
              <a:rPr lang="en-US" altLang="en-US" sz="1800" u="sng" dirty="0">
                <a:latin typeface="TrumpetLite" panose="020A0602050506020204" pitchFamily="18" charset="0"/>
                <a:cs typeface="ＭＳ Ｐゴシック" charset="-128"/>
              </a:rPr>
              <a:t>Decimal</a:t>
            </a:r>
            <a:r>
              <a:rPr lang="en-US" altLang="en-US" sz="1800" dirty="0">
                <a:latin typeface="TrumpetLite" panose="020A0602050506020204" pitchFamily="18" charset="0"/>
                <a:cs typeface="ＭＳ Ｐゴシック" charset="-128"/>
              </a:rPr>
              <a:t>		</a:t>
            </a:r>
            <a:r>
              <a:rPr lang="en-US" altLang="en-US" sz="1800" u="sng" dirty="0">
                <a:latin typeface="TrumpetLite" panose="020A0602050506020204" pitchFamily="18" charset="0"/>
                <a:cs typeface="ＭＳ Ｐゴシック" charset="-128"/>
              </a:rPr>
              <a:t>Binary</a:t>
            </a:r>
            <a:endParaRPr lang="en-US" altLang="en-US" sz="2400" u="sng" dirty="0">
              <a:latin typeface="TrumpetLite" panose="020A0602050506020204" pitchFamily="18" charset="0"/>
              <a:cs typeface="ＭＳ Ｐゴシック" charset="-128"/>
            </a:endParaRPr>
          </a:p>
          <a:p>
            <a:pPr marL="858838" lvl="3" indent="-342900"/>
            <a:r>
              <a:rPr lang="en-US" altLang="en-US" sz="2400" dirty="0">
                <a:latin typeface="TrumpetLite" panose="020A0602050506020204" pitchFamily="18" charset="0"/>
                <a:cs typeface="ＭＳ Ｐゴシック" charset="-128"/>
              </a:rPr>
              <a:t>A whole number:	</a:t>
            </a:r>
            <a:r>
              <a:rPr lang="en-US" altLang="en-US" sz="2000" dirty="0">
                <a:solidFill>
                  <a:srgbClr val="FF0000"/>
                </a:solidFill>
              </a:rPr>
              <a:t>4		1</a:t>
            </a:r>
          </a:p>
          <a:p>
            <a:pPr marL="858838" lvl="3" indent="-342900"/>
            <a:r>
              <a:rPr lang="en-US" altLang="en-US" sz="2400" dirty="0">
                <a:latin typeface="TrumpetLite" panose="020A0602050506020204" pitchFamily="18" charset="0"/>
                <a:cs typeface="ＭＳ Ｐゴシック" charset="-128"/>
              </a:rPr>
              <a:t>A mantissa:		</a:t>
            </a:r>
            <a:r>
              <a:rPr lang="en-US" altLang="en-US" sz="2000" dirty="0">
                <a:solidFill>
                  <a:srgbClr val="FFC000"/>
                </a:solidFill>
              </a:rPr>
              <a:t>.58367		.011011</a:t>
            </a:r>
          </a:p>
          <a:p>
            <a:pPr marL="858838" lvl="3" indent="-342900"/>
            <a:r>
              <a:rPr lang="en-US" altLang="en-US" sz="2400" dirty="0">
                <a:latin typeface="TrumpetLite" panose="020A0602050506020204" pitchFamily="18" charset="0"/>
                <a:cs typeface="ＭＳ Ｐゴシック" charset="-128"/>
              </a:rPr>
              <a:t>A base:			</a:t>
            </a:r>
            <a:r>
              <a:rPr lang="en-US" altLang="en-US" sz="2000" dirty="0">
                <a:solidFill>
                  <a:srgbClr val="7030A0"/>
                </a:solidFill>
              </a:rPr>
              <a:t>10		2</a:t>
            </a:r>
          </a:p>
          <a:p>
            <a:pPr marL="858838" lvl="3" indent="-342900"/>
            <a:r>
              <a:rPr lang="en-US" altLang="en-US" sz="2400" dirty="0">
                <a:latin typeface="TrumpetLite" panose="020A0602050506020204" pitchFamily="18" charset="0"/>
                <a:cs typeface="ＭＳ Ｐゴシック" charset="-128"/>
              </a:rPr>
              <a:t>An exponent:		</a:t>
            </a:r>
            <a:r>
              <a:rPr lang="en-US" altLang="en-US" sz="2000" dirty="0">
                <a:solidFill>
                  <a:srgbClr val="00B0F0"/>
                </a:solidFill>
              </a:rPr>
              <a:t>2		3</a:t>
            </a:r>
          </a:p>
          <a:p>
            <a:pPr marL="401638" lvl="2" indent="-342900"/>
            <a:r>
              <a:rPr lang="en-US" altLang="en-US" sz="2600" dirty="0">
                <a:solidFill>
                  <a:srgbClr val="002060"/>
                </a:solidFill>
                <a:latin typeface="TrumpetLite" panose="020A0602050506020204" pitchFamily="18" charset="0"/>
                <a:cs typeface="ＭＳ Ｐゴシック" charset="-128"/>
              </a:rPr>
              <a:t>Of these, we only have to worry about the last 3 in binary</a:t>
            </a:r>
          </a:p>
          <a:p>
            <a:pPr marL="858838" lvl="3" indent="-342900"/>
            <a:r>
              <a:rPr lang="en-US" altLang="en-US" sz="2000" dirty="0">
                <a:solidFill>
                  <a:srgbClr val="002060"/>
                </a:solidFill>
                <a:latin typeface="TrumpetLite" panose="020A0602050506020204" pitchFamily="18" charset="0"/>
              </a:rPr>
              <a:t>Why?</a:t>
            </a:r>
            <a:endParaRPr lang="en-US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94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Mars Demo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34BEC6-5821-4755-B92A-6DA509989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" t="6045" r="685" b="19343"/>
          <a:stretch/>
        </p:blipFill>
        <p:spPr>
          <a:xfrm>
            <a:off x="256032" y="1676400"/>
            <a:ext cx="860450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5968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Text: ASCII &amp; Unicode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077200" cy="4648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  <a:hlinkClick r:id="rId3"/>
              </a:rPr>
              <a:t>https://www.ascii-code.com/</a:t>
            </a:r>
            <a:endParaRPr lang="en-US" altLang="en-US" dirty="0">
              <a:solidFill>
                <a:srgbClr val="00B050"/>
              </a:solidFill>
              <a:latin typeface="TrumpetLite" panose="020A0602050506020204" pitchFamily="18" charset="0"/>
            </a:endParaRPr>
          </a:p>
          <a:p>
            <a:pPr marL="0" indent="0">
              <a:buNone/>
            </a:pPr>
            <a:endParaRPr lang="en-US" altLang="en-US" dirty="0">
              <a:latin typeface="TrumpetLite" panose="020A06020505060202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latin typeface="TrumpetLite" panose="020A0602050506020204" pitchFamily="18" charset="0"/>
                <a:hlinkClick r:id="rId4"/>
              </a:rPr>
              <a:t>http://www.unicode.org/standard/WhatIsUnicode.html</a:t>
            </a:r>
            <a:endParaRPr lang="en-US" altLang="en-US" dirty="0">
              <a:latin typeface="TrumpetLite" panose="020A0602050506020204" pitchFamily="18" charset="0"/>
            </a:endParaRPr>
          </a:p>
          <a:p>
            <a:pPr marL="0" indent="0">
              <a:buNone/>
            </a:pPr>
            <a:endParaRPr lang="en-US" altLang="en-US" dirty="0">
              <a:latin typeface="TrumpetLite" panose="020A0602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72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Sound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5345A23-3CE2-4729-BF5C-06F90D6CFF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524000"/>
            <a:ext cx="54673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13754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Digitization of analog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268C6-7051-4537-B215-1C26A1DD9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Footlight MT Light" panose="0204060206030A020304" pitchFamily="18" charset="0"/>
              </a:rPr>
              <a:t>Digitize</a:t>
            </a:r>
            <a:r>
              <a:rPr lang="en-US" dirty="0">
                <a:latin typeface="Footlight MT Light" panose="0204060206030A020304" pitchFamily="18" charset="0"/>
              </a:rPr>
              <a:t>: to convert to a digital form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Footlight MT Light" panose="0204060206030A020304" pitchFamily="18" charset="0"/>
              </a:rPr>
              <a:t>Sampling</a:t>
            </a:r>
            <a:r>
              <a:rPr lang="en-US" dirty="0">
                <a:latin typeface="Footlight MT Light" panose="0204060206030A020304" pitchFamily="18" charset="0"/>
              </a:rPr>
              <a:t>: record sound wave values at fixed, discrete intervals</a:t>
            </a:r>
          </a:p>
          <a:p>
            <a:r>
              <a:rPr lang="en-US" dirty="0">
                <a:latin typeface="Footlight MT Light" panose="0204060206030A020304" pitchFamily="18" charset="0"/>
              </a:rPr>
              <a:t>To reproduce sound, approximate using samples</a:t>
            </a:r>
          </a:p>
          <a:p>
            <a:r>
              <a:rPr lang="en-US" dirty="0">
                <a:latin typeface="Footlight MT Light" panose="0204060206030A020304" pitchFamily="18" charset="0"/>
              </a:rPr>
              <a:t>Quality determine by:</a:t>
            </a:r>
          </a:p>
          <a:p>
            <a:pPr lvl="1"/>
            <a:r>
              <a:rPr lang="en-US" b="1" dirty="0">
                <a:solidFill>
                  <a:srgbClr val="00B0F0"/>
                </a:solidFill>
                <a:latin typeface="Footlight MT Light" panose="0204060206030A020304" pitchFamily="18" charset="0"/>
              </a:rPr>
              <a:t>Sampling rate</a:t>
            </a:r>
            <a:r>
              <a:rPr lang="en-US" dirty="0">
                <a:latin typeface="Footlight MT Light" panose="0204060206030A020304" pitchFamily="18" charset="0"/>
              </a:rPr>
              <a:t>: number of samples per second</a:t>
            </a:r>
          </a:p>
          <a:p>
            <a:pPr lvl="2"/>
            <a:r>
              <a:rPr lang="en-US" dirty="0">
                <a:latin typeface="Footlight MT Light" panose="0204060206030A020304" pitchFamily="18" charset="0"/>
              </a:rPr>
              <a:t>More samples = more accurate wave form</a:t>
            </a:r>
          </a:p>
          <a:p>
            <a:pPr lvl="1"/>
            <a:r>
              <a:rPr lang="en-US" dirty="0">
                <a:solidFill>
                  <a:srgbClr val="92D050"/>
                </a:solidFill>
                <a:latin typeface="Footlight MT Light" panose="0204060206030A020304" pitchFamily="18" charset="0"/>
              </a:rPr>
              <a:t>Bit depth</a:t>
            </a:r>
            <a:r>
              <a:rPr lang="en-US" dirty="0">
                <a:latin typeface="Footlight MT Light" panose="0204060206030A020304" pitchFamily="18" charset="0"/>
              </a:rPr>
              <a:t>: number of bits per sample</a:t>
            </a:r>
          </a:p>
          <a:p>
            <a:pPr lvl="2"/>
            <a:r>
              <a:rPr lang="en-US" dirty="0">
                <a:latin typeface="Footlight MT Light" panose="0204060206030A020304" pitchFamily="18" charset="0"/>
              </a:rPr>
              <a:t>More bits = more accurate amplitude</a:t>
            </a:r>
          </a:p>
        </p:txBody>
      </p:sp>
    </p:spTree>
    <p:extLst>
      <p:ext uri="{BB962C8B-B14F-4D97-AF65-F5344CB8AC3E}">
        <p14:creationId xmlns:p14="http://schemas.microsoft.com/office/powerpoint/2010/main" val="285823137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Sound</a:t>
            </a:r>
          </a:p>
        </p:txBody>
      </p:sp>
      <p:sp>
        <p:nvSpPr>
          <p:cNvPr id="14341" name="Slide Number Placeholder 4">
            <a:extLst>
              <a:ext uri="{FF2B5EF4-FFF2-40B4-BE49-F238E27FC236}">
                <a16:creationId xmlns:a16="http://schemas.microsoft.com/office/drawing/2014/main" id="{DC4D349B-07FC-42A7-8FA3-BBF00C264B7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057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36C1AB6-F617-4CCC-9E8E-EFBB00EA4341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26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F1138576-5392-4469-B745-6BB625F7D4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5012503" cy="672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13051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268C6-7051-4537-B215-1C26A1DD9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ootlight MT Light" panose="0204060206030A020304" pitchFamily="18" charset="0"/>
              </a:rPr>
              <a:t>Image sampling: record color or intensity at fixed, discrete intervals in two dimensions</a:t>
            </a:r>
          </a:p>
          <a:p>
            <a:r>
              <a:rPr lang="en-US" dirty="0">
                <a:latin typeface="Footlight MT Light" panose="0204060206030A020304" pitchFamily="18" charset="0"/>
              </a:rPr>
              <a:t>Pixels: individual recorded samples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Footlight MT Light" panose="0204060206030A020304" pitchFamily="18" charset="0"/>
              </a:rPr>
              <a:t>RGB encoding scheme</a:t>
            </a:r>
            <a:r>
              <a:rPr lang="en-US" dirty="0">
                <a:latin typeface="Footlight MT Light" panose="0204060206030A020304" pitchFamily="18" charset="0"/>
              </a:rPr>
              <a:t>: </a:t>
            </a:r>
          </a:p>
          <a:p>
            <a:pPr lvl="1"/>
            <a:r>
              <a:rPr lang="en-US" dirty="0">
                <a:latin typeface="Footlight MT Light" panose="0204060206030A020304" pitchFamily="18" charset="0"/>
              </a:rPr>
              <a:t>Colors are combinations of red, green, and blue</a:t>
            </a:r>
          </a:p>
          <a:p>
            <a:pPr lvl="1"/>
            <a:r>
              <a:rPr lang="en-US" dirty="0">
                <a:latin typeface="Footlight MT Light" panose="0204060206030A020304" pitchFamily="18" charset="0"/>
              </a:rPr>
              <a:t>One byte each for red, green, and blue</a:t>
            </a:r>
          </a:p>
          <a:p>
            <a:r>
              <a:rPr lang="en-US" b="1" dirty="0">
                <a:solidFill>
                  <a:srgbClr val="00B050"/>
                </a:solidFill>
                <a:latin typeface="Footlight MT Light" panose="0204060206030A020304" pitchFamily="18" charset="0"/>
              </a:rPr>
              <a:t>Raster graphics </a:t>
            </a:r>
            <a:r>
              <a:rPr lang="en-US" dirty="0">
                <a:latin typeface="Footlight MT Light" panose="0204060206030A020304" pitchFamily="18" charset="0"/>
              </a:rPr>
              <a:t>store picture as two-d grid of pixel values</a:t>
            </a:r>
          </a:p>
        </p:txBody>
      </p:sp>
    </p:spTree>
    <p:extLst>
      <p:ext uri="{BB962C8B-B14F-4D97-AF65-F5344CB8AC3E}">
        <p14:creationId xmlns:p14="http://schemas.microsoft.com/office/powerpoint/2010/main" val="187683925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1430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Images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77E14844-0387-42FF-9984-E8A1DC6310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56" y="381000"/>
            <a:ext cx="5283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1D15F2-28B8-44B6-88E7-2FD85C44A0D4}"/>
              </a:ext>
            </a:extLst>
          </p:cNvPr>
          <p:cNvSpPr txBox="1"/>
          <p:nvPr/>
        </p:nvSpPr>
        <p:spPr>
          <a:xfrm>
            <a:off x="533400" y="6243935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hlinkClick r:id="rId4"/>
              </a:rPr>
              <a:t>Matt Parker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125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oose Racing Foam Air Filter Yamaha YFZ450 2004-2015">
            <a:extLst>
              <a:ext uri="{FF2B5EF4-FFF2-40B4-BE49-F238E27FC236}">
                <a16:creationId xmlns:a16="http://schemas.microsoft.com/office/drawing/2014/main" id="{BAC0C967-B70B-446D-8D1B-51CBD7247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990">
            <a:off x="6959920" y="4149951"/>
            <a:ext cx="1924646" cy="19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laerdal.com/images/S/AESRIRYA.jpg">
            <a:extLst>
              <a:ext uri="{FF2B5EF4-FFF2-40B4-BE49-F238E27FC236}">
                <a16:creationId xmlns:a16="http://schemas.microsoft.com/office/drawing/2014/main" id="{AC6A8F07-50FD-4B32-8B3F-16F4B063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1136">
            <a:off x="5008712" y="4781889"/>
            <a:ext cx="2584960" cy="114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1">
            <a:extLst>
              <a:ext uri="{FF2B5EF4-FFF2-40B4-BE49-F238E27FC236}">
                <a16:creationId xmlns:a16="http://schemas.microsoft.com/office/drawing/2014/main" id="{AD037C14-7F48-49DA-85A0-5AA511931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What does this mean?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290DF91-AAB2-4D92-8AA7-8E8E8C0275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56017"/>
            <a:ext cx="8077200" cy="4592383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10110001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TrumpetLite" panose="020A0602050506020204" pitchFamily="18" charset="0"/>
            </a:endParaRPr>
          </a:p>
          <a:p>
            <a:pPr defTabSz="933450">
              <a:tabLst>
                <a:tab pos="4119563" algn="r"/>
              </a:tabLst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Unsigned Integer:	177</a:t>
            </a:r>
          </a:p>
          <a:p>
            <a:pPr defTabSz="933450">
              <a:tabLst>
                <a:tab pos="4119563" algn="r"/>
              </a:tabLst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Sign &amp; Magnitude Integer:	-49</a:t>
            </a:r>
          </a:p>
          <a:p>
            <a:pPr defTabSz="933450">
              <a:tabLst>
                <a:tab pos="4119563" algn="r"/>
              </a:tabLst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2s-Complement Integer:	-79</a:t>
            </a:r>
          </a:p>
          <a:p>
            <a:pPr defTabSz="933450">
              <a:tabLst>
                <a:tab pos="4119563" algn="r"/>
              </a:tabLst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Extended ASCII Character:	±</a:t>
            </a:r>
          </a:p>
          <a:p>
            <a:pPr defTabSz="933450">
              <a:tabLst>
                <a:tab pos="4119563" algn="r"/>
              </a:tabLst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Hexadecimal Number:	B1</a:t>
            </a:r>
          </a:p>
          <a:p>
            <a:pPr defTabSz="933450">
              <a:tabLst>
                <a:tab pos="4119563" algn="r"/>
              </a:tabLst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Denali Monoaxial/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Polyaxial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 ATR™ Set Screw</a:t>
            </a:r>
          </a:p>
          <a:p>
            <a:pPr defTabSz="933450">
              <a:tabLst>
                <a:tab pos="4119563" algn="r"/>
              </a:tabLst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Moose Racing Air Filter</a:t>
            </a:r>
          </a:p>
          <a:p>
            <a:pPr defTabSz="933450">
              <a:tabLst>
                <a:tab pos="4119563" algn="r"/>
              </a:tabLst>
            </a:pP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Laerdal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 Medical ‘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Extri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TrumpetLite" panose="020A0602050506020204" pitchFamily="18" charset="0"/>
              </a:rPr>
              <a:t> Kelly’ trauma mannequin</a:t>
            </a:r>
          </a:p>
          <a:p>
            <a:pPr marL="0" indent="0" defTabSz="933450">
              <a:buNone/>
              <a:tabLst>
                <a:tab pos="3541713" algn="r"/>
              </a:tabLst>
            </a:pPr>
            <a:endParaRPr lang="en-US" altLang="en-US" sz="1800" dirty="0">
              <a:solidFill>
                <a:schemeClr val="accent6">
                  <a:lumMod val="75000"/>
                </a:schemeClr>
              </a:solidFill>
              <a:latin typeface="TrumpetLite" panose="020A0602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F337A-623B-4A12-BD47-F57697E17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286920"/>
            <a:ext cx="2091524" cy="19068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477C6417-6B69-4E9C-9832-9203E76FC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Data Representation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4099AAC-8CDF-4E1C-9DCB-1ACE0FA399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dirty="0">
                <a:solidFill>
                  <a:schemeClr val="accent3">
                    <a:lumMod val="50000"/>
                  </a:schemeClr>
                </a:solidFill>
                <a:latin typeface="TrumpetLite" panose="020A0602050506020204" pitchFamily="18" charset="0"/>
              </a:rPr>
              <a:t>Motivating Principles</a:t>
            </a:r>
            <a:endParaRPr lang="en-US" altLang="en-US" sz="2800" dirty="0">
              <a:solidFill>
                <a:schemeClr val="accent3">
                  <a:lumMod val="50000"/>
                </a:schemeClr>
              </a:solidFill>
              <a:latin typeface="TrumpetLite" panose="020A0602050506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sz="2800" dirty="0">
              <a:latin typeface="TrumpetLite" panose="020A0602050506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800" dirty="0">
                <a:latin typeface="TrumpetLite" panose="020A0602050506020204" pitchFamily="18" charset="0"/>
              </a:rPr>
              <a:t>Symbols have </a:t>
            </a:r>
            <a:r>
              <a:rPr lang="en-US" altLang="en-US" sz="2800" dirty="0">
                <a:solidFill>
                  <a:srgbClr val="FF0000"/>
                </a:solidFill>
                <a:latin typeface="TrumpetLite" panose="020A0602050506020204" pitchFamily="18" charset="0"/>
              </a:rPr>
              <a:t>NO</a:t>
            </a:r>
            <a:r>
              <a:rPr lang="en-US" altLang="en-US" sz="2800" dirty="0">
                <a:latin typeface="TrumpetLite" panose="020A0602050506020204" pitchFamily="18" charset="0"/>
              </a:rPr>
              <a:t> inherent meaning!!</a:t>
            </a:r>
            <a:br>
              <a:rPr lang="en-US" altLang="en-US" sz="2800" dirty="0">
                <a:latin typeface="TrumpetLite" panose="020A0602050506020204" pitchFamily="18" charset="0"/>
              </a:rPr>
            </a:br>
            <a:r>
              <a:rPr lang="en-US" altLang="en-US" sz="2800" dirty="0">
                <a:latin typeface="TrumpetLite" panose="020A0602050506020204" pitchFamily="18" charset="0"/>
              </a:rPr>
              <a:t>They only mean what we </a:t>
            </a:r>
            <a:r>
              <a:rPr lang="en-US" altLang="en-US" sz="2800" u="sng" dirty="0">
                <a:latin typeface="TrumpetLite" panose="020A0602050506020204" pitchFamily="18" charset="0"/>
              </a:rPr>
              <a:t>choose</a:t>
            </a:r>
            <a:r>
              <a:rPr lang="en-US" altLang="en-US" sz="2800" dirty="0">
                <a:latin typeface="TrumpetLite" panose="020A0602050506020204" pitchFamily="18" charset="0"/>
              </a:rPr>
              <a:t> them to mean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800" dirty="0">
              <a:latin typeface="TrumpetLite" panose="020A06020505060202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en-US" sz="2800" dirty="0">
              <a:latin typeface="TrumpetLite" panose="020A0602050506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800" dirty="0">
                <a:latin typeface="TrumpetLite" panose="020A0602050506020204" pitchFamily="18" charset="0"/>
              </a:rPr>
              <a:t>The representations that we choose often determine the algorithms available to us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800" dirty="0">
              <a:latin typeface="TrumpetLite" panose="020A0602050506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E248C4-4FE7-4A2C-8ACE-BD1B15934456}"/>
              </a:ext>
            </a:extLst>
          </p:cNvPr>
          <p:cNvSpPr/>
          <p:nvPr/>
        </p:nvSpPr>
        <p:spPr>
          <a:xfrm>
            <a:off x="2094914" y="3810000"/>
            <a:ext cx="49541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Interpretation is key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13A61641-6522-4173-A228-BDD6310EE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85" y="1328417"/>
            <a:ext cx="4876215" cy="44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Digital Computers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5029200"/>
          </a:xfrm>
        </p:spPr>
        <p:txBody>
          <a:bodyPr/>
          <a:lstStyle/>
          <a:p>
            <a:r>
              <a:rPr lang="en-US" altLang="en-US" dirty="0">
                <a:latin typeface="TrumpetLite" panose="020A0602050506020204" pitchFamily="18" charset="0"/>
              </a:rPr>
              <a:t>Are built upon and operate by the simple concept of choice, or the ability to distinguish</a:t>
            </a:r>
          </a:p>
          <a:p>
            <a:r>
              <a:rPr lang="en-US" altLang="en-US" dirty="0">
                <a:latin typeface="TrumpetLite" panose="020A0602050506020204" pitchFamily="18" charset="0"/>
              </a:rPr>
              <a:t>And not only that, but the most primitive sort of choice or distinction: that between two alternatives</a:t>
            </a:r>
          </a:p>
          <a:p>
            <a:pPr lvl="1"/>
            <a:r>
              <a:rPr lang="en-US" altLang="en-US" dirty="0">
                <a:latin typeface="TrumpetLite" panose="020A0602050506020204" pitchFamily="18" charset="0"/>
              </a:rPr>
              <a:t>on / off		</a:t>
            </a:r>
            <a:r>
              <a:rPr lang="en-US" altLang="en-US" dirty="0">
                <a:latin typeface="TrumpetLite" panose="020A0602050506020204" pitchFamily="18" charset="0"/>
                <a:sym typeface="Symbol" panose="05050102010706020507" pitchFamily="18" charset="2"/>
              </a:rPr>
              <a:t> true / false</a:t>
            </a:r>
          </a:p>
          <a:p>
            <a:pPr lvl="1"/>
            <a:r>
              <a:rPr lang="en-US" altLang="en-US" dirty="0">
                <a:latin typeface="TrumpetLite" panose="020A0602050506020204" pitchFamily="18" charset="0"/>
                <a:sym typeface="Symbol" panose="05050102010706020507" pitchFamily="18" charset="2"/>
              </a:rPr>
              <a:t>open / closed	 positive / negative</a:t>
            </a:r>
          </a:p>
          <a:p>
            <a:r>
              <a:rPr lang="en-US" altLang="en-US" dirty="0">
                <a:latin typeface="TrumpetLite" panose="020A0602050506020204" pitchFamily="18" charset="0"/>
                <a:sym typeface="Symbol" panose="05050102010706020507" pitchFamily="18" charset="2"/>
              </a:rPr>
              <a:t>WHY?</a:t>
            </a:r>
          </a:p>
          <a:p>
            <a:pPr lvl="1"/>
            <a:r>
              <a:rPr lang="en-US" altLang="en-US" dirty="0">
                <a:latin typeface="TrumpetLite" panose="020A0602050506020204" pitchFamily="18" charset="0"/>
              </a:rPr>
              <a:t>It is as simple as you can get!</a:t>
            </a:r>
          </a:p>
          <a:p>
            <a:pPr lvl="2"/>
            <a:r>
              <a:rPr lang="en-US" altLang="en-US" dirty="0">
                <a:latin typeface="TrumpetLite" panose="020A0602050506020204" pitchFamily="18" charset="0"/>
              </a:rPr>
              <a:t>Mathematically</a:t>
            </a:r>
          </a:p>
          <a:p>
            <a:pPr lvl="2"/>
            <a:r>
              <a:rPr lang="en-US" altLang="en-US" dirty="0">
                <a:latin typeface="TrumpetLite" panose="020A0602050506020204" pitchFamily="18" charset="0"/>
              </a:rPr>
              <a:t>Engineering Principle: It is better to design</a:t>
            </a:r>
            <a:br>
              <a:rPr lang="en-US" altLang="en-US" dirty="0">
                <a:latin typeface="TrumpetLite" panose="020A0602050506020204" pitchFamily="18" charset="0"/>
              </a:rPr>
            </a:br>
            <a:r>
              <a:rPr lang="en-US" altLang="en-US" dirty="0">
                <a:latin typeface="TrumpetLite" panose="020A0602050506020204" pitchFamily="18" charset="0"/>
              </a:rPr>
              <a:t>a complex system out of simple components</a:t>
            </a:r>
            <a:br>
              <a:rPr lang="en-US" altLang="en-US" dirty="0">
                <a:latin typeface="TrumpetLite" panose="020A0602050506020204" pitchFamily="18" charset="0"/>
              </a:rPr>
            </a:br>
            <a:r>
              <a:rPr lang="en-US" altLang="en-US" dirty="0">
                <a:latin typeface="TrumpetLite" panose="020A0602050506020204" pitchFamily="18" charset="0"/>
              </a:rPr>
              <a:t>than out of complex ones</a:t>
            </a:r>
          </a:p>
        </p:txBody>
      </p:sp>
      <p:sp>
        <p:nvSpPr>
          <p:cNvPr id="14341" name="Slide Number Placeholder 4">
            <a:extLst>
              <a:ext uri="{FF2B5EF4-FFF2-40B4-BE49-F238E27FC236}">
                <a16:creationId xmlns:a16="http://schemas.microsoft.com/office/drawing/2014/main" id="{DC4D349B-07FC-42A7-8FA3-BBF00C264B7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0574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36C1AB6-F617-4CCC-9E8E-EFBB00EA4341}" type="slidenum">
              <a:rPr lang="en-US" altLang="en-US" sz="14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0D0E816D-8262-492E-92B7-CAF2374C1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25" y="3048000"/>
            <a:ext cx="2549866" cy="373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A21739-B044-40E8-9D45-FC623441D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8795">
            <a:off x="3769758" y="3159654"/>
            <a:ext cx="5208476" cy="3276856"/>
          </a:xfrm>
          <a:prstGeom prst="rect">
            <a:avLst/>
          </a:prstGeom>
        </p:spPr>
      </p:pic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Binary Codes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rumpetLite" panose="020A0602050506020204" pitchFamily="18" charset="0"/>
              </a:rPr>
              <a:t>In a computer,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all data </a:t>
            </a:r>
            <a:r>
              <a:rPr lang="en-US" altLang="en-US" dirty="0">
                <a:latin typeface="TrumpetLite" panose="020A0602050506020204" pitchFamily="18" charset="0"/>
              </a:rPr>
              <a:t>is represented in 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binary codes</a:t>
            </a:r>
          </a:p>
          <a:p>
            <a:pPr marL="0" indent="0" algn="ctr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TrumpetLite" panose="020A0602050506020204" pitchFamily="18" charset="0"/>
              </a:rPr>
              <a:t>e.g., sequences of 0s and 1s</a:t>
            </a:r>
          </a:p>
          <a:p>
            <a:pPr marL="0" indent="0">
              <a:buNone/>
            </a:pPr>
            <a:r>
              <a:rPr lang="en-US" altLang="en-US" dirty="0">
                <a:latin typeface="TrumpetLite" panose="020A0602050506020204" pitchFamily="18" charset="0"/>
              </a:rPr>
              <a:t>All hardware components operate in a ‘</a:t>
            </a:r>
            <a:r>
              <a:rPr lang="en-US" altLang="en-US" dirty="0" err="1">
                <a:latin typeface="TrumpetLite" panose="020A0602050506020204" pitchFamily="18" charset="0"/>
              </a:rPr>
              <a:t>bistable</a:t>
            </a:r>
            <a:r>
              <a:rPr lang="en-US" altLang="en-US" dirty="0">
                <a:latin typeface="TrumpetLite" panose="020A0602050506020204" pitchFamily="18" charset="0"/>
              </a:rPr>
              <a:t> environment’</a:t>
            </a:r>
          </a:p>
          <a:p>
            <a:pPr marL="0" indent="0">
              <a:buNone/>
            </a:pPr>
            <a:endParaRPr lang="en-US" altLang="en-US" dirty="0">
              <a:latin typeface="TrumpetLite" panose="020A0602050506020204" pitchFamily="18" charset="0"/>
            </a:endParaRPr>
          </a:p>
          <a:p>
            <a:pPr marL="0" indent="0">
              <a:buNone/>
            </a:pPr>
            <a:endParaRPr lang="en-US" altLang="en-US" dirty="0">
              <a:latin typeface="TrumpetLite" panose="020A06020505060202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Why 0 &amp; 1?</a:t>
            </a:r>
          </a:p>
          <a:p>
            <a:pPr marL="0" indent="0" defTabSz="231775">
              <a:buNone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  <a:sym typeface="Symbol" panose="05050102010706020507" pitchFamily="18" charset="2"/>
              </a:rPr>
              <a:t>	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historical accident</a:t>
            </a:r>
          </a:p>
        </p:txBody>
      </p:sp>
    </p:spTree>
    <p:extLst>
      <p:ext uri="{BB962C8B-B14F-4D97-AF65-F5344CB8AC3E}">
        <p14:creationId xmlns:p14="http://schemas.microsoft.com/office/powerpoint/2010/main" val="899229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685800"/>
          </a:xfrm>
        </p:spPr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Positive Integers: Radix Notation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077200" cy="5638800"/>
          </a:xfrm>
        </p:spPr>
        <p:txBody>
          <a:bodyPr/>
          <a:lstStyle/>
          <a:p>
            <a:pPr marL="0" indent="0" defTabSz="1030288">
              <a:buNone/>
              <a:tabLst>
                <a:tab pos="461963" algn="ctr"/>
                <a:tab pos="2454275" algn="ctr"/>
                <a:tab pos="5140325" algn="ctr"/>
                <a:tab pos="7026275" algn="ctr"/>
              </a:tabLst>
            </a:pP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Binary	</a:t>
            </a:r>
            <a:r>
              <a:rPr lang="en-US" altLang="en-US" sz="2000" dirty="0">
                <a:solidFill>
                  <a:srgbClr val="00B050"/>
                </a:solidFill>
                <a:latin typeface="TrumpetLite" panose="020A0602050506020204" pitchFamily="18" charset="0"/>
              </a:rPr>
              <a:t>Decimal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Binary	</a:t>
            </a:r>
            <a:r>
              <a:rPr lang="en-US" altLang="en-US" sz="2000" dirty="0">
                <a:solidFill>
                  <a:srgbClr val="00B050"/>
                </a:solidFill>
                <a:latin typeface="TrumpetLite" panose="020A0602050506020204" pitchFamily="18" charset="0"/>
              </a:rPr>
              <a:t>Decimal</a:t>
            </a:r>
          </a:p>
          <a:p>
            <a:pPr marL="0" indent="0">
              <a:buNone/>
              <a:tabLst>
                <a:tab pos="568325" algn="r"/>
                <a:tab pos="2511425" algn="r"/>
                <a:tab pos="5429250" algn="r"/>
                <a:tab pos="7142163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0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0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10000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16</a:t>
            </a:r>
          </a:p>
          <a:p>
            <a:pPr marL="0" indent="0">
              <a:buNone/>
              <a:tabLst>
                <a:tab pos="568325" algn="r"/>
                <a:tab pos="2511425" algn="r"/>
                <a:tab pos="5429250" algn="r"/>
                <a:tab pos="7142163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10001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17</a:t>
            </a:r>
          </a:p>
          <a:p>
            <a:pPr marL="0" indent="0">
              <a:buNone/>
              <a:tabLst>
                <a:tab pos="568325" algn="r"/>
                <a:tab pos="2511425" algn="r"/>
                <a:tab pos="5429250" algn="r"/>
                <a:tab pos="7142163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10010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18</a:t>
            </a:r>
          </a:p>
          <a:p>
            <a:pPr marL="0" indent="0">
              <a:buNone/>
              <a:tabLst>
                <a:tab pos="568325" algn="r"/>
                <a:tab pos="2511425" algn="r"/>
                <a:tab pos="5429250" algn="r"/>
                <a:tab pos="7142163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11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3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10011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19</a:t>
            </a:r>
          </a:p>
          <a:p>
            <a:pPr marL="0" indent="0">
              <a:buNone/>
              <a:tabLst>
                <a:tab pos="568325" algn="r"/>
                <a:tab pos="2511425" algn="r"/>
                <a:tab pos="5429250" algn="r"/>
                <a:tab pos="7142163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100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4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10100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20</a:t>
            </a:r>
          </a:p>
          <a:p>
            <a:pPr marL="0" indent="0">
              <a:buNone/>
              <a:tabLst>
                <a:tab pos="568325" algn="r"/>
                <a:tab pos="2511425" algn="r"/>
                <a:tab pos="5429250" algn="r"/>
                <a:tab pos="7142163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101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5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10101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21</a:t>
            </a:r>
          </a:p>
          <a:p>
            <a:pPr marL="0" indent="0">
              <a:buNone/>
              <a:tabLst>
                <a:tab pos="568325" algn="r"/>
                <a:tab pos="2511425" algn="r"/>
                <a:tab pos="5429250" algn="r"/>
                <a:tab pos="7142163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110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6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10110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22</a:t>
            </a:r>
          </a:p>
          <a:p>
            <a:pPr marL="0" indent="0">
              <a:buNone/>
              <a:tabLst>
                <a:tab pos="568325" algn="r"/>
                <a:tab pos="2511425" algn="r"/>
                <a:tab pos="5429250" algn="r"/>
                <a:tab pos="7142163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111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7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10111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23</a:t>
            </a:r>
          </a:p>
          <a:p>
            <a:pPr marL="0" indent="0">
              <a:buNone/>
              <a:tabLst>
                <a:tab pos="568325" algn="r"/>
                <a:tab pos="2511425" algn="r"/>
                <a:tab pos="5429250" algn="r"/>
                <a:tab pos="7142163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1000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8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11000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24</a:t>
            </a:r>
          </a:p>
          <a:p>
            <a:pPr marL="0" indent="0">
              <a:buNone/>
              <a:tabLst>
                <a:tab pos="568325" algn="r"/>
                <a:tab pos="2511425" algn="r"/>
                <a:tab pos="5429250" algn="r"/>
                <a:tab pos="7142163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1001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9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11001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25</a:t>
            </a:r>
          </a:p>
          <a:p>
            <a:pPr marL="0" indent="0">
              <a:buNone/>
              <a:tabLst>
                <a:tab pos="568325" algn="r"/>
                <a:tab pos="2511425" algn="r"/>
                <a:tab pos="5429250" algn="r"/>
                <a:tab pos="7142163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1010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10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11010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26</a:t>
            </a:r>
          </a:p>
          <a:p>
            <a:pPr marL="0" indent="0">
              <a:buNone/>
              <a:tabLst>
                <a:tab pos="568325" algn="r"/>
                <a:tab pos="2511425" algn="r"/>
                <a:tab pos="5429250" algn="r"/>
                <a:tab pos="7142163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1011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11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11011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27</a:t>
            </a:r>
          </a:p>
          <a:p>
            <a:pPr marL="0" indent="0">
              <a:buNone/>
              <a:tabLst>
                <a:tab pos="568325" algn="r"/>
                <a:tab pos="2511425" algn="r"/>
                <a:tab pos="5429250" algn="r"/>
                <a:tab pos="7142163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1100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12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11100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28</a:t>
            </a:r>
          </a:p>
          <a:p>
            <a:pPr marL="0" indent="0">
              <a:buNone/>
              <a:tabLst>
                <a:tab pos="568325" algn="r"/>
                <a:tab pos="2511425" algn="r"/>
                <a:tab pos="5429250" algn="r"/>
                <a:tab pos="7142163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1101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13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11101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29</a:t>
            </a:r>
          </a:p>
          <a:p>
            <a:pPr marL="0" indent="0">
              <a:buNone/>
              <a:tabLst>
                <a:tab pos="568325" algn="r"/>
                <a:tab pos="2511425" algn="r"/>
                <a:tab pos="5429250" algn="r"/>
                <a:tab pos="7142163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1110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14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11110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30</a:t>
            </a:r>
          </a:p>
          <a:p>
            <a:pPr marL="0" indent="0">
              <a:buNone/>
              <a:tabLst>
                <a:tab pos="568325" algn="r"/>
                <a:tab pos="2511425" algn="r"/>
                <a:tab pos="5429250" algn="r"/>
                <a:tab pos="7142163" algn="r"/>
              </a:tabLst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1111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15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11111	</a:t>
            </a:r>
            <a:r>
              <a:rPr lang="en-US" altLang="en-US" sz="1800" dirty="0">
                <a:solidFill>
                  <a:srgbClr val="00B050"/>
                </a:solidFill>
                <a:latin typeface="TrumpetLite" panose="020A0602050506020204" pitchFamily="18" charset="0"/>
              </a:rPr>
              <a:t>31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CDC30B-07D6-40A0-AA23-D91B67F444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324600"/>
            <a:ext cx="2057400" cy="381000"/>
          </a:xfrm>
          <a:prstGeom prst="rect">
            <a:avLst/>
          </a:prstGeom>
        </p:spPr>
        <p:txBody>
          <a:bodyPr/>
          <a:lstStyle/>
          <a:p>
            <a:fld id="{744ECCD7-2261-4377-9472-B67094584AA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9058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What is Radix?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4953000"/>
          </a:xfrm>
        </p:spPr>
        <p:txBody>
          <a:bodyPr/>
          <a:lstStyle/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So if in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decimal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notation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3972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represents the number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three thousand nine hundred seventy two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, what does </a:t>
            </a:r>
            <a:r>
              <a:rPr lang="en-US" altLang="en-US" dirty="0">
                <a:solidFill>
                  <a:srgbClr val="00B0F0"/>
                </a:solidFill>
                <a:latin typeface="TrumpetLite" panose="020A0602050506020204" pitchFamily="18" charset="0"/>
              </a:rPr>
              <a:t>101101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represent in </a:t>
            </a:r>
            <a:r>
              <a:rPr lang="en-US" altLang="en-US" dirty="0">
                <a:solidFill>
                  <a:srgbClr val="00B0F0"/>
                </a:solidFill>
                <a:latin typeface="TrumpetLite" panose="020A0602050506020204" pitchFamily="18" charset="0"/>
              </a:rPr>
              <a:t>binary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?</a:t>
            </a:r>
          </a:p>
          <a:p>
            <a:pPr lvl="1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Let's start with that first part:</a:t>
            </a:r>
          </a:p>
          <a:p>
            <a:pPr marL="457200" lvl="1" indent="0">
              <a:buNone/>
              <a:tabLst>
                <a:tab pos="914400" algn="l"/>
                <a:tab pos="1604963" algn="l"/>
              </a:tabLst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3972	= 3 *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1000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+ 9 *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100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+ 7 *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10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+ 2 *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</a:p>
          <a:p>
            <a:pPr marL="457200" lvl="1" indent="0">
              <a:buNone/>
              <a:tabLst>
                <a:tab pos="1604963" algn="l"/>
              </a:tabLst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= 3 *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10</a:t>
            </a:r>
            <a:r>
              <a:rPr lang="en-US" altLang="en-US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3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+ 9 *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10</a:t>
            </a:r>
            <a:r>
              <a:rPr lang="en-US" altLang="en-US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+ 7 *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10</a:t>
            </a:r>
            <a:r>
              <a:rPr lang="en-US" altLang="en-US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1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+ 2 *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10</a:t>
            </a:r>
            <a:r>
              <a:rPr lang="en-US" altLang="en-US" baseline="30000" dirty="0">
                <a:solidFill>
                  <a:srgbClr val="00B050"/>
                </a:solidFill>
                <a:latin typeface="TrumpetLite" panose="020A0602050506020204" pitchFamily="18" charset="0"/>
              </a:rPr>
              <a:t>0</a:t>
            </a:r>
          </a:p>
          <a:p>
            <a:pPr lvl="1">
              <a:tabLst>
                <a:tab pos="1604963" algn="l"/>
              </a:tabLst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Each digit is a multiple of a power of the base, which is </a:t>
            </a:r>
            <a:r>
              <a:rPr lang="en-US" altLang="en-US" dirty="0">
                <a:solidFill>
                  <a:srgbClr val="00B050"/>
                </a:solidFill>
                <a:latin typeface="TrumpetLite" panose="020A0602050506020204" pitchFamily="18" charset="0"/>
              </a:rPr>
              <a:t>10</a:t>
            </a:r>
          </a:p>
          <a:p>
            <a:pPr lvl="1">
              <a:tabLst>
                <a:tab pos="1604963" algn="l"/>
              </a:tabLst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Ok, great. Then in binary, which is base-2, we get</a:t>
            </a:r>
          </a:p>
          <a:p>
            <a:pPr marL="457200" lvl="1" indent="0">
              <a:buNone/>
              <a:tabLst>
                <a:tab pos="914400" algn="l"/>
                <a:tab pos="1887538" algn="l"/>
              </a:tabLst>
            </a:pP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101101	= 1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2000" baseline="30000" dirty="0">
                <a:solidFill>
                  <a:srgbClr val="00B0F0"/>
                </a:solidFill>
                <a:latin typeface="TrumpetLite" panose="020A0602050506020204" pitchFamily="18" charset="0"/>
              </a:rPr>
              <a:t>5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+ 0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2000" baseline="30000" dirty="0">
                <a:solidFill>
                  <a:srgbClr val="00B0F0"/>
                </a:solidFill>
                <a:latin typeface="TrumpetLite" panose="020A0602050506020204" pitchFamily="18" charset="0"/>
              </a:rPr>
              <a:t>4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+ 1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2000" baseline="30000" dirty="0">
                <a:solidFill>
                  <a:srgbClr val="00B0F0"/>
                </a:solidFill>
                <a:latin typeface="TrumpetLite" panose="020A0602050506020204" pitchFamily="18" charset="0"/>
              </a:rPr>
              <a:t>3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+ 1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2000" baseline="30000" dirty="0">
                <a:solidFill>
                  <a:srgbClr val="00B0F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+ 0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2000" baseline="30000" dirty="0">
                <a:solidFill>
                  <a:srgbClr val="00B0F0"/>
                </a:solidFill>
                <a:latin typeface="TrumpetLite" panose="020A0602050506020204" pitchFamily="18" charset="0"/>
              </a:rPr>
              <a:t>1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+ 1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2000" baseline="30000" dirty="0">
                <a:solidFill>
                  <a:srgbClr val="00B0F0"/>
                </a:solidFill>
                <a:latin typeface="TrumpetLite" panose="020A0602050506020204" pitchFamily="18" charset="0"/>
              </a:rPr>
              <a:t>0</a:t>
            </a:r>
          </a:p>
          <a:p>
            <a:pPr marL="457200" lvl="1" indent="0">
              <a:buNone/>
              <a:tabLst>
                <a:tab pos="1887538" algn="l"/>
              </a:tabLst>
            </a:pP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= 1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32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+ 0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16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+ 1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8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+ 1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4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+ 0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2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+ 1 * </a:t>
            </a:r>
            <a:r>
              <a:rPr lang="en-US" altLang="en-US" sz="2000" dirty="0">
                <a:solidFill>
                  <a:srgbClr val="00B0F0"/>
                </a:solidFill>
                <a:latin typeface="TrumpetLite" panose="020A0602050506020204" pitchFamily="18" charset="0"/>
              </a:rPr>
              <a:t>1</a:t>
            </a:r>
            <a:endParaRPr lang="en-US" altLang="en-US" sz="2000" baseline="30000" dirty="0">
              <a:solidFill>
                <a:srgbClr val="00B0F0"/>
              </a:solidFill>
              <a:latin typeface="TrumpetLite" panose="020A0602050506020204" pitchFamily="18" charset="0"/>
            </a:endParaRPr>
          </a:p>
          <a:p>
            <a:pPr marL="457200" lvl="1" indent="0">
              <a:buNone/>
              <a:tabLst>
                <a:tab pos="1887538" algn="l"/>
              </a:tabLst>
            </a:pP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= 32 + 8 + 4 + 1</a:t>
            </a:r>
          </a:p>
          <a:p>
            <a:pPr marL="457200" lvl="1" indent="0">
              <a:buNone/>
              <a:tabLst>
                <a:tab pos="1887538" algn="l"/>
              </a:tabLst>
            </a:pP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= 45</a:t>
            </a:r>
          </a:p>
        </p:txBody>
      </p:sp>
    </p:spTree>
    <p:extLst>
      <p:ext uri="{BB962C8B-B14F-4D97-AF65-F5344CB8AC3E}">
        <p14:creationId xmlns:p14="http://schemas.microsoft.com/office/powerpoint/2010/main" val="2020775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Decimal Addition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49530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What is 4256 + 981?</a:t>
            </a:r>
          </a:p>
          <a:p>
            <a:pPr marL="0" indent="0">
              <a:buNone/>
              <a:tabLst>
                <a:tab pos="4289425" algn="r"/>
              </a:tabLst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4256</a:t>
            </a:r>
          </a:p>
          <a:p>
            <a:pPr marL="0" indent="0">
              <a:buNone/>
              <a:tabLst>
                <a:tab pos="4289425" algn="r"/>
              </a:tabLst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</a:t>
            </a:r>
            <a:r>
              <a:rPr lang="en-US" altLang="en-US" sz="2400" u="sng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+981</a:t>
            </a:r>
          </a:p>
          <a:p>
            <a:pPr marL="0" indent="0">
              <a:buNone/>
              <a:tabLst>
                <a:tab pos="4289425" algn="r"/>
              </a:tabLst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	7</a:t>
            </a:r>
          </a:p>
          <a:p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What is 6 + 1?</a:t>
            </a:r>
          </a:p>
          <a:p>
            <a:pPr lvl="1"/>
            <a:r>
              <a:rPr lang="en-US" altLang="en-US" sz="22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How do you know that?</a:t>
            </a:r>
          </a:p>
          <a:p>
            <a:pPr lvl="1"/>
            <a:r>
              <a:rPr lang="en-US" altLang="en-US" sz="22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Math facts are memorized!</a:t>
            </a:r>
          </a:p>
          <a:p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What do we do with 5 + 8?</a:t>
            </a:r>
          </a:p>
          <a:p>
            <a:pPr lvl="1"/>
            <a:r>
              <a:rPr lang="en-US" altLang="en-US" sz="22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We need to carry the one...</a:t>
            </a:r>
          </a:p>
          <a:p>
            <a:endParaRPr lang="en-US" altLang="en-US" sz="2400" dirty="0">
              <a:solidFill>
                <a:schemeClr val="accent2">
                  <a:lumMod val="75000"/>
                </a:schemeClr>
              </a:solidFill>
              <a:latin typeface="TrumpetLite" panose="020A0602050506020204" pitchFamily="18" charset="0"/>
            </a:endParaRPr>
          </a:p>
          <a:p>
            <a:endParaRPr lang="en-US" altLang="en-US" sz="2400" dirty="0">
              <a:solidFill>
                <a:schemeClr val="accent2">
                  <a:lumMod val="75000"/>
                </a:schemeClr>
              </a:solidFill>
              <a:latin typeface="TrumpetLite" panose="020A0602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C8FF05-5076-409D-86EC-E35ED5C14C85}"/>
              </a:ext>
            </a:extLst>
          </p:cNvPr>
          <p:cNvSpPr txBox="1"/>
          <p:nvPr/>
        </p:nvSpPr>
        <p:spPr>
          <a:xfrm>
            <a:off x="4529102" y="298187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418E1-9DB2-40FA-A39C-F057BEF42733}"/>
              </a:ext>
            </a:extLst>
          </p:cNvPr>
          <p:cNvSpPr txBox="1"/>
          <p:nvPr/>
        </p:nvSpPr>
        <p:spPr>
          <a:xfrm>
            <a:off x="4419600" y="19050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7AC9D-C7F7-48BB-9E2A-68904430F79B}"/>
              </a:ext>
            </a:extLst>
          </p:cNvPr>
          <p:cNvSpPr txBox="1"/>
          <p:nvPr/>
        </p:nvSpPr>
        <p:spPr>
          <a:xfrm>
            <a:off x="4257773" y="19050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C6F285-0C47-40E6-9678-9D73100C8BF2}"/>
              </a:ext>
            </a:extLst>
          </p:cNvPr>
          <p:cNvSpPr txBox="1"/>
          <p:nvPr/>
        </p:nvSpPr>
        <p:spPr>
          <a:xfrm>
            <a:off x="4377042" y="297882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5A332-BE8E-477F-B84C-BE220E087F1B}"/>
              </a:ext>
            </a:extLst>
          </p:cNvPr>
          <p:cNvSpPr txBox="1"/>
          <p:nvPr/>
        </p:nvSpPr>
        <p:spPr>
          <a:xfrm>
            <a:off x="4224982" y="29809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67585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7030A0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3712</TotalTime>
  <Words>1413</Words>
  <Application>Microsoft Office PowerPoint</Application>
  <PresentationFormat>On-screen Show (4:3)</PresentationFormat>
  <Paragraphs>206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Times New Roman</vt:lpstr>
      <vt:lpstr>Arial</vt:lpstr>
      <vt:lpstr>Pizzicato-Swash</vt:lpstr>
      <vt:lpstr>Footlight MT Light</vt:lpstr>
      <vt:lpstr>TrumpetLite</vt:lpstr>
      <vt:lpstr>Sample PPT_template</vt:lpstr>
      <vt:lpstr>1_Sample PPT_template</vt:lpstr>
      <vt:lpstr>PowerPoint Presentation</vt:lpstr>
      <vt:lpstr>ALERTs</vt:lpstr>
      <vt:lpstr>What does this mean?</vt:lpstr>
      <vt:lpstr>Data Representation</vt:lpstr>
      <vt:lpstr>Digital Computers</vt:lpstr>
      <vt:lpstr>Binary Codes</vt:lpstr>
      <vt:lpstr>Positive Integers: Radix Notation</vt:lpstr>
      <vt:lpstr>What is Radix?</vt:lpstr>
      <vt:lpstr>Decimal Addition</vt:lpstr>
      <vt:lpstr>Binary Addition</vt:lpstr>
      <vt:lpstr>Signed Integers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ALERTs</vt:lpstr>
      <vt:lpstr>Real Numbers, well sort of...</vt:lpstr>
      <vt:lpstr>Real Numbers, well sort of...</vt:lpstr>
      <vt:lpstr>Real Numbers, well sort of...</vt:lpstr>
      <vt:lpstr>Mars Demo</vt:lpstr>
      <vt:lpstr>Text: ASCII &amp; Unicode</vt:lpstr>
      <vt:lpstr>Sound</vt:lpstr>
      <vt:lpstr>Digitization of analog data</vt:lpstr>
      <vt:lpstr>Sound</vt:lpstr>
      <vt:lpstr>Images</vt:lpstr>
      <vt:lpstr>Images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David Stucki</dc:creator>
  <cp:lastModifiedBy>David Stucki</cp:lastModifiedBy>
  <cp:revision>266</cp:revision>
  <dcterms:created xsi:type="dcterms:W3CDTF">2011-08-22T21:18:53Z</dcterms:created>
  <dcterms:modified xsi:type="dcterms:W3CDTF">2024-09-15T18:44:33Z</dcterms:modified>
</cp:coreProperties>
</file>