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75" r:id="rId4"/>
    <p:sldMasterId id="2147483960" r:id="rId5"/>
  </p:sldMasterIdLst>
  <p:notesMasterIdLst>
    <p:notesMasterId r:id="rId26"/>
  </p:notesMasterIdLst>
  <p:handoutMasterIdLst>
    <p:handoutMasterId r:id="rId27"/>
  </p:handoutMasterIdLst>
  <p:sldIdLst>
    <p:sldId id="322" r:id="rId6"/>
    <p:sldId id="389" r:id="rId7"/>
    <p:sldId id="330" r:id="rId8"/>
    <p:sldId id="367" r:id="rId9"/>
    <p:sldId id="406" r:id="rId10"/>
    <p:sldId id="396" r:id="rId11"/>
    <p:sldId id="397" r:id="rId12"/>
    <p:sldId id="350" r:id="rId13"/>
    <p:sldId id="407" r:id="rId14"/>
    <p:sldId id="373" r:id="rId15"/>
    <p:sldId id="408" r:id="rId16"/>
    <p:sldId id="409" r:id="rId17"/>
    <p:sldId id="392" r:id="rId18"/>
    <p:sldId id="410" r:id="rId19"/>
    <p:sldId id="411" r:id="rId20"/>
    <p:sldId id="412" r:id="rId21"/>
    <p:sldId id="393" r:id="rId22"/>
    <p:sldId id="413" r:id="rId23"/>
    <p:sldId id="394" r:id="rId24"/>
    <p:sldId id="378" r:id="rId25"/>
  </p:sldIdLst>
  <p:sldSz cx="12192000" cy="6858000"/>
  <p:notesSz cx="6858000" cy="9144000"/>
  <p:embeddedFontLst>
    <p:embeddedFont>
      <p:font typeface="ＭＳ Ｐゴシック" panose="020B0600070205080204" pitchFamily="34" charset="-128"/>
      <p:regular r:id="rId28"/>
    </p:embeddedFont>
    <p:embeddedFont>
      <p:font typeface="Pizzicato-Swash" panose="00000400000000000000" pitchFamily="2" charset="0"/>
      <p:regular r:id="rId29"/>
    </p:embeddedFont>
  </p:embeddedFontLst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948"/>
    <a:srgbClr val="FEFF60"/>
    <a:srgbClr val="114F96"/>
    <a:srgbClr val="0A508B"/>
    <a:srgbClr val="FFF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792" y="108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1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Times New Roman" charset="0"/>
              <a:buNone/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586F6B53-C71E-4D76-A063-634A60B163F3}" type="datetime1">
              <a:rPr lang="en-US"/>
              <a:pPr>
                <a:defRPr/>
              </a:pPr>
              <a:t>9/8/2024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Times New Roman" charset="0"/>
              <a:buNone/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9B8C9BBD-264C-40C9-B932-28BB21175A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203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8" name="Rectangle 9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685800"/>
            <a:ext cx="6076950" cy="34194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82" name="Rectangle 10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6875" cy="4105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ea typeface="ＭＳ Ｐゴシック" charset="-128"/>
              </a:defRPr>
            </a:lvl1pPr>
          </a:lstStyle>
          <a:p>
            <a:pPr>
              <a:defRPr/>
            </a:pPr>
            <a:fld id="{D9C490EE-89FA-4E54-9D91-D0858E479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101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ＭＳ Ｐゴシック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2">
            <a:extLst>
              <a:ext uri="{FF2B5EF4-FFF2-40B4-BE49-F238E27FC236}">
                <a16:creationId xmlns:a16="http://schemas.microsoft.com/office/drawing/2014/main" id="{DB3F7789-FC7B-49EE-95E1-B5FDA2C65FE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DAC7B17-A2D4-4930-9047-0E0DB4FF0A5B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48131" name="Text Box 1">
            <a:extLst>
              <a:ext uri="{FF2B5EF4-FFF2-40B4-BE49-F238E27FC236}">
                <a16:creationId xmlns:a16="http://schemas.microsoft.com/office/drawing/2014/main" id="{32B16F66-5220-442E-9710-69DCD3BA8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132" name="Rectangle 2">
            <a:extLst>
              <a:ext uri="{FF2B5EF4-FFF2-40B4-BE49-F238E27FC236}">
                <a16:creationId xmlns:a16="http://schemas.microsoft.com/office/drawing/2014/main" id="{8FE20874-43E3-4711-BF12-BEC39F0B7DB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905000"/>
            <a:ext cx="10363200" cy="1905000"/>
          </a:xfr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191000"/>
            <a:ext cx="9652000" cy="1295400"/>
          </a:xfr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lvl1pPr marL="0" indent="0" algn="ctr">
              <a:buFontTx/>
              <a:buNone/>
              <a:defRPr sz="3400" b="1" i="1">
                <a:ln>
                  <a:noFill/>
                </a:ln>
                <a:noFill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 sz="1400">
                <a:solidFill>
                  <a:srgbClr val="222222"/>
                </a:solidFill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05FB76F-3D4D-4B0B-946B-AD71829225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440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8B219-DD19-467E-9100-5727A03559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910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88400" y="381000"/>
            <a:ext cx="26924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381000"/>
            <a:ext cx="78740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221AD-CE11-474B-B6FB-362AAC4A91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288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381001"/>
            <a:ext cx="10756900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981201"/>
            <a:ext cx="5276851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1252" y="1981200"/>
            <a:ext cx="5276849" cy="2052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1252" y="4186239"/>
            <a:ext cx="5276849" cy="20526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0"/>
          </p:nvPr>
        </p:nvSpPr>
        <p:spPr>
          <a:xfrm>
            <a:off x="711201" y="6324601"/>
            <a:ext cx="78105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1"/>
          </p:nvPr>
        </p:nvSpPr>
        <p:spPr>
          <a:xfrm>
            <a:off x="8737601" y="6324601"/>
            <a:ext cx="25273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6265E-C6F8-44F4-9EB3-FBF5169DC8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566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381001"/>
            <a:ext cx="10756900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981201"/>
            <a:ext cx="5276851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252" y="1981201"/>
            <a:ext cx="5276849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>
          <a:xfrm>
            <a:off x="711201" y="6324601"/>
            <a:ext cx="78105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>
          <a:xfrm>
            <a:off x="8737601" y="6324601"/>
            <a:ext cx="25273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4E818-3016-4A87-B25C-F902D27442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606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3124201"/>
            <a:ext cx="10350500" cy="828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914401" y="6248401"/>
            <a:ext cx="2527300" cy="4476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4165601" y="6248401"/>
            <a:ext cx="3848100" cy="447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8737601" y="6248401"/>
            <a:ext cx="2527300" cy="447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17C96-C6FA-49CC-9F93-664EFCAA2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844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vertitlea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2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overtitlea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2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0"/>
            <a:ext cx="12192000" cy="1676400"/>
          </a:xfrm>
          <a:prstGeom prst="round2DiagRect">
            <a:avLst/>
          </a:prstGeom>
          <a:solidFill>
            <a:srgbClr val="E6E100"/>
          </a:solidFill>
          <a:ln w="38100" cap="flat" cmpd="sng" algn="ctr">
            <a:solidFill>
              <a:srgbClr val="114F9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/>
          <a:lstStyle>
            <a:lvl1pPr>
              <a:defRPr sz="4400" b="1" baseline="0"/>
            </a:lvl1pPr>
          </a:lstStyle>
          <a:p>
            <a:pPr algn="ctr" defTabSz="914400" eaLnBrk="0" hangingPunct="0">
              <a:buClrTx/>
              <a:buSzTx/>
              <a:buFontTx/>
              <a:buNone/>
              <a:defRPr/>
            </a:pPr>
            <a:endParaRPr lang="en-US" sz="4400" kern="0" dirty="0">
              <a:solidFill>
                <a:srgbClr val="222222"/>
              </a:solidFill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5562600"/>
            <a:ext cx="12192000" cy="1295400"/>
          </a:xfrm>
          <a:prstGeom prst="round2DiagRect">
            <a:avLst/>
          </a:prstGeom>
          <a:solidFill>
            <a:schemeClr val="tx1"/>
          </a:solidFill>
          <a:ln w="38100" cap="flat" cmpd="sng" algn="ctr">
            <a:solidFill>
              <a:srgbClr val="114F9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lvl1pPr marL="0" indent="0" algn="l">
              <a:buFontTx/>
              <a:buNone/>
              <a:defRPr sz="2800" b="1" i="0" baseline="0">
                <a:solidFill>
                  <a:srgbClr val="CCFFCC"/>
                </a:solidFill>
                <a:latin typeface="+mj-lt"/>
                <a:ea typeface="Batang" pitchFamily="18" charset="-127"/>
              </a:defRPr>
            </a:lvl1pPr>
          </a:lstStyle>
          <a:p>
            <a:pPr defTabSz="914400" eaLnBrk="0" hangingPunct="0">
              <a:spcBef>
                <a:spcPct val="20000"/>
              </a:spcBef>
              <a:buClrTx/>
              <a:buSzTx/>
              <a:defRPr/>
            </a:pPr>
            <a:r>
              <a:rPr lang="en-US" sz="2800" kern="0">
                <a:cs typeface="ＭＳ Ｐゴシック" charset="-128"/>
              </a:rPr>
              <a:t>INVITATION TO </a:t>
            </a:r>
          </a:p>
          <a:p>
            <a:pPr defTabSz="914400" eaLnBrk="0" hangingPunct="0">
              <a:spcBef>
                <a:spcPct val="20000"/>
              </a:spcBef>
              <a:buClrTx/>
              <a:buSzTx/>
              <a:defRPr/>
            </a:pPr>
            <a:r>
              <a:rPr lang="en-US" sz="2800" kern="0">
                <a:cs typeface="ＭＳ Ｐゴシック" charset="-128"/>
              </a:rPr>
              <a:t>Computer Science</a:t>
            </a:r>
            <a:endParaRPr lang="en-US" sz="2800" kern="0" dirty="0">
              <a:cs typeface="ＭＳ Ｐゴシック" charset="-128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1" y="5676900"/>
            <a:ext cx="14605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"/>
          <p:cNvSpPr txBox="1">
            <a:spLocks noChangeArrowheads="1"/>
          </p:cNvSpPr>
          <p:nvPr/>
        </p:nvSpPr>
        <p:spPr bwMode="auto">
          <a:xfrm>
            <a:off x="711200" y="381000"/>
            <a:ext cx="1076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 eaLnBrk="0" hangingPunct="0">
              <a:buClrTx/>
              <a:buSzTx/>
              <a:buFontTx/>
              <a:buNone/>
              <a:defRPr/>
            </a:pPr>
            <a:endParaRPr lang="en-US" sz="3600" kern="0" dirty="0">
              <a:solidFill>
                <a:srgbClr val="222222"/>
              </a:solidFill>
              <a:latin typeface="+mj-lt"/>
              <a:cs typeface="ＭＳ Ｐゴシック" charset="-128"/>
            </a:endParaRPr>
          </a:p>
        </p:txBody>
      </p:sp>
      <p:sp>
        <p:nvSpPr>
          <p:cNvPr id="324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905000"/>
            <a:ext cx="10363200" cy="1905000"/>
          </a:xfrm>
          <a:solidFill>
            <a:srgbClr val="FFF948"/>
          </a:solidFill>
          <a:ln w="38100" cap="flat" cmpd="sng" algn="ctr">
            <a:solidFill>
              <a:srgbClr val="114F9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191000"/>
            <a:ext cx="9652000" cy="1295400"/>
          </a:xfrm>
          <a:solidFill>
            <a:srgbClr val="FFF948"/>
          </a:solidFill>
          <a:ln w="38100" cap="flat" cmpd="sng" algn="ctr">
            <a:solidFill>
              <a:srgbClr val="114F9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lvl1pPr marL="0" indent="0" algn="ctr">
              <a:buFontTx/>
              <a:buNone/>
              <a:defRPr sz="3400" b="1" i="1">
                <a:solidFill>
                  <a:srgbClr val="CCFFCC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Date Placeholder 9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 sz="1400">
                <a:solidFill>
                  <a:srgbClr val="222222"/>
                </a:solidFill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D298C4A-10FC-44D4-8C59-C23CD1675F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8505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00E10-EEA2-480C-BC9C-E17E3C12B3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7903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D4F78-87D9-4AA7-AE56-CC6E2FA623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1600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1676400"/>
            <a:ext cx="5283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6400"/>
            <a:ext cx="5283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220E9-7D82-4FBC-B861-8A09FC7A58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13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8A459-231B-4C13-A8FA-FC38CB0569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366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5833A-06A0-42B6-9B5C-EECD342B8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6129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E5CB2-FAFA-470F-9065-57F9BD8789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778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66E58-C13B-4ACF-BADF-BFFBEFB0C9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6230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3020D-B66E-4139-8DC5-5AA86E7953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493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35C21-C260-4E20-A016-C4EA40D2B4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1714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A6172-9EF2-4463-B00A-D8C6DC25B5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0984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88400" y="381000"/>
            <a:ext cx="26924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381000"/>
            <a:ext cx="78740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A9796-3F2D-480F-BC4F-30FA13014D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6344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381001"/>
            <a:ext cx="10756900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981201"/>
            <a:ext cx="5276851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1252" y="1981200"/>
            <a:ext cx="5276849" cy="2052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1252" y="4186239"/>
            <a:ext cx="5276849" cy="20526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0"/>
          </p:nvPr>
        </p:nvSpPr>
        <p:spPr>
          <a:xfrm>
            <a:off x="711201" y="6324601"/>
            <a:ext cx="78105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1"/>
          </p:nvPr>
        </p:nvSpPr>
        <p:spPr>
          <a:xfrm>
            <a:off x="8737601" y="6324601"/>
            <a:ext cx="25273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FF53C-34D3-423A-8D98-587EDAF59A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5738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381001"/>
            <a:ext cx="10756900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981201"/>
            <a:ext cx="5276851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252" y="1981201"/>
            <a:ext cx="5276849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>
          <a:xfrm>
            <a:off x="711201" y="6324601"/>
            <a:ext cx="78105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>
          <a:xfrm>
            <a:off x="8737601" y="6324601"/>
            <a:ext cx="25273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89C37-EB31-4D17-9BF2-2FEE80DD75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0322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3124201"/>
            <a:ext cx="10350500" cy="828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914401" y="6248401"/>
            <a:ext cx="2527300" cy="4476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4165601" y="6248401"/>
            <a:ext cx="3848100" cy="447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8737601" y="6248401"/>
            <a:ext cx="2527300" cy="447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19A06-2D07-4699-A45F-BF7F1649EE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855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3BEF1-9263-4C61-974E-FAEAB8E73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67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1676400"/>
            <a:ext cx="5283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6400"/>
            <a:ext cx="5283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FB05B-83A2-4F67-8EAB-B543C3D581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321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DAEC1-84D7-4BF9-A3FE-A198413A10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588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B4EAF-FC8C-4C56-9884-D46FA1708E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634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D803D-32A7-4ED7-8820-A31E9D9B4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707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6818F-A3F2-4079-995C-E563E6A514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797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58ABF-803B-4D8A-AC18-5EF842ABA4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23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1200" y="381000"/>
            <a:ext cx="1076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1676400"/>
            <a:ext cx="1076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358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1200" y="6324600"/>
            <a:ext cx="7823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8" charset="0"/>
              <a:buNone/>
              <a:defRPr sz="1400">
                <a:solidFill>
                  <a:srgbClr val="222222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3235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24600"/>
            <a:ext cx="2743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1535707A-7DA1-4956-872A-6128E89207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7" r:id="rId1"/>
    <p:sldLayoutId id="2147484127" r:id="rId2"/>
    <p:sldLayoutId id="2147484128" r:id="rId3"/>
    <p:sldLayoutId id="2147484129" r:id="rId4"/>
    <p:sldLayoutId id="2147484130" r:id="rId5"/>
    <p:sldLayoutId id="2147484131" r:id="rId6"/>
    <p:sldLayoutId id="2147484132" r:id="rId7"/>
    <p:sldLayoutId id="2147484133" r:id="rId8"/>
    <p:sldLayoutId id="2147484134" r:id="rId9"/>
    <p:sldLayoutId id="2147484135" r:id="rId10"/>
    <p:sldLayoutId id="2147484136" r:id="rId11"/>
    <p:sldLayoutId id="2147484148" r:id="rId12"/>
    <p:sldLayoutId id="2147484149" r:id="rId13"/>
    <p:sldLayoutId id="2147484150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coverstrip2.png"/>
          <p:cNvPicPr>
            <a:picLocks noChangeAspect="1"/>
          </p:cNvPicPr>
          <p:nvPr/>
        </p:nvPicPr>
        <p:blipFill>
          <a:blip r:embed="rId16" cstate="print">
            <a:lum bright="70000" contrast="-70000"/>
          </a:blip>
          <a:srcRect/>
          <a:stretch>
            <a:fillRect/>
          </a:stretch>
        </p:blipFill>
        <p:spPr bwMode="auto">
          <a:xfrm rot="5400000">
            <a:off x="5334000" y="-5334000"/>
            <a:ext cx="1524000" cy="121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8" name="Picture 7" descr="coverstrip2.png"/>
          <p:cNvPicPr>
            <a:picLocks noChangeAspect="1"/>
          </p:cNvPicPr>
          <p:nvPr/>
        </p:nvPicPr>
        <p:blipFill>
          <a:blip r:embed="rId16" cstate="print">
            <a:lum bright="70000" contrast="-70000"/>
          </a:blip>
          <a:srcRect/>
          <a:stretch>
            <a:fillRect/>
          </a:stretch>
        </p:blipFill>
        <p:spPr bwMode="auto">
          <a:xfrm rot="5400000">
            <a:off x="5638799" y="304801"/>
            <a:ext cx="914402" cy="121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1200" y="381000"/>
            <a:ext cx="1076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1676400"/>
            <a:ext cx="1076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358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1200" y="6324600"/>
            <a:ext cx="7823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8" charset="0"/>
              <a:buNone/>
              <a:defRPr sz="1400">
                <a:solidFill>
                  <a:srgbClr val="222222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3235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24600"/>
            <a:ext cx="2743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3B3A1429-FEF6-4525-B3E7-2A0D2F406D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1" r:id="rId1"/>
    <p:sldLayoutId id="2147484137" r:id="rId2"/>
    <p:sldLayoutId id="2147484138" r:id="rId3"/>
    <p:sldLayoutId id="2147484139" r:id="rId4"/>
    <p:sldLayoutId id="2147484140" r:id="rId5"/>
    <p:sldLayoutId id="2147484141" r:id="rId6"/>
    <p:sldLayoutId id="2147484142" r:id="rId7"/>
    <p:sldLayoutId id="2147484143" r:id="rId8"/>
    <p:sldLayoutId id="2147484144" r:id="rId9"/>
    <p:sldLayoutId id="2147484145" r:id="rId10"/>
    <p:sldLayoutId id="2147484146" r:id="rId11"/>
    <p:sldLayoutId id="2147484152" r:id="rId12"/>
    <p:sldLayoutId id="2147484153" r:id="rId13"/>
    <p:sldLayoutId id="2147484154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A2D2DF1-C9A5-4A8E-892B-1217106BD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0" y="838200"/>
            <a:ext cx="3581400" cy="5410200"/>
          </a:xfrm>
        </p:spPr>
        <p:txBody>
          <a:bodyPr/>
          <a:lstStyle/>
          <a:p>
            <a:pPr marL="0" indent="0">
              <a:buNone/>
            </a:pPr>
            <a:endParaRPr lang="en-US" sz="6000" dirty="0">
              <a:solidFill>
                <a:schemeClr val="accent6">
                  <a:lumMod val="75000"/>
                </a:schemeClr>
              </a:solidFill>
              <a:latin typeface="Pizzicato-Swash" panose="00000400000000000000" pitchFamily="2" charset="0"/>
              <a:ea typeface="Pizzicato-Swash" panose="00000400000000000000" pitchFamily="2" charset="0"/>
            </a:endParaRPr>
          </a:p>
          <a:p>
            <a:pPr marL="0" indent="0">
              <a:buNone/>
            </a:pPr>
            <a:endParaRPr lang="en-US" sz="6000" dirty="0">
              <a:solidFill>
                <a:schemeClr val="accent6">
                  <a:lumMod val="75000"/>
                </a:schemeClr>
              </a:solidFill>
              <a:latin typeface="Pizzicato-Swash" panose="00000400000000000000" pitchFamily="2" charset="0"/>
              <a:ea typeface="Pizzicato-Swash" panose="00000400000000000000" pitchFamily="2" charset="0"/>
            </a:endParaRPr>
          </a:p>
          <a:p>
            <a:pPr marL="0" indent="0">
              <a:buNone/>
            </a:pPr>
            <a:r>
              <a:rPr lang="en-US" sz="60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Complexity &amp;</a:t>
            </a:r>
          </a:p>
          <a:p>
            <a:pPr marL="0" indent="0">
              <a:buNone/>
            </a:pPr>
            <a:r>
              <a:rPr lang="en-US" sz="60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Big-Oh</a:t>
            </a:r>
          </a:p>
        </p:txBody>
      </p:sp>
      <p:sp>
        <p:nvSpPr>
          <p:cNvPr id="2" name="AutoShape 6" descr="Article_PPT_Template-1.jpg">
            <a:extLst>
              <a:ext uri="{FF2B5EF4-FFF2-40B4-BE49-F238E27FC236}">
                <a16:creationId xmlns:a16="http://schemas.microsoft.com/office/drawing/2014/main" id="{3C427006-4F12-415A-A372-1F54566207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-1143000"/>
            <a:ext cx="47244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45B942-32C9-4F77-A754-6D3E550EDC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4737"/>
          <a:stretch/>
        </p:blipFill>
        <p:spPr>
          <a:xfrm>
            <a:off x="0" y="0"/>
            <a:ext cx="5054600" cy="685981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193" y="457200"/>
            <a:ext cx="8428507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81000"/>
            <a:ext cx="8077200" cy="1295400"/>
          </a:xfrm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Analysis of Algorithms</a:t>
            </a:r>
            <a:br>
              <a:rPr lang="en-US" sz="3200">
                <a:ea typeface="ＭＳ Ｐゴシック" pitchFamily="34" charset="-128"/>
              </a:rPr>
            </a:br>
            <a:r>
              <a:rPr lang="en-US" sz="2800">
                <a:ea typeface="ＭＳ Ｐゴシック" pitchFamily="34" charset="-128"/>
              </a:rPr>
              <a:t>Data Cleanup Algorithms (continued)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905000"/>
            <a:ext cx="10363200" cy="4343400"/>
          </a:xfrm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Analysis of shuffle-left for time efficiency</a:t>
            </a:r>
          </a:p>
          <a:p>
            <a:pPr lvl="1"/>
            <a:r>
              <a:rPr lang="en-US">
                <a:ea typeface="ＭＳ Ｐゴシック" pitchFamily="34" charset="-128"/>
              </a:rPr>
              <a:t>Count comparisons looking for zero AND movements of values</a:t>
            </a:r>
          </a:p>
          <a:p>
            <a:pPr lvl="1"/>
            <a:r>
              <a:rPr lang="en-US">
                <a:ea typeface="ＭＳ Ｐゴシック" pitchFamily="34" charset="-128"/>
              </a:rPr>
              <a:t>Best case: no zeros occur, check each value and nothing more: Θ(n)</a:t>
            </a:r>
          </a:p>
          <a:p>
            <a:pPr lvl="1"/>
            <a:r>
              <a:rPr lang="en-US">
                <a:ea typeface="ＭＳ Ｐゴシック" pitchFamily="34" charset="-128"/>
              </a:rPr>
              <a:t>Worst case: every value is a zero, move n-1 values, then n-2 values, etc.: Θ(n</a:t>
            </a:r>
            <a:r>
              <a:rPr lang="en-US" baseline="30000">
                <a:ea typeface="ＭＳ Ｐゴシック" pitchFamily="34" charset="-128"/>
              </a:rPr>
              <a:t>2</a:t>
            </a:r>
            <a:r>
              <a:rPr lang="en-US">
                <a:ea typeface="ＭＳ Ｐゴシック" pitchFamily="34" charset="-128"/>
              </a:rPr>
              <a:t>)</a:t>
            </a:r>
          </a:p>
          <a:p>
            <a:r>
              <a:rPr lang="en-US">
                <a:ea typeface="ＭＳ Ｐゴシック" pitchFamily="34" charset="-128"/>
              </a:rPr>
              <a:t>Analysis of shuffle-left for space efficiency</a:t>
            </a:r>
          </a:p>
          <a:p>
            <a:pPr lvl="1"/>
            <a:r>
              <a:rPr lang="en-US">
                <a:ea typeface="ＭＳ Ｐゴシック" pitchFamily="34" charset="-128"/>
              </a:rPr>
              <a:t>Uses no significant space beyond input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81000"/>
            <a:ext cx="8077200" cy="1295400"/>
          </a:xfrm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Analysis of Algorithms</a:t>
            </a:r>
            <a:br>
              <a:rPr lang="en-US" sz="3200">
                <a:ea typeface="ＭＳ Ｐゴシック" pitchFamily="34" charset="-128"/>
              </a:rPr>
            </a:br>
            <a:r>
              <a:rPr lang="en-US" sz="2800">
                <a:ea typeface="ＭＳ Ｐゴシック" pitchFamily="34" charset="-128"/>
              </a:rPr>
              <a:t>Data Cleanup Algorithms (continued)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905000"/>
            <a:ext cx="8077200" cy="4343400"/>
          </a:xfrm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Copy-over algorithm:</a:t>
            </a:r>
          </a:p>
          <a:p>
            <a:pPr lvl="1"/>
            <a:r>
              <a:rPr lang="en-US">
                <a:ea typeface="ＭＳ Ｐゴシック" pitchFamily="34" charset="-128"/>
              </a:rPr>
              <a:t>Create a second, initially empty, list</a:t>
            </a:r>
          </a:p>
          <a:p>
            <a:pPr lvl="1"/>
            <a:r>
              <a:rPr lang="en-US">
                <a:ea typeface="ＭＳ Ｐゴシック" pitchFamily="34" charset="-128"/>
              </a:rPr>
              <a:t>Look at each value in the original</a:t>
            </a:r>
          </a:p>
          <a:p>
            <a:pPr lvl="1"/>
            <a:r>
              <a:rPr lang="en-US">
                <a:ea typeface="ＭＳ Ｐゴシック" pitchFamily="34" charset="-128"/>
              </a:rPr>
              <a:t>If it is non-zero, copy it to the second list</a:t>
            </a:r>
          </a:p>
          <a:p>
            <a:r>
              <a:rPr lang="en-US">
                <a:ea typeface="ＭＳ Ｐゴシック" pitchFamily="34" charset="-128"/>
              </a:rPr>
              <a:t>Example: [55, 0, 32, 19, 0, 27]</a:t>
            </a:r>
          </a:p>
          <a:p>
            <a:pPr>
              <a:buFontTx/>
              <a:buAutoNum type="arabicPeriod"/>
            </a:pPr>
            <a:r>
              <a:rPr lang="en-US">
                <a:ea typeface="ＭＳ Ｐゴシック" pitchFamily="34" charset="-128"/>
              </a:rPr>
              <a:t>answer = [55]		4. answer = [55, 32, 19]</a:t>
            </a:r>
          </a:p>
          <a:p>
            <a:pPr>
              <a:buFontTx/>
              <a:buAutoNum type="arabicPeriod"/>
            </a:pPr>
            <a:r>
              <a:rPr lang="en-US">
                <a:ea typeface="ＭＳ Ｐゴシック" pitchFamily="34" charset="-128"/>
              </a:rPr>
              <a:t>answer = [55]		5. answer = [55, 32, 19]</a:t>
            </a:r>
          </a:p>
          <a:p>
            <a:pPr>
              <a:buFontTx/>
              <a:buAutoNum type="arabicPeriod"/>
            </a:pPr>
            <a:r>
              <a:rPr lang="en-US">
                <a:ea typeface="ＭＳ Ｐゴシック" pitchFamily="34" charset="-128"/>
              </a:rPr>
              <a:t>answer = [55, 32]	6. answer = [55, 32, 19, 27]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00"/>
            <a:ext cx="11120967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81000"/>
            <a:ext cx="8077200" cy="1295400"/>
          </a:xfrm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Analysis of Algorithms</a:t>
            </a:r>
            <a:br>
              <a:rPr lang="en-US" sz="3200">
                <a:ea typeface="ＭＳ Ｐゴシック" pitchFamily="34" charset="-128"/>
              </a:rPr>
            </a:br>
            <a:r>
              <a:rPr lang="en-US" sz="2800">
                <a:ea typeface="ＭＳ Ｐゴシック" pitchFamily="34" charset="-128"/>
              </a:rPr>
              <a:t>Data Cleanup Algorithms (continued)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05000"/>
            <a:ext cx="10134600" cy="4343400"/>
          </a:xfrm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Time efficiency for copy-over</a:t>
            </a:r>
          </a:p>
          <a:p>
            <a:pPr lvl="1"/>
            <a:r>
              <a:rPr lang="en-US">
                <a:ea typeface="ＭＳ Ｐゴシック" pitchFamily="34" charset="-128"/>
              </a:rPr>
              <a:t>Best case: all zeros, checks each value but doesn’t copy it: Θ(n)</a:t>
            </a:r>
          </a:p>
          <a:p>
            <a:pPr lvl="1"/>
            <a:r>
              <a:rPr lang="en-US">
                <a:ea typeface="ＭＳ Ｐゴシック" pitchFamily="34" charset="-128"/>
              </a:rPr>
              <a:t>Worst case: no zeros, checks each value and copies it: Θ(n)</a:t>
            </a:r>
          </a:p>
          <a:p>
            <a:r>
              <a:rPr lang="en-US">
                <a:ea typeface="ＭＳ Ｐゴシック" pitchFamily="34" charset="-128"/>
              </a:rPr>
              <a:t>Space efficiency for copy-over</a:t>
            </a:r>
          </a:p>
          <a:p>
            <a:pPr lvl="1"/>
            <a:r>
              <a:rPr lang="en-US">
                <a:ea typeface="ＭＳ Ｐゴシック" pitchFamily="34" charset="-128"/>
              </a:rPr>
              <a:t>Best case: all zeros, uses no extra space</a:t>
            </a:r>
          </a:p>
          <a:p>
            <a:pPr lvl="1"/>
            <a:r>
              <a:rPr lang="en-US">
                <a:ea typeface="ＭＳ Ｐゴシック" pitchFamily="34" charset="-128"/>
              </a:rPr>
              <a:t>Worst case: no zeros, uses n extra spaces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81000"/>
            <a:ext cx="8077200" cy="1295400"/>
          </a:xfrm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Analysis of Algorithms</a:t>
            </a:r>
            <a:br>
              <a:rPr lang="en-US" sz="3200">
                <a:ea typeface="ＭＳ Ｐゴシック" pitchFamily="34" charset="-128"/>
              </a:rPr>
            </a:br>
            <a:r>
              <a:rPr lang="en-US" sz="2800">
                <a:ea typeface="ＭＳ Ｐゴシック" pitchFamily="34" charset="-128"/>
              </a:rPr>
              <a:t>Data Cleanup Algorithms (continued)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05000"/>
            <a:ext cx="10287000" cy="4343400"/>
          </a:xfrm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Converging-pointers algorithm:</a:t>
            </a:r>
          </a:p>
          <a:p>
            <a:pPr lvl="1"/>
            <a:r>
              <a:rPr lang="en-US">
                <a:ea typeface="ＭＳ Ｐゴシック" pitchFamily="34" charset="-128"/>
              </a:rPr>
              <a:t>Keep track of two pointers at the data</a:t>
            </a:r>
          </a:p>
          <a:p>
            <a:pPr lvl="1"/>
            <a:r>
              <a:rPr lang="en-US">
                <a:ea typeface="ＭＳ Ｐゴシック" pitchFamily="34" charset="-128"/>
              </a:rPr>
              <a:t>Left pointer moves left to right and stops when it sees a zero value</a:t>
            </a:r>
          </a:p>
          <a:p>
            <a:pPr lvl="1"/>
            <a:r>
              <a:rPr lang="en-US">
                <a:ea typeface="ＭＳ Ｐゴシック" pitchFamily="34" charset="-128"/>
              </a:rPr>
              <a:t>Right pointer stays put until a zero is found</a:t>
            </a:r>
          </a:p>
          <a:p>
            <a:pPr lvl="1"/>
            <a:r>
              <a:rPr lang="en-US">
                <a:ea typeface="ＭＳ Ｐゴシック" pitchFamily="34" charset="-128"/>
              </a:rPr>
              <a:t>Then its value is copied on top of the zero, and it moves one cell to the left</a:t>
            </a:r>
          </a:p>
          <a:p>
            <a:pPr lvl="1"/>
            <a:r>
              <a:rPr lang="en-US">
                <a:ea typeface="ＭＳ Ｐゴシック" pitchFamily="34" charset="-128"/>
              </a:rPr>
              <a:t>Stop when the left crosses the right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81000"/>
            <a:ext cx="8077200" cy="1295400"/>
          </a:xfrm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Analysis of Algorithms</a:t>
            </a:r>
            <a:br>
              <a:rPr lang="en-US" sz="3200">
                <a:ea typeface="ＭＳ Ｐゴシック" pitchFamily="34" charset="-128"/>
              </a:rPr>
            </a:br>
            <a:r>
              <a:rPr lang="en-US" sz="2800">
                <a:ea typeface="ＭＳ Ｐゴシック" pitchFamily="34" charset="-128"/>
              </a:rPr>
              <a:t>Data Cleanup Algorithms (continued)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2057400" y="1905000"/>
            <a:ext cx="8077200" cy="39624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>
                <a:ea typeface="ＭＳ Ｐゴシック" pitchFamily="34" charset="-128"/>
              </a:rPr>
              <a:t>Example: [55, 0, 32, 19, 0, 27]</a:t>
            </a:r>
          </a:p>
          <a:p>
            <a:pPr>
              <a:buFontTx/>
              <a:buNone/>
            </a:pPr>
            <a:r>
              <a:rPr lang="en-US" sz="2400">
                <a:ea typeface="ＭＳ Ｐゴシック" pitchFamily="34" charset="-128"/>
              </a:rPr>
              <a:t>[55, 0, 32, 19, 0, 27]</a:t>
            </a:r>
          </a:p>
          <a:p>
            <a:pPr>
              <a:buFontTx/>
              <a:buNone/>
            </a:pPr>
            <a:r>
              <a:rPr lang="en-US" sz="2400">
                <a:ea typeface="ＭＳ Ｐゴシック" pitchFamily="34" charset="-128"/>
              </a:rPr>
              <a:t>  L                        R</a:t>
            </a:r>
          </a:p>
          <a:p>
            <a:pPr>
              <a:buFontTx/>
              <a:buNone/>
            </a:pPr>
            <a:r>
              <a:rPr lang="en-US" sz="2400">
                <a:ea typeface="ＭＳ Ｐゴシック" pitchFamily="34" charset="-128"/>
              </a:rPr>
              <a:t>[55, 0, 32, 19, 0, 27]</a:t>
            </a:r>
          </a:p>
          <a:p>
            <a:pPr>
              <a:buFontTx/>
              <a:buNone/>
            </a:pPr>
            <a:r>
              <a:rPr lang="en-US" sz="2400">
                <a:ea typeface="ＭＳ Ｐゴシック" pitchFamily="34" charset="-128"/>
              </a:rPr>
              <a:t>       L                   R</a:t>
            </a:r>
          </a:p>
          <a:p>
            <a:pPr>
              <a:buFontTx/>
              <a:buNone/>
            </a:pPr>
            <a:r>
              <a:rPr lang="en-US" sz="2400">
                <a:ea typeface="ＭＳ Ｐゴシック" pitchFamily="34" charset="-128"/>
              </a:rPr>
              <a:t>[55, 27, 32, 19, 0, 27]</a:t>
            </a:r>
          </a:p>
          <a:p>
            <a:pPr>
              <a:buFontTx/>
              <a:buNone/>
            </a:pPr>
            <a:r>
              <a:rPr lang="en-US" sz="2400">
                <a:ea typeface="ＭＳ Ｐゴシック" pitchFamily="34" charset="-128"/>
              </a:rPr>
              <a:t>        L               R</a:t>
            </a:r>
          </a:p>
          <a:p>
            <a:pPr>
              <a:buFontTx/>
              <a:buNone/>
            </a:pPr>
            <a:r>
              <a:rPr lang="en-US" sz="2400">
                <a:ea typeface="ＭＳ Ｐゴシック" pitchFamily="34" charset="-128"/>
              </a:rPr>
              <a:t>[55, 27, 32, 19, 0, 27]</a:t>
            </a:r>
          </a:p>
          <a:p>
            <a:pPr>
              <a:buFontTx/>
              <a:buNone/>
            </a:pPr>
            <a:r>
              <a:rPr lang="en-US" sz="2400">
                <a:ea typeface="ＭＳ Ｐゴシック" pitchFamily="34" charset="-128"/>
              </a:rPr>
              <a:t>                         LR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042" y="609601"/>
            <a:ext cx="9360958" cy="567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81000"/>
            <a:ext cx="8077200" cy="1295400"/>
          </a:xfrm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Analysis of Algorithms</a:t>
            </a:r>
            <a:br>
              <a:rPr lang="en-US" sz="3200">
                <a:ea typeface="ＭＳ Ｐゴシック" pitchFamily="34" charset="-128"/>
              </a:rPr>
            </a:br>
            <a:r>
              <a:rPr lang="en-US" sz="2800">
                <a:ea typeface="ＭＳ Ｐゴシック" pitchFamily="34" charset="-128"/>
              </a:rPr>
              <a:t>Data Cleanup Algorithms (continued)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905000"/>
            <a:ext cx="9372600" cy="4343400"/>
          </a:xfrm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Time efficiency for converging-pointers</a:t>
            </a:r>
          </a:p>
          <a:p>
            <a:pPr lvl="1"/>
            <a:r>
              <a:rPr lang="en-US">
                <a:ea typeface="ＭＳ Ｐゴシック" pitchFamily="34" charset="-128"/>
              </a:rPr>
              <a:t>Best case: no zeros, left pointer just moves across to pass the right pointers, examines each value: Θ(n)</a:t>
            </a:r>
          </a:p>
          <a:p>
            <a:pPr lvl="1"/>
            <a:r>
              <a:rPr lang="en-US">
                <a:ea typeface="ＭＳ Ｐゴシック" pitchFamily="34" charset="-128"/>
              </a:rPr>
              <a:t>Worst case: all zeros, examines each value and copies a value over it, right pointer moves left towards left pointer: Θ(n)</a:t>
            </a:r>
          </a:p>
          <a:p>
            <a:r>
              <a:rPr lang="en-US">
                <a:ea typeface="ＭＳ Ｐゴシック" pitchFamily="34" charset="-128"/>
              </a:rPr>
              <a:t>Space efficiency for converging-pointers</a:t>
            </a:r>
          </a:p>
          <a:p>
            <a:pPr lvl="1"/>
            <a:r>
              <a:rPr lang="en-US">
                <a:ea typeface="ＭＳ Ｐゴシック" pitchFamily="34" charset="-128"/>
              </a:rPr>
              <a:t>No significant extra space needed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01" y="1447800"/>
            <a:ext cx="10752340" cy="441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457DD-42EB-488A-93AF-47B9A24C1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ALERT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ED3F3-5033-4930-B561-2DFA70946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676400"/>
            <a:ext cx="10058400" cy="4800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/>
              <a:t>Assignment </a:t>
            </a:r>
            <a:r>
              <a:rPr lang="en-US" sz="2400" dirty="0"/>
              <a:t>2 </a:t>
            </a:r>
            <a:r>
              <a:rPr lang="en-US" sz="2400"/>
              <a:t>is due today.</a:t>
            </a:r>
            <a:endParaRPr lang="en-US" sz="2400" dirty="0"/>
          </a:p>
          <a:p>
            <a:pPr>
              <a:spcBef>
                <a:spcPts val="0"/>
              </a:spcBef>
            </a:pP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400" dirty="0"/>
              <a:t>Lab 4 is now available </a:t>
            </a:r>
            <a:r>
              <a:rPr lang="en-US" sz="2400"/>
              <a:t>on Brightspace. </a:t>
            </a:r>
            <a:r>
              <a:rPr lang="en-US" sz="2400" dirty="0"/>
              <a:t>It is due </a:t>
            </a:r>
            <a:r>
              <a:rPr lang="en-US" sz="2400"/>
              <a:t>next Monday, 9/16</a:t>
            </a:r>
          </a:p>
          <a:p>
            <a:pPr>
              <a:spcBef>
                <a:spcPts val="0"/>
              </a:spcBef>
            </a:pPr>
            <a:endParaRPr lang="en-US" sz="2400"/>
          </a:p>
          <a:p>
            <a:pPr>
              <a:spcBef>
                <a:spcPts val="0"/>
              </a:spcBef>
            </a:pPr>
            <a:r>
              <a:rPr lang="en-US" sz="2400"/>
              <a:t>Assignment 3 is available on Brightspace and the course web site. It is due next Friday, 9/20.</a:t>
            </a:r>
          </a:p>
          <a:p>
            <a:pPr>
              <a:spcBef>
                <a:spcPts val="0"/>
              </a:spcBef>
            </a:pPr>
            <a:endParaRPr lang="en-US" sz="2400"/>
          </a:p>
          <a:p>
            <a:pPr>
              <a:spcBef>
                <a:spcPts val="0"/>
              </a:spcBef>
            </a:pPr>
            <a:r>
              <a:rPr lang="en-US" sz="2400"/>
              <a:t>Lab 5 is now available on Brightspace. It is due next Wednesday, 9/18</a:t>
            </a:r>
          </a:p>
          <a:p>
            <a:pPr>
              <a:spcBef>
                <a:spcPts val="0"/>
              </a:spcBef>
            </a:pPr>
            <a:endParaRPr lang="en-US" sz="2400"/>
          </a:p>
          <a:p>
            <a:pPr>
              <a:spcBef>
                <a:spcPts val="0"/>
              </a:spcBef>
            </a:pPr>
            <a:r>
              <a:rPr lang="en-US" sz="2400"/>
              <a:t>Syllabus review...</a:t>
            </a:r>
          </a:p>
        </p:txBody>
      </p:sp>
    </p:spTree>
    <p:extLst>
      <p:ext uri="{BB962C8B-B14F-4D97-AF65-F5344CB8AC3E}">
        <p14:creationId xmlns:p14="http://schemas.microsoft.com/office/powerpoint/2010/main" val="323497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141" y="457199"/>
            <a:ext cx="9595259" cy="5940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Measuring Efficiency</a:t>
            </a:r>
            <a:br>
              <a:rPr lang="en-US">
                <a:ea typeface="ＭＳ Ｐゴシック" pitchFamily="34" charset="-128"/>
              </a:rPr>
            </a:br>
            <a:r>
              <a:rPr lang="en-US" sz="2800">
                <a:ea typeface="ＭＳ Ｐゴシック" pitchFamily="34" charset="-128"/>
              </a:rPr>
              <a:t>Order of Magnitude—Order n</a:t>
            </a:r>
            <a:endParaRPr lang="en-US" sz="3200">
              <a:ea typeface="ＭＳ Ｐゴシック" pitchFamily="34" charset="-128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711200" y="1676400"/>
            <a:ext cx="9652000" cy="1295400"/>
          </a:xfrm>
        </p:spPr>
        <p:txBody>
          <a:bodyPr/>
          <a:lstStyle/>
          <a:p>
            <a:r>
              <a:rPr lang="en-US" b="1">
                <a:ea typeface="ＭＳ Ｐゴシック" pitchFamily="34" charset="-128"/>
              </a:rPr>
              <a:t>Order of magnitude n</a:t>
            </a:r>
            <a:r>
              <a:rPr lang="en-US">
                <a:ea typeface="ＭＳ Ｐゴシック" pitchFamily="34" charset="-128"/>
              </a:rPr>
              <a:t>, Θ(n): the set of functions that grow in a linear fashion</a:t>
            </a:r>
          </a:p>
        </p:txBody>
      </p:sp>
      <p:pic>
        <p:nvPicPr>
          <p:cNvPr id="2253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2666999"/>
            <a:ext cx="3382964" cy="4089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667001"/>
            <a:ext cx="4343400" cy="4119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Measuring Efficiency</a:t>
            </a:r>
            <a:br>
              <a:rPr lang="en-US">
                <a:ea typeface="ＭＳ Ｐゴシック" pitchFamily="34" charset="-128"/>
              </a:rPr>
            </a:br>
            <a:r>
              <a:rPr lang="en-US" sz="2800">
                <a:ea typeface="ＭＳ Ｐゴシック" pitchFamily="34" charset="-128"/>
              </a:rPr>
              <a:t>Order of Magnitude—Order n</a:t>
            </a:r>
            <a:r>
              <a:rPr lang="en-US" sz="2800" baseline="30000">
                <a:ea typeface="ＭＳ Ｐゴシック" pitchFamily="34" charset="-128"/>
              </a:rPr>
              <a:t>2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676400"/>
            <a:ext cx="3657600" cy="4572000"/>
          </a:xfrm>
        </p:spPr>
        <p:txBody>
          <a:bodyPr/>
          <a:lstStyle/>
          <a:p>
            <a:pPr marL="514350" indent="-457200">
              <a:buNone/>
            </a:pPr>
            <a:endParaRPr lang="en-US" b="1">
              <a:ea typeface="ＭＳ Ｐゴシック" pitchFamily="34" charset="-128"/>
            </a:endParaRPr>
          </a:p>
          <a:p>
            <a:pPr marL="514350" indent="-457200">
              <a:buNone/>
            </a:pPr>
            <a:r>
              <a:rPr lang="en-US" b="1">
                <a:ea typeface="ＭＳ Ｐゴシック" pitchFamily="34" charset="-128"/>
              </a:rPr>
              <a:t>Order n</a:t>
            </a:r>
            <a:r>
              <a:rPr lang="en-US" b="1" baseline="30000">
                <a:ea typeface="ＭＳ Ｐゴシック" pitchFamily="34" charset="-128"/>
              </a:rPr>
              <a:t>2</a:t>
            </a:r>
            <a:r>
              <a:rPr lang="en-US" b="1">
                <a:ea typeface="ＭＳ Ｐゴシック" pitchFamily="34" charset="-128"/>
              </a:rPr>
              <a:t>, </a:t>
            </a:r>
            <a:r>
              <a:rPr lang="en-US" b="1">
                <a:latin typeface="Symbol" pitchFamily="18" charset="2"/>
                <a:ea typeface="ＭＳ Ｐゴシック" pitchFamily="34" charset="-128"/>
              </a:rPr>
              <a:t> </a:t>
            </a:r>
            <a:r>
              <a:rPr lang="en-US" b="1">
                <a:ea typeface="ＭＳ Ｐゴシック" pitchFamily="34" charset="-128"/>
              </a:rPr>
              <a:t>Θ(n</a:t>
            </a:r>
            <a:r>
              <a:rPr lang="en-US" b="1" baseline="30000">
                <a:ea typeface="ＭＳ Ｐゴシック" pitchFamily="34" charset="-128"/>
              </a:rPr>
              <a:t>2</a:t>
            </a:r>
            <a:r>
              <a:rPr lang="en-US" b="1">
                <a:ea typeface="ＭＳ Ｐゴシック" pitchFamily="34" charset="-128"/>
              </a:rPr>
              <a:t>):</a:t>
            </a:r>
            <a:r>
              <a:rPr lang="en-US">
                <a:ea typeface="ＭＳ Ｐゴシック" pitchFamily="34" charset="-128"/>
              </a:rPr>
              <a:t>  </a:t>
            </a:r>
          </a:p>
          <a:p>
            <a:pPr marL="514350" indent="-457200">
              <a:buNone/>
            </a:pPr>
            <a:r>
              <a:rPr lang="en-US">
                <a:ea typeface="ＭＳ Ｐゴシック" pitchFamily="34" charset="-128"/>
              </a:rPr>
              <a:t>the set of functions</a:t>
            </a:r>
          </a:p>
          <a:p>
            <a:pPr marL="514350" indent="-457200">
              <a:buNone/>
            </a:pPr>
            <a:r>
              <a:rPr lang="en-US">
                <a:ea typeface="ＭＳ Ｐゴシック" pitchFamily="34" charset="-128"/>
              </a:rPr>
              <a:t>whose growth is on the</a:t>
            </a:r>
          </a:p>
          <a:p>
            <a:pPr marL="514350" indent="-457200">
              <a:buNone/>
            </a:pPr>
            <a:r>
              <a:rPr lang="en-US">
                <a:ea typeface="ＭＳ Ｐゴシック" pitchFamily="34" charset="-128"/>
              </a:rPr>
              <a:t>order of n</a:t>
            </a:r>
            <a:r>
              <a:rPr lang="en-US" baseline="30000">
                <a:ea typeface="ＭＳ Ｐゴシック" pitchFamily="34" charset="-128"/>
              </a:rPr>
              <a:t>2</a:t>
            </a:r>
          </a:p>
        </p:txBody>
      </p:sp>
      <p:pic>
        <p:nvPicPr>
          <p:cNvPr id="2970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523999"/>
            <a:ext cx="5410200" cy="5260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Measuring Efficiency</a:t>
            </a:r>
            <a:br>
              <a:rPr lang="en-US">
                <a:ea typeface="ＭＳ Ｐゴシック" pitchFamily="34" charset="-128"/>
              </a:rPr>
            </a:br>
            <a:r>
              <a:rPr lang="en-US" sz="2800">
                <a:ea typeface="ＭＳ Ｐゴシック" pitchFamily="34" charset="-128"/>
              </a:rPr>
              <a:t>Order of Magnitude—Order n</a:t>
            </a:r>
            <a:r>
              <a:rPr lang="en-US" sz="2800" baseline="30000">
                <a:ea typeface="ＭＳ Ｐゴシック" pitchFamily="34" charset="-128"/>
              </a:rPr>
              <a:t>2</a:t>
            </a:r>
            <a:r>
              <a:rPr lang="en-US" sz="2800">
                <a:ea typeface="ＭＳ Ｐゴシック" pitchFamily="34" charset="-128"/>
              </a:rPr>
              <a:t> (continued)</a:t>
            </a:r>
            <a:endParaRPr lang="en-US" sz="2800" baseline="30000">
              <a:ea typeface="ＭＳ Ｐゴシック" pitchFamily="34" charset="-128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9601200" cy="1066800"/>
          </a:xfrm>
        </p:spPr>
        <p:txBody>
          <a:bodyPr/>
          <a:lstStyle/>
          <a:p>
            <a:pPr marL="514350" indent="-457200">
              <a:buNone/>
            </a:pPr>
            <a:r>
              <a:rPr lang="en-US">
                <a:ea typeface="ＭＳ Ｐゴシック" pitchFamily="34" charset="-128"/>
              </a:rPr>
              <a:t>	Eventually, every function with order n</a:t>
            </a:r>
            <a:r>
              <a:rPr lang="en-US" baseline="30000">
                <a:ea typeface="ＭＳ Ｐゴシック" pitchFamily="34" charset="-128"/>
              </a:rPr>
              <a:t>2</a:t>
            </a:r>
            <a:r>
              <a:rPr lang="en-US">
                <a:ea typeface="ＭＳ Ｐゴシック" pitchFamily="34" charset="-128"/>
              </a:rPr>
              <a:t> has greater values than any function with order n</a:t>
            </a:r>
          </a:p>
        </p:txBody>
      </p:sp>
      <p:pic>
        <p:nvPicPr>
          <p:cNvPr id="3072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819400"/>
            <a:ext cx="4038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819400"/>
            <a:ext cx="3200400" cy="398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452" y="0"/>
            <a:ext cx="475122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427" y="1447800"/>
            <a:ext cx="10119373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81000"/>
            <a:ext cx="8077200" cy="1295400"/>
          </a:xfrm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Analysis of Algorithms</a:t>
            </a:r>
            <a:br>
              <a:rPr lang="en-US" sz="3200">
                <a:ea typeface="ＭＳ Ｐゴシック" pitchFamily="34" charset="-128"/>
              </a:rPr>
            </a:br>
            <a:r>
              <a:rPr lang="en-US" sz="2800">
                <a:ea typeface="ＭＳ Ｐゴシック" pitchFamily="34" charset="-128"/>
              </a:rPr>
              <a:t>Data Cleanup Algorithms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905000"/>
            <a:ext cx="10515600" cy="4343400"/>
          </a:xfrm>
        </p:spPr>
        <p:txBody>
          <a:bodyPr/>
          <a:lstStyle/>
          <a:p>
            <a:pPr>
              <a:buFontTx/>
              <a:buNone/>
            </a:pPr>
            <a:r>
              <a:rPr lang="en-US">
                <a:ea typeface="ＭＳ Ｐゴシック" pitchFamily="34" charset="-128"/>
              </a:rPr>
              <a:t>	</a:t>
            </a:r>
          </a:p>
          <a:p>
            <a:pPr>
              <a:buFontTx/>
              <a:buNone/>
            </a:pPr>
            <a:r>
              <a:rPr lang="en-US">
                <a:ea typeface="ＭＳ Ｐゴシック" pitchFamily="34" charset="-128"/>
              </a:rPr>
              <a:t>	“Given a collection of age data, where erroneous zeros occur, find and remove all the zeros from the data, reporting the number of legitimate age values that remain”</a:t>
            </a:r>
          </a:p>
          <a:p>
            <a:pPr>
              <a:buFontTx/>
              <a:buNone/>
            </a:pPr>
            <a:endParaRPr lang="en-US">
              <a:ea typeface="ＭＳ Ｐゴシック" pitchFamily="34" charset="-128"/>
            </a:endParaRPr>
          </a:p>
          <a:p>
            <a:r>
              <a:rPr lang="en-US">
                <a:ea typeface="ＭＳ Ｐゴシック" pitchFamily="34" charset="-128"/>
              </a:rPr>
              <a:t>Illustrates multiple solutions to a single problem</a:t>
            </a:r>
          </a:p>
          <a:p>
            <a:r>
              <a:rPr lang="en-US">
                <a:ea typeface="ＭＳ Ｐゴシック" pitchFamily="34" charset="-128"/>
              </a:rPr>
              <a:t>Use of analysis to compare algorithms</a:t>
            </a:r>
          </a:p>
          <a:p>
            <a:pPr>
              <a:buFontTx/>
              <a:buNone/>
            </a:pPr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81000"/>
            <a:ext cx="8077200" cy="1295400"/>
          </a:xfrm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Analysis of Algorithms</a:t>
            </a:r>
            <a:br>
              <a:rPr lang="en-US" sz="3200">
                <a:ea typeface="ＭＳ Ｐゴシック" pitchFamily="34" charset="-128"/>
              </a:rPr>
            </a:br>
            <a:r>
              <a:rPr lang="en-US" sz="2800">
                <a:ea typeface="ＭＳ Ｐゴシック" pitchFamily="34" charset="-128"/>
              </a:rPr>
              <a:t>Data Cleanup Algorithms (continued)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905000"/>
            <a:ext cx="8077200" cy="4343400"/>
          </a:xfrm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Shuffle-left algorithm:</a:t>
            </a:r>
          </a:p>
          <a:p>
            <a:pPr lvl="1"/>
            <a:r>
              <a:rPr lang="en-US">
                <a:ea typeface="ＭＳ Ｐゴシック" pitchFamily="34" charset="-128"/>
              </a:rPr>
              <a:t>Search for zeros from left to right</a:t>
            </a:r>
          </a:p>
          <a:p>
            <a:pPr lvl="1"/>
            <a:r>
              <a:rPr lang="en-US">
                <a:ea typeface="ＭＳ Ｐゴシック" pitchFamily="34" charset="-128"/>
              </a:rPr>
              <a:t>When a zero is found, shift all values to its right one cell to the left IS THIS RIGHT?</a:t>
            </a:r>
          </a:p>
          <a:p>
            <a:r>
              <a:rPr lang="en-US">
                <a:ea typeface="ＭＳ Ｐゴシック" pitchFamily="34" charset="-128"/>
              </a:rPr>
              <a:t>Example: [55, 0, 32, 19, 0, 27]</a:t>
            </a:r>
          </a:p>
          <a:p>
            <a:pPr lvl="1"/>
            <a:r>
              <a:rPr lang="en-US">
                <a:ea typeface="ＭＳ Ｐゴシック" pitchFamily="34" charset="-128"/>
              </a:rPr>
              <a:t>Finds 0 at position 2: [55, 32, 19, 0, 27, 27]</a:t>
            </a:r>
          </a:p>
          <a:p>
            <a:pPr lvl="1"/>
            <a:r>
              <a:rPr lang="en-US">
                <a:ea typeface="ＭＳ Ｐゴシック" pitchFamily="34" charset="-128"/>
              </a:rPr>
              <a:t>Finds 0 at position 4: [55, 32, 19, 27, 27, 27]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ample PPT_template">
  <a:themeElements>
    <a:clrScheme name="Sample PPT_template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B9"/>
      </a:accent6>
      <a:hlink>
        <a:srgbClr val="FFFFFF"/>
      </a:hlink>
      <a:folHlink>
        <a:srgbClr val="B2B2B2"/>
      </a:folHlink>
    </a:clrScheme>
    <a:fontScheme name="Sample PP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ample PPT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PPT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B9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ample PPT_template">
  <a:themeElements>
    <a:clrScheme name="Sample PPT_template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B9"/>
      </a:accent6>
      <a:hlink>
        <a:srgbClr val="FFFFFF"/>
      </a:hlink>
      <a:folHlink>
        <a:srgbClr val="B2B2B2"/>
      </a:folHlink>
    </a:clrScheme>
    <a:fontScheme name="Sample PP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ample PPT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PPT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B9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1D1BD1C3523247903358D0A8AC0422" ma:contentTypeVersion="9" ma:contentTypeDescription="Create a new document." ma:contentTypeScope="" ma:versionID="5b226f5916f7946f7720915c3500729c">
  <xsd:schema xmlns:xsd="http://www.w3.org/2001/XMLSchema" xmlns:xs="http://www.w3.org/2001/XMLSchema" xmlns:p="http://schemas.microsoft.com/office/2006/metadata/properties" xmlns:ns3="52c17e26-d80b-4810-84b5-2d696440855c" xmlns:ns4="75e26a86-27e7-4108-abb5-a9a0ae913c4d" targetNamespace="http://schemas.microsoft.com/office/2006/metadata/properties" ma:root="true" ma:fieldsID="16c32700cd2aee0408f8e8b01b9b7d4a" ns3:_="" ns4:_="">
    <xsd:import namespace="52c17e26-d80b-4810-84b5-2d696440855c"/>
    <xsd:import namespace="75e26a86-27e7-4108-abb5-a9a0ae913c4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c17e26-d80b-4810-84b5-2d696440855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e26a86-27e7-4108-abb5-a9a0ae913c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C54B494-3767-4E2A-BEBF-8687646EDE0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664C767-0B64-4A19-9079-71225667D8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c17e26-d80b-4810-84b5-2d696440855c"/>
    <ds:schemaRef ds:uri="75e26a86-27e7-4108-abb5-a9a0ae913c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ABA5725-7974-4EC8-9309-880412549B55}">
  <ds:schemaRefs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2006/metadata/properties"/>
    <ds:schemaRef ds:uri="75e26a86-27e7-4108-abb5-a9a0ae913c4d"/>
    <ds:schemaRef ds:uri="52c17e26-d80b-4810-84b5-2d696440855c"/>
    <ds:schemaRef ds:uri="http://www.w3.org/XML/1998/namespace"/>
    <ds:schemaRef ds:uri="http://schemas.microsoft.com/office/infopath/2007/PartnerControl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3492</TotalTime>
  <Words>794</Words>
  <Application>Microsoft Office PowerPoint</Application>
  <PresentationFormat>Widescreen</PresentationFormat>
  <Paragraphs>84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Symbol</vt:lpstr>
      <vt:lpstr>Arial</vt:lpstr>
      <vt:lpstr>Pizzicato-Swash</vt:lpstr>
      <vt:lpstr>ＭＳ Ｐゴシック</vt:lpstr>
      <vt:lpstr>Times New Roman</vt:lpstr>
      <vt:lpstr>Sample PPT_template</vt:lpstr>
      <vt:lpstr>1_Sample PPT_template</vt:lpstr>
      <vt:lpstr>PowerPoint Presentation</vt:lpstr>
      <vt:lpstr>ALERT</vt:lpstr>
      <vt:lpstr>Measuring Efficiency Order of Magnitude—Order n</vt:lpstr>
      <vt:lpstr>Measuring Efficiency Order of Magnitude—Order n2</vt:lpstr>
      <vt:lpstr>Measuring Efficiency Order of Magnitude—Order n2 (continued)</vt:lpstr>
      <vt:lpstr>PowerPoint Presentation</vt:lpstr>
      <vt:lpstr>PowerPoint Presentation</vt:lpstr>
      <vt:lpstr>Analysis of Algorithms Data Cleanup Algorithms</vt:lpstr>
      <vt:lpstr>Analysis of Algorithms Data Cleanup Algorithms (continued)</vt:lpstr>
      <vt:lpstr>PowerPoint Presentation</vt:lpstr>
      <vt:lpstr>Analysis of Algorithms Data Cleanup Algorithms (continued)</vt:lpstr>
      <vt:lpstr>Analysis of Algorithms Data Cleanup Algorithms (continued)</vt:lpstr>
      <vt:lpstr>PowerPoint Presentation</vt:lpstr>
      <vt:lpstr>Analysis of Algorithms Data Cleanup Algorithms (continued)</vt:lpstr>
      <vt:lpstr>Analysis of Algorithms Data Cleanup Algorithms (continued)</vt:lpstr>
      <vt:lpstr>Analysis of Algorithms Data Cleanup Algorithms (continued)</vt:lpstr>
      <vt:lpstr>PowerPoint Presentation</vt:lpstr>
      <vt:lpstr>Analysis of Algorithms Data Cleanup Algorithms (continued)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Measuring Efficiency Order of Magnitude—Order n</dc:title>
  <dc:creator>David</dc:creator>
  <cp:lastModifiedBy>David Stucki</cp:lastModifiedBy>
  <cp:revision>238</cp:revision>
  <dcterms:created xsi:type="dcterms:W3CDTF">2011-09-20T03:29:32Z</dcterms:created>
  <dcterms:modified xsi:type="dcterms:W3CDTF">2024-09-08T18:46:23Z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0x0101001C1D1BD1C3523247903358D0A8AC0422</vt:lpwstr>
  </property>
</Properties>
</file>