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3942" r:id="rId2"/>
  </p:sldMasterIdLst>
  <p:notesMasterIdLst>
    <p:notesMasterId r:id="rId12"/>
  </p:notesMasterIdLst>
  <p:handoutMasterIdLst>
    <p:handoutMasterId r:id="rId13"/>
  </p:handoutMasterIdLst>
  <p:sldIdLst>
    <p:sldId id="322" r:id="rId3"/>
    <p:sldId id="389" r:id="rId4"/>
    <p:sldId id="394" r:id="rId5"/>
    <p:sldId id="395" r:id="rId6"/>
    <p:sldId id="396" r:id="rId7"/>
    <p:sldId id="258" r:id="rId8"/>
    <p:sldId id="349" r:id="rId9"/>
    <p:sldId id="397" r:id="rId10"/>
    <p:sldId id="398" r:id="rId11"/>
  </p:sldIdLst>
  <p:sldSz cx="12192000" cy="6858000"/>
  <p:notesSz cx="6858000" cy="9144000"/>
  <p:embeddedFontLst>
    <p:embeddedFont>
      <p:font typeface="Pizzicato-Swash" panose="00000400000000000000" pitchFamily="2" charset="0"/>
      <p:regular r:id="rId14"/>
    </p:embeddedFont>
    <p:embeddedFont>
      <p:font typeface="TrumpetLite" panose="020A0602050506020204" pitchFamily="18" charset="0"/>
      <p:regular r:id="rId15"/>
      <p:bold r:id="rId16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92" y="138"/>
      </p:cViewPr>
      <p:guideLst>
        <p:guide orient="horz" pos="1056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12E01F-C8E0-4E01-80CB-14DA9D78FB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4F522-674C-46BD-99A3-3E4F307622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0A216C4-0FCA-45F9-B211-C03196D0FCAF}" type="datetime1">
              <a:rPr lang="en-US"/>
              <a:pPr>
                <a:defRPr/>
              </a:pPr>
              <a:t>9/8/2024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7BAC8-D497-46BC-98C5-67CA2B15A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9310E-344A-4A92-8363-A39C496541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A9FA6E-5023-4B35-92F8-B83FC67BC4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4548A741-20FB-45AD-B2F4-45254CB61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E1B1FB15-C6EC-49C9-9C26-29FA40719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F76E9E22-C3D5-402D-B18D-E11354B8A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64CC1E29-449A-498F-89AC-88284CA37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>
            <a:extLst>
              <a:ext uri="{FF2B5EF4-FFF2-40B4-BE49-F238E27FC236}">
                <a16:creationId xmlns:a16="http://schemas.microsoft.com/office/drawing/2014/main" id="{391961F5-FE77-4116-A4C1-FD89177A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>
            <a:extLst>
              <a:ext uri="{FF2B5EF4-FFF2-40B4-BE49-F238E27FC236}">
                <a16:creationId xmlns:a16="http://schemas.microsoft.com/office/drawing/2014/main" id="{3C745832-9CBC-43F6-8647-17E2A5673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BDED4AA-C679-48AF-91D9-9F97465434B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C9D89DD3-161A-4CE3-AA96-7DA07EC82F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4" name="Rectangle 9">
            <a:extLst>
              <a:ext uri="{FF2B5EF4-FFF2-40B4-BE49-F238E27FC236}">
                <a16:creationId xmlns:a16="http://schemas.microsoft.com/office/drawing/2014/main" id="{BA259456-1B77-4206-B1D9-6EAABF75BFB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8A518CF3-0BA7-4EE4-A138-61429B426AF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2C0DF8AB-74F1-474F-8AAB-39CFB37D125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3492829A-02C8-4EB4-9FE1-910F4D7A8E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2993E140-3300-4CD6-909A-CE24088DD0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8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2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31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>
            <a:extLst>
              <a:ext uri="{FF2B5EF4-FFF2-40B4-BE49-F238E27FC236}">
                <a16:creationId xmlns:a16="http://schemas.microsoft.com/office/drawing/2014/main" id="{3D492417-6F27-46C0-9E21-AB21B562D2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0F789FE-1EA8-4AB4-87F8-28D4AEEBEAD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C6E66578-2550-47F8-A3AD-647C5F1E9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B8A3CCF0-0A6B-47DB-9641-6E873DA0C53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>
            <a:extLst>
              <a:ext uri="{FF2B5EF4-FFF2-40B4-BE49-F238E27FC236}">
                <a16:creationId xmlns:a16="http://schemas.microsoft.com/office/drawing/2014/main" id="{DBEA7F55-ECAE-4E05-9105-861B6F55D2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1F5A8BA-7EC7-4142-AE90-EF12A04B279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AFBC2A7E-825A-412E-BB2A-1FE2751EB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DA3C6F5-F4C2-4C03-B145-76359A13A26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0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7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27456-8CA1-4605-A05C-D50BFD98B5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66F0F-428B-48B9-8770-8D7AF36C3A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7923A97-83FE-4736-9601-7B528B038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95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E122DD-BC3B-48C7-8413-9751F17116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9AB50-BED2-4EE5-9549-4901F8B1A9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CF221-9090-4475-98AA-7D70F5FC1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30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82A08C-9485-4ABC-81AD-09B8B8AC6E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65F54C-15A7-4C3A-B66C-B6AE2A2078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65F59-5F7B-411F-B8A8-163E1C1A2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54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BA2CF-C60B-4594-BB83-56C3F282F322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92ADB-9A4B-474A-8382-149DBE249007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fld id="{76095C06-88EE-4417-B985-7867045BC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55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4E0A4-1B0E-4298-8E69-C98D481EB2D3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7E05B-F156-4E85-A577-572FC1FDE877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fld id="{26788181-E150-451E-9DC3-C6325E093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10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DB5EE-0FD5-44C9-9876-E7614B4185C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5492D-3B81-45A5-A1CE-116C6ECDE66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E234C-492B-4379-A764-FFB23BC6E69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fld id="{2925C230-7AF9-4423-BF57-786700E7D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22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DFA088C0-AEB9-4CFB-A9DA-2253E03A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A9A3668-A590-477A-A354-F9075FB6E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7A8BB46-8DDF-4628-9B10-157AC7C8D3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9B12F5E-27B0-490D-A40D-587CE1417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50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C0CE9A-90E5-453F-AF14-1438A14DAA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ECCD7-2261-4377-9472-B67094584A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21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40032C-2664-4DE0-BDFA-66CC7FF028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132182-B98B-4BA0-91F2-450FEA2698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1DA82-F5D8-4DB2-976A-1D4446691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410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79D3-6B51-47CE-B3EA-EC4420F076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66743-C6DE-459D-9E2B-7644793716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68759-3C47-4624-AA0F-68388673B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6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00435E-CA5C-442E-AAEC-507A3CAE58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475097-9DC1-4438-AD3A-43C7163C11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5C1D9-B002-46EA-9296-50649E774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47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C35E1B-EF4F-4703-8BB4-7585A77A33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69683-0D4B-48F7-A3E3-DA57920BBA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02FDF-FB1B-47D0-AB5C-377A8A9DA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506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A42E7E-3F7A-439F-843C-C564C15464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D886D7-FFBD-46E5-9575-67F92002F4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55023-4729-48EC-BBA3-6CE9E23B0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80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186E8A-819F-4873-9AC1-4711AEEC75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79DAE4-4AB9-44C9-B630-5B4A5A25AB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E7876-2C4A-4C51-AE04-174C305A3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960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8FECA-34BB-48D9-B775-D7EC7A832A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4C51B-DC6C-48BE-AEAE-5A1B572A7C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3626A-49FD-4138-8B18-BF64D99A5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243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7FCDE-FCCC-45EE-BD8F-D7A82E4B25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B7940A-A767-484C-8038-038CB92A5D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6CEF5-8803-4785-8BD3-747FC9F1A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443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5408E-8DE8-49D4-AF72-20AEC811EA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893369-D802-45AE-8554-C787FF14BF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BE881-CF74-4ED7-A75F-EB4800D7F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444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912116-F41F-4A5D-9BE8-91F58A617D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A0EC5D-02E4-4DAC-B347-5657838B42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559C1-9AED-4C39-BA2B-B8FB12280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512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13562-9BCB-4A5F-94AB-535F099148B8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05FEA-B233-4540-A015-834DD77DBE3C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fld id="{18702E8F-2E8D-4C04-A786-598396F64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719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1D9A4-34D9-482B-9850-75125A5DB524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988F6-C325-4184-90F6-22810C5CF63F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fld id="{37A41731-2384-4DA4-A38D-53CC76087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664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B21CF-44BD-469E-9D93-ABC865534F6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972CD-1739-457D-B7CB-4E44A3003F4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A3829-8DCE-4937-BEA8-D3D3DCEAAF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fld id="{E8F24E5B-4982-4D7A-8C09-6AC472034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5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1F4FF8-85D2-4E19-B269-E6D7649E27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E0EF02-ABC4-4715-9641-97D2906A3E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2F46D-3BA8-41B1-9EB2-914B877DEA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9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6E2167-37D1-4BBE-BC20-8E4F27C9AA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393ACB-EB6B-4BB8-A6DB-CBA63CF922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6F188-907F-453A-8EEE-8B53AD59B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22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A5DB39-E7BA-4577-9E4D-9A89B6F586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096036-8603-4673-A461-2F138FF21A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55B55-8404-4AA6-96F3-D3931D732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1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EFC65A-B740-4576-892E-3EFBB3E2A7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C15137-D042-4FB5-802F-9E331DCD3D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EF8AA-62A7-466A-A209-BE974A901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1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465EC7-D946-40D3-8760-E24D1808C3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F46EE6-954F-4398-B751-088F22F0C3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E9AEF-DF7D-44B1-A6D4-562682CC6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76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0FB573-DA7F-413B-9BEA-C4D2BDCFF4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65B8C9-2032-432E-BF9A-233B0AB655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DF232-6FFF-4A13-912F-BDBA5B44D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7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ADF05B-205D-4F43-A5C7-EE0EA680D5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E7D59-5EDE-4F59-9913-7C82B8BAB1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DBB19-094F-40A7-A9F4-4B117A514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42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AEFF06-F1A0-49D9-A629-E920CB174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0A228C-0D9E-406A-9953-C465E66C4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0250D659-981F-46D4-9847-8CBD3348A3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id="{799533C1-77CE-40DB-9035-D80D3F4DAF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36A55C8-C7AF-40E9-834C-B2691E969D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58" r:id="rId12"/>
    <p:sldLayoutId id="2147484059" r:id="rId13"/>
    <p:sldLayoutId id="214748406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>
            <a:extLst>
              <a:ext uri="{FF2B5EF4-FFF2-40B4-BE49-F238E27FC236}">
                <a16:creationId xmlns:a16="http://schemas.microsoft.com/office/drawing/2014/main" id="{0476CDA4-F0B5-45FD-9861-4D9BD59B0C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>
            <a:extLst>
              <a:ext uri="{FF2B5EF4-FFF2-40B4-BE49-F238E27FC236}">
                <a16:creationId xmlns:a16="http://schemas.microsoft.com/office/drawing/2014/main" id="{61665FE6-E721-4E93-BF38-23F9F391C76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>
            <a:extLst>
              <a:ext uri="{FF2B5EF4-FFF2-40B4-BE49-F238E27FC236}">
                <a16:creationId xmlns:a16="http://schemas.microsoft.com/office/drawing/2014/main" id="{119C322E-303A-47FE-BCAB-4C3B89864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23E16B75-1286-4D7C-AA28-09AB0A40A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61754372-A8EB-4A67-ABB9-20AD214601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id="{DC5DF499-2858-48D9-838C-FC9ED2E4C4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9AF5AAB-F359-441D-B154-E8573DCD55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62" r:id="rId12"/>
    <p:sldLayoutId id="2147484063" r:id="rId13"/>
    <p:sldLayoutId id="214748406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ubble_sor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.com/content/www/us/en/silicon-innovations/moores-law-technology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9/9d/Moore's_Law_Transistor_Count_1971-2016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209800"/>
            <a:ext cx="3581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Algorithms: Time &amp; Space Efficiency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676400"/>
            <a:ext cx="9652000" cy="48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>
                <a:solidFill>
                  <a:srgbClr val="FF0000"/>
                </a:solidFill>
              </a:rPr>
              <a:t>Return Assignment 1 &amp; Lab 2</a:t>
            </a:r>
          </a:p>
          <a:p>
            <a:pPr lvl="1">
              <a:spcBef>
                <a:spcPts val="0"/>
              </a:spcBef>
            </a:pPr>
            <a:r>
              <a:rPr lang="en-US" sz="2200">
                <a:solidFill>
                  <a:srgbClr val="FF0000"/>
                </a:solidFill>
              </a:rPr>
              <a:t>observations</a:t>
            </a:r>
          </a:p>
          <a:p>
            <a:pPr lvl="1">
              <a:spcBef>
                <a:spcPts val="0"/>
              </a:spcBef>
            </a:pPr>
            <a:endParaRPr lang="en-US" sz="2200"/>
          </a:p>
          <a:p>
            <a:pPr>
              <a:spcBef>
                <a:spcPts val="0"/>
              </a:spcBef>
            </a:pPr>
            <a:r>
              <a:rPr lang="en-US" sz="2400"/>
              <a:t>Assignment </a:t>
            </a:r>
            <a:r>
              <a:rPr lang="en-US" sz="2400" dirty="0"/>
              <a:t>2 is available </a:t>
            </a:r>
            <a:r>
              <a:rPr lang="en-US" sz="2400"/>
              <a:t>on Brightspace </a:t>
            </a:r>
            <a:r>
              <a:rPr lang="en-US" sz="2400" dirty="0"/>
              <a:t>and the course web site. It is due </a:t>
            </a:r>
            <a:r>
              <a:rPr lang="en-US" sz="2400"/>
              <a:t>on Friday, 9/13.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Lab 4 is now available </a:t>
            </a:r>
            <a:r>
              <a:rPr lang="en-US" sz="2400"/>
              <a:t>on Brightspace. </a:t>
            </a:r>
            <a:r>
              <a:rPr lang="en-US" sz="2400" dirty="0"/>
              <a:t>It is due </a:t>
            </a:r>
            <a:r>
              <a:rPr lang="en-US" sz="2400"/>
              <a:t>next Monday, 9/16.</a:t>
            </a:r>
          </a:p>
          <a:p>
            <a:pPr>
              <a:spcBef>
                <a:spcPts val="0"/>
              </a:spcBef>
            </a:pPr>
            <a:endParaRPr lang="en-US" sz="2400"/>
          </a:p>
          <a:p>
            <a:pPr>
              <a:spcBef>
                <a:spcPts val="0"/>
              </a:spcBef>
            </a:pPr>
            <a:r>
              <a:rPr lang="en-US" sz="2400"/>
              <a:t>Assignment 3 is available on Brightspace and the course web site. It is due next Friday, 9/20.</a:t>
            </a:r>
          </a:p>
          <a:p>
            <a:pPr>
              <a:spcBef>
                <a:spcPts val="0"/>
              </a:spcBef>
            </a:pPr>
            <a:endParaRPr lang="en-US" sz="2400"/>
          </a:p>
          <a:p>
            <a:pPr>
              <a:spcBef>
                <a:spcPts val="0"/>
              </a:spcBef>
            </a:pPr>
            <a:r>
              <a:rPr lang="en-US" sz="2400"/>
              <a:t>Lab 5 is available on Brightspace, due next Wednesday, 9/18.</a:t>
            </a:r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685800"/>
          </a:xfrm>
        </p:spPr>
        <p:txBody>
          <a:bodyPr/>
          <a:lstStyle/>
          <a:p>
            <a:pPr algn="l"/>
            <a:r>
              <a:rPr lang="en-US" altLang="en-US" sz="5400" dirty="0" err="1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qUESTIONS</a:t>
            </a: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200" y="1371600"/>
            <a:ext cx="103378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How do we know if our algorithms are correct?</a:t>
            </a:r>
          </a:p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How do we know if our algorithms are good?</a:t>
            </a:r>
          </a:p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What do we mean by “good”?</a:t>
            </a:r>
          </a:p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Given multiple algorithms for solving a problem, which one should we choose?</a:t>
            </a:r>
          </a:p>
          <a:p>
            <a:pPr lvl="2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Correctness (required)</a:t>
            </a:r>
          </a:p>
          <a:p>
            <a:pPr lvl="2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Elegance (what’s that?)</a:t>
            </a:r>
          </a:p>
          <a:p>
            <a:pPr lvl="2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Efficiency</a:t>
            </a:r>
          </a:p>
          <a:p>
            <a:pPr lvl="2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Simplicity</a:t>
            </a:r>
          </a:p>
          <a:p>
            <a:pPr lvl="2"/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Extendability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pPr lvl="2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Maintenance</a:t>
            </a:r>
          </a:p>
          <a:p>
            <a:pPr lvl="2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Others?</a:t>
            </a:r>
            <a:endParaRPr lang="en-US" altLang="en-US" baseline="-25000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28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6858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Resources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100584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TrumpetLite" panose="020A0602050506020204" pitchFamily="18" charset="0"/>
              </a:rPr>
              <a:t>Given a problem, how do we determine the resources necessary to its solution?</a:t>
            </a:r>
          </a:p>
          <a:p>
            <a:pPr marL="919163" indent="-45720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B0F0"/>
                </a:solidFill>
                <a:latin typeface="TrumpetLite" panose="020A0602050506020204" pitchFamily="18" charset="0"/>
              </a:rPr>
              <a:t>This is a very hard question!!</a:t>
            </a:r>
            <a:r>
              <a:rPr lang="en-US" altLang="en-US" sz="2400" dirty="0">
                <a:latin typeface="TrumpetLite" panose="020A0602050506020204" pitchFamily="18" charset="0"/>
              </a:rPr>
              <a:t>       </a:t>
            </a: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</a:rPr>
              <a:t>Why?</a:t>
            </a:r>
          </a:p>
          <a:p>
            <a:r>
              <a:rPr lang="en-US" altLang="en-US" sz="2400" dirty="0">
                <a:latin typeface="TrumpetLite" panose="020A0602050506020204" pitchFamily="18" charset="0"/>
              </a:rPr>
              <a:t>For each </a:t>
            </a:r>
            <a:r>
              <a:rPr lang="en-US" altLang="en-US" sz="2400" cap="small" dirty="0">
                <a:solidFill>
                  <a:srgbClr val="7030A0"/>
                </a:solidFill>
                <a:latin typeface="TrumpetLite" panose="020A0602050506020204" pitchFamily="18" charset="0"/>
              </a:rPr>
              <a:t>problem</a:t>
            </a:r>
            <a:r>
              <a:rPr lang="en-US" altLang="en-US" sz="2400" dirty="0">
                <a:latin typeface="TrumpetLite" panose="020A0602050506020204" pitchFamily="18" charset="0"/>
              </a:rPr>
              <a:t> there are many </a:t>
            </a:r>
            <a:r>
              <a:rPr lang="en-US" altLang="en-US" sz="2400" cap="small" dirty="0">
                <a:solidFill>
                  <a:srgbClr val="00B050"/>
                </a:solidFill>
                <a:latin typeface="TrumpetLite" panose="020A0602050506020204" pitchFamily="18" charset="0"/>
              </a:rPr>
              <a:t>algorithms</a:t>
            </a:r>
            <a:r>
              <a:rPr lang="en-US" altLang="en-US" sz="2400" dirty="0">
                <a:latin typeface="TrumpetLite" panose="020A0602050506020204" pitchFamily="18" charset="0"/>
              </a:rPr>
              <a:t> that solve it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e.g., Sorting: bubble, selection, heap, quick, merge, etc.</a:t>
            </a:r>
          </a:p>
          <a:p>
            <a:r>
              <a:rPr lang="en-US" altLang="en-US" sz="2400" dirty="0">
                <a:latin typeface="TrumpetLite" panose="020A0602050506020204" pitchFamily="18" charset="0"/>
              </a:rPr>
              <a:t>For each </a:t>
            </a:r>
            <a:r>
              <a:rPr lang="en-US" altLang="en-US" sz="2400" cap="small" dirty="0">
                <a:solidFill>
                  <a:srgbClr val="00B050"/>
                </a:solidFill>
                <a:latin typeface="TrumpetLite" panose="020A0602050506020204" pitchFamily="18" charset="0"/>
              </a:rPr>
              <a:t>algorithm</a:t>
            </a:r>
            <a:r>
              <a:rPr lang="en-US" altLang="en-US" sz="2400" dirty="0">
                <a:latin typeface="TrumpetLite" panose="020A0602050506020204" pitchFamily="18" charset="0"/>
              </a:rPr>
              <a:t> there are many ways to </a:t>
            </a:r>
            <a:r>
              <a:rPr lang="en-US" altLang="en-US" sz="2400" cap="small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implement</a:t>
            </a:r>
            <a:r>
              <a:rPr lang="en-US" altLang="en-US" sz="2400" dirty="0">
                <a:latin typeface="TrumpetLite" panose="020A0602050506020204" pitchFamily="18" charset="0"/>
              </a:rPr>
              <a:t> it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e.g., Bubble sort: </a:t>
            </a:r>
            <a:r>
              <a:rPr lang="en-US" altLang="en-US" sz="2200" dirty="0">
                <a:solidFill>
                  <a:srgbClr val="002060"/>
                </a:solidFill>
                <a:latin typeface="TrumpetLite" panose="020A0602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wikipedia.com</a:t>
            </a:r>
            <a:endParaRPr lang="en-US" altLang="en-US" sz="2200" dirty="0">
              <a:solidFill>
                <a:srgbClr val="002060"/>
              </a:solidFill>
              <a:latin typeface="TrumpetLite" panose="020A0602050506020204" pitchFamily="18" charset="0"/>
            </a:endParaRPr>
          </a:p>
          <a:p>
            <a:r>
              <a:rPr lang="en-US" altLang="en-US" sz="2400" dirty="0">
                <a:latin typeface="TrumpetLite" panose="020A0602050506020204" pitchFamily="18" charset="0"/>
              </a:rPr>
              <a:t>For each </a:t>
            </a:r>
            <a:r>
              <a:rPr lang="en-US" altLang="en-US" sz="2400" cap="small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implementation</a:t>
            </a:r>
            <a:r>
              <a:rPr lang="en-US" altLang="en-US" sz="2400" dirty="0">
                <a:latin typeface="TrumpetLite" panose="020A0602050506020204" pitchFamily="18" charset="0"/>
              </a:rPr>
              <a:t> there are many </a:t>
            </a:r>
            <a:r>
              <a:rPr lang="en-US" altLang="en-US" sz="2400" cap="small" dirty="0">
                <a:solidFill>
                  <a:srgbClr val="92D050"/>
                </a:solidFill>
                <a:latin typeface="TrumpetLite" panose="020A0602050506020204" pitchFamily="18" charset="0"/>
              </a:rPr>
              <a:t>platforms</a:t>
            </a:r>
            <a:r>
              <a:rPr lang="en-US" altLang="en-US" sz="2400" dirty="0">
                <a:latin typeface="TrumpetLite" panose="020A0602050506020204" pitchFamily="18" charset="0"/>
              </a:rPr>
              <a:t> on which to execute it </a:t>
            </a:r>
            <a:r>
              <a:rPr lang="en-US" altLang="en-US" sz="2000" dirty="0">
                <a:latin typeface="TrumpetLite" panose="020A0602050506020204" pitchFamily="18" charset="0"/>
              </a:rPr>
              <a:t>(</a:t>
            </a:r>
            <a:r>
              <a:rPr lang="en-US" altLang="en-US" sz="2000" i="1" dirty="0">
                <a:latin typeface="TrumpetLite" panose="020A0602050506020204" pitchFamily="18" charset="0"/>
              </a:rPr>
              <a:t>both in terms of hardware and software</a:t>
            </a:r>
            <a:r>
              <a:rPr lang="en-US" altLang="en-US" sz="2000" dirty="0">
                <a:latin typeface="TrumpetLite" panose="020A0602050506020204" pitchFamily="18" charset="0"/>
              </a:rPr>
              <a:t>)</a:t>
            </a:r>
            <a:endParaRPr lang="en-US" altLang="en-US" sz="2400" dirty="0">
              <a:latin typeface="TrumpetLite" panose="020A0602050506020204" pitchFamily="18" charset="0"/>
            </a:endParaRP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e.g., Java, Python, Windows, MacOS, Linux, iOS, Android</a:t>
            </a:r>
          </a:p>
          <a:p>
            <a:r>
              <a:rPr lang="en-US" altLang="en-US" sz="2400" dirty="0">
                <a:latin typeface="TrumpetLite" panose="020A0602050506020204" pitchFamily="18" charset="0"/>
              </a:rPr>
              <a:t>For each </a:t>
            </a:r>
            <a:r>
              <a:rPr lang="en-US" altLang="en-US" sz="2400" cap="small" dirty="0">
                <a:solidFill>
                  <a:srgbClr val="92D050"/>
                </a:solidFill>
                <a:latin typeface="TrumpetLite" panose="020A0602050506020204" pitchFamily="18" charset="0"/>
              </a:rPr>
              <a:t>platform</a:t>
            </a:r>
            <a:r>
              <a:rPr lang="en-US" altLang="en-US" sz="2400" dirty="0">
                <a:latin typeface="TrumpetLite" panose="020A0602050506020204" pitchFamily="18" charset="0"/>
              </a:rPr>
              <a:t> there are many </a:t>
            </a:r>
            <a:r>
              <a:rPr lang="en-US" altLang="en-US" sz="2400" cap="small" dirty="0">
                <a:solidFill>
                  <a:srgbClr val="0070C0"/>
                </a:solidFill>
                <a:latin typeface="TrumpetLite" panose="020A0602050506020204" pitchFamily="18" charset="0"/>
              </a:rPr>
              <a:t>environmental factors </a:t>
            </a:r>
            <a:r>
              <a:rPr lang="en-US" altLang="en-US" sz="2400" dirty="0">
                <a:latin typeface="TrumpetLite" panose="020A0602050506020204" pitchFamily="18" charset="0"/>
              </a:rPr>
              <a:t>that can influence performance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e.g., memory, clock speed, OS load, other running programs</a:t>
            </a:r>
          </a:p>
        </p:txBody>
      </p:sp>
    </p:spTree>
    <p:extLst>
      <p:ext uri="{BB962C8B-B14F-4D97-AF65-F5344CB8AC3E}">
        <p14:creationId xmlns:p14="http://schemas.microsoft.com/office/powerpoint/2010/main" val="2093976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6858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Efficiency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92964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TrumpetLite" panose="020A0602050506020204" pitchFamily="18" charset="0"/>
              </a:rPr>
              <a:t>What does efficiency mean?</a:t>
            </a:r>
          </a:p>
          <a:p>
            <a:pPr marL="919163" indent="-45720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B0F0"/>
                </a:solidFill>
                <a:latin typeface="TrumpetLite" panose="020A0602050506020204" pitchFamily="18" charset="0"/>
              </a:rPr>
              <a:t>Judicious use of resources</a:t>
            </a:r>
          </a:p>
          <a:p>
            <a:pPr marL="919163" indent="-45720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</a:rPr>
              <a:t>Not </a:t>
            </a:r>
            <a:r>
              <a:rPr lang="en-US" altLang="en-US" sz="2400" cap="small" dirty="0">
                <a:solidFill>
                  <a:schemeClr val="accent2"/>
                </a:solidFill>
                <a:latin typeface="TrumpetLite" panose="020A0602050506020204" pitchFamily="18" charset="0"/>
              </a:rPr>
              <a:t>at all costs</a:t>
            </a: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</a:rPr>
              <a:t>!</a:t>
            </a:r>
          </a:p>
          <a:p>
            <a:r>
              <a:rPr lang="en-US" altLang="en-US" sz="2400" dirty="0">
                <a:latin typeface="TrumpetLite" panose="020A0602050506020204" pitchFamily="18" charset="0"/>
              </a:rPr>
              <a:t>What </a:t>
            </a:r>
            <a:r>
              <a:rPr lang="en-US" altLang="en-US" sz="2400" cap="small" dirty="0">
                <a:solidFill>
                  <a:srgbClr val="00B050"/>
                </a:solidFill>
                <a:latin typeface="TrumpetLite" panose="020A0602050506020204" pitchFamily="18" charset="0"/>
              </a:rPr>
              <a:t>resources</a:t>
            </a:r>
            <a:r>
              <a:rPr lang="en-US" altLang="en-US" sz="2400" dirty="0">
                <a:latin typeface="TrumpetLite" panose="020A0602050506020204" pitchFamily="18" charset="0"/>
              </a:rPr>
              <a:t>?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Space: Random Access Memory (RAM)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Time: CPU cycles</a:t>
            </a:r>
          </a:p>
          <a:p>
            <a:r>
              <a:rPr lang="en-US" altLang="en-US" sz="2400" dirty="0">
                <a:latin typeface="TrumpetLite" panose="020A0602050506020204" pitchFamily="18" charset="0"/>
              </a:rPr>
              <a:t>Which is more important?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Time!!!</a:t>
            </a:r>
          </a:p>
          <a:p>
            <a:pPr lvl="1"/>
            <a:r>
              <a:rPr lang="en-US" altLang="en-US" sz="2200" dirty="0">
                <a:solidFill>
                  <a:srgbClr val="002060"/>
                </a:solidFill>
                <a:latin typeface="TrumpetLite" panose="020A0602050506020204" pitchFamily="18" charset="0"/>
              </a:rPr>
              <a:t>Why?</a:t>
            </a:r>
          </a:p>
          <a:p>
            <a:pPr lvl="1"/>
            <a:r>
              <a:rPr lang="en-US" altLang="en-US" sz="2200" dirty="0">
                <a:solidFill>
                  <a:srgbClr val="002060"/>
                </a:solidFill>
                <a:latin typeface="TrumpetLite" panose="020A0602050506020204" pitchFamily="18" charset="0"/>
              </a:rPr>
              <a:t>Let’s take a detour...</a:t>
            </a:r>
          </a:p>
        </p:txBody>
      </p:sp>
    </p:spTree>
    <p:extLst>
      <p:ext uri="{BB962C8B-B14F-4D97-AF65-F5344CB8AC3E}">
        <p14:creationId xmlns:p14="http://schemas.microsoft.com/office/powerpoint/2010/main" val="1784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AD037C14-7F48-49DA-85A0-5AA511931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Gordon Moore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290DF91-AAB2-4D92-8AA7-8E8E8C0275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3048000"/>
            <a:ext cx="8077200" cy="3200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Moore’s Law </a:t>
            </a:r>
            <a:r>
              <a:rPr lang="en-US" sz="2400" dirty="0">
                <a:solidFill>
                  <a:srgbClr val="00B050"/>
                </a:solidFill>
                <a:latin typeface="TrumpetLite" panose="020A0602050506020204" pitchFamily="18" charset="0"/>
              </a:rPr>
              <a:t>(1965)</a:t>
            </a:r>
            <a:endParaRPr lang="en-US" sz="2800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“The observation that the number of transistors in a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dense integrated circuit doubles about every two years.”</a:t>
            </a: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altLang="en-US" sz="1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  <a:hlinkClick r:id="rId3"/>
              </a:rPr>
              <a:t>https://www.intel.com/content/www/us/en/silicon-innovations/moores-law-technology.html</a:t>
            </a:r>
            <a:endParaRPr lang="en-US" altLang="en-US" sz="18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rumpetLite" panose="020A0602050506020204" pitchFamily="18" charset="0"/>
            </a:endParaRPr>
          </a:p>
        </p:txBody>
      </p:sp>
      <p:pic>
        <p:nvPicPr>
          <p:cNvPr id="1026" name="Picture 2" descr="Gordon-Moore">
            <a:extLst>
              <a:ext uri="{FF2B5EF4-FFF2-40B4-BE49-F238E27FC236}">
                <a16:creationId xmlns:a16="http://schemas.microsoft.com/office/drawing/2014/main" id="{8B288FB1-3530-4BDE-A307-5DBE05771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/>
          <a:stretch/>
        </p:blipFill>
        <p:spPr bwMode="auto">
          <a:xfrm>
            <a:off x="7772400" y="-11907"/>
            <a:ext cx="289560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ordon moore">
            <a:extLst>
              <a:ext uri="{FF2B5EF4-FFF2-40B4-BE49-F238E27FC236}">
                <a16:creationId xmlns:a16="http://schemas.microsoft.com/office/drawing/2014/main" id="{22B5FE07-1C1D-4D0C-8BE6-06D9F575D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"/>
            <a:ext cx="2895600" cy="290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888F37-1FD2-42C3-B0CC-D89FE296F8CA}"/>
              </a:ext>
            </a:extLst>
          </p:cNvPr>
          <p:cNvSpPr txBox="1"/>
          <p:nvPr/>
        </p:nvSpPr>
        <p:spPr>
          <a:xfrm>
            <a:off x="990600" y="1600201"/>
            <a:ext cx="4255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Co-founder of Intel</a:t>
            </a:r>
          </a:p>
          <a:p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Worth just under $10 billion today</a:t>
            </a:r>
          </a:p>
        </p:txBody>
      </p:sp>
      <p:pic>
        <p:nvPicPr>
          <p:cNvPr id="1034" name="Picture 10" descr="Image result for intel">
            <a:extLst>
              <a:ext uri="{FF2B5EF4-FFF2-40B4-BE49-F238E27FC236}">
                <a16:creationId xmlns:a16="http://schemas.microsoft.com/office/drawing/2014/main" id="{B4148FC2-918F-431E-A491-CDE97A374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7793"/>
            <a:ext cx="1524000" cy="101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9/9d/Moore%27s_Law_Transistor_Count_1971-2016.png">
            <a:hlinkClick r:id="rId3"/>
            <a:extLst>
              <a:ext uri="{FF2B5EF4-FFF2-40B4-BE49-F238E27FC236}">
                <a16:creationId xmlns:a16="http://schemas.microsoft.com/office/drawing/2014/main" id="{03ADFE42-49D8-476C-9CA3-C46E88371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901"/>
            <a:ext cx="9144000" cy="66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6858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Efficiency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98298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TrumpetLite" panose="020A0602050506020204" pitchFamily="18" charset="0"/>
              </a:rPr>
              <a:t>What does efficiency mean?</a:t>
            </a:r>
          </a:p>
          <a:p>
            <a:pPr marL="919163" indent="-45720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B0F0"/>
                </a:solidFill>
                <a:latin typeface="TrumpetLite" panose="020A0602050506020204" pitchFamily="18" charset="0"/>
              </a:rPr>
              <a:t>Judicious use of resources</a:t>
            </a:r>
          </a:p>
          <a:p>
            <a:pPr marL="919163" indent="-45720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</a:rPr>
              <a:t>Not </a:t>
            </a:r>
            <a:r>
              <a:rPr lang="en-US" altLang="en-US" sz="2400" cap="small" dirty="0">
                <a:solidFill>
                  <a:schemeClr val="accent2"/>
                </a:solidFill>
                <a:latin typeface="TrumpetLite" panose="020A0602050506020204" pitchFamily="18" charset="0"/>
              </a:rPr>
              <a:t>at all costs</a:t>
            </a: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</a:rPr>
              <a:t>!</a:t>
            </a:r>
          </a:p>
          <a:p>
            <a:r>
              <a:rPr lang="en-US" altLang="en-US" sz="2400" dirty="0">
                <a:latin typeface="TrumpetLite" panose="020A0602050506020204" pitchFamily="18" charset="0"/>
              </a:rPr>
              <a:t>What </a:t>
            </a:r>
            <a:r>
              <a:rPr lang="en-US" altLang="en-US" sz="2400" cap="small" dirty="0">
                <a:solidFill>
                  <a:srgbClr val="00B050"/>
                </a:solidFill>
                <a:latin typeface="TrumpetLite" panose="020A0602050506020204" pitchFamily="18" charset="0"/>
              </a:rPr>
              <a:t>resources</a:t>
            </a:r>
            <a:r>
              <a:rPr lang="en-US" altLang="en-US" sz="2400" dirty="0">
                <a:latin typeface="TrumpetLite" panose="020A0602050506020204" pitchFamily="18" charset="0"/>
              </a:rPr>
              <a:t>?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Space: Random Access Memory (RAM)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Time: CPU cycles</a:t>
            </a:r>
          </a:p>
          <a:p>
            <a:r>
              <a:rPr lang="en-US" altLang="en-US" sz="2400" dirty="0">
                <a:latin typeface="TrumpetLite" panose="020A0602050506020204" pitchFamily="18" charset="0"/>
              </a:rPr>
              <a:t>Which is more important?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Time!!!</a:t>
            </a:r>
          </a:p>
          <a:p>
            <a:pPr lvl="1"/>
            <a:r>
              <a:rPr lang="en-US" altLang="en-US" sz="2200" dirty="0">
                <a:solidFill>
                  <a:srgbClr val="002060"/>
                </a:solidFill>
                <a:latin typeface="TrumpetLite" panose="020A0602050506020204" pitchFamily="18" charset="0"/>
              </a:rPr>
              <a:t>Why?</a:t>
            </a:r>
          </a:p>
          <a:p>
            <a:pPr lvl="1"/>
            <a:r>
              <a:rPr lang="en-US" altLang="en-US" sz="2200" dirty="0">
                <a:solidFill>
                  <a:srgbClr val="002060"/>
                </a:solidFill>
                <a:latin typeface="TrumpetLite" panose="020A0602050506020204" pitchFamily="18" charset="0"/>
              </a:rPr>
              <a:t>Let’s take a detour...</a:t>
            </a:r>
          </a:p>
          <a:p>
            <a:pPr lvl="1"/>
            <a:r>
              <a:rPr lang="en-US" altLang="en-US" sz="2200" dirty="0">
                <a:solidFill>
                  <a:srgbClr val="002060"/>
                </a:solidFill>
                <a:latin typeface="TrumpetLite" panose="020A0602050506020204" pitchFamily="18" charset="0"/>
              </a:rPr>
              <a:t>Unfortunately, measuring time is much, much harder than measuring space...</a:t>
            </a:r>
          </a:p>
        </p:txBody>
      </p:sp>
    </p:spTree>
    <p:extLst>
      <p:ext uri="{BB962C8B-B14F-4D97-AF65-F5344CB8AC3E}">
        <p14:creationId xmlns:p14="http://schemas.microsoft.com/office/powerpoint/2010/main" val="2907463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6858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Method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92202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TrumpetLite" panose="020A0602050506020204" pitchFamily="18" charset="0"/>
              </a:rPr>
              <a:t>Empirical vs. Theoretical</a:t>
            </a:r>
          </a:p>
          <a:p>
            <a:pPr marL="919163" indent="-45720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B050"/>
                </a:solidFill>
                <a:latin typeface="TrumpetLite" panose="020A0602050506020204" pitchFamily="18" charset="0"/>
              </a:rPr>
              <a:t>Empirical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rumpetLite" panose="020A0602050506020204" pitchFamily="18" charset="0"/>
              </a:rPr>
              <a:t>Real time measurements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rumpetLite" panose="020A0602050506020204" pitchFamily="18" charset="0"/>
              </a:rPr>
              <a:t>Tedious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rumpetLite" panose="020A0602050506020204" pitchFamily="18" charset="0"/>
              </a:rPr>
              <a:t>Can be difficult to develop a model from the data</a:t>
            </a:r>
          </a:p>
          <a:p>
            <a:pPr marL="919163" indent="-45720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</a:rPr>
              <a:t>Theoretical</a:t>
            </a:r>
          </a:p>
          <a:p>
            <a:pPr lvl="2"/>
            <a:r>
              <a:rPr lang="en-US" altLang="en-US" sz="2000" dirty="0">
                <a:latin typeface="TrumpetLite" panose="020A0602050506020204" pitchFamily="18" charset="0"/>
              </a:rPr>
              <a:t>Mathematical analysis</a:t>
            </a:r>
          </a:p>
          <a:p>
            <a:pPr lvl="2"/>
            <a:r>
              <a:rPr lang="en-US" altLang="en-US" sz="2000" dirty="0">
                <a:latin typeface="TrumpetLite" panose="020A0602050506020204" pitchFamily="18" charset="0"/>
              </a:rPr>
              <a:t>Tedious</a:t>
            </a:r>
          </a:p>
          <a:p>
            <a:pPr lvl="2"/>
            <a:r>
              <a:rPr lang="en-US" altLang="en-US" sz="2000" dirty="0">
                <a:latin typeface="TrumpetLite" panose="020A0602050506020204" pitchFamily="18" charset="0"/>
              </a:rPr>
              <a:t>Requires specialized skills and can be difficult</a:t>
            </a:r>
          </a:p>
          <a:p>
            <a:pPr marL="114300" indent="0">
              <a:buNone/>
            </a:pPr>
            <a:r>
              <a:rPr lang="en-US" altLang="en-US" sz="2400" dirty="0">
                <a:solidFill>
                  <a:srgbClr val="7030A0"/>
                </a:solidFill>
                <a:latin typeface="TrumpetLite" panose="020A0602050506020204" pitchFamily="18" charset="0"/>
              </a:rPr>
              <a:t>The Middle Road</a:t>
            </a:r>
          </a:p>
          <a:p>
            <a:pPr marL="857250" lvl="1"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TrumpetLite" panose="020A0602050506020204" pitchFamily="18" charset="0"/>
              </a:rPr>
              <a:t>Simulate execution &amp; count steps (sound familiar? Labs 2-4)</a:t>
            </a:r>
          </a:p>
          <a:p>
            <a:pPr marL="857250" lvl="1"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TrumpetLite" panose="020A0602050506020204" pitchFamily="18" charset="0"/>
              </a:rPr>
              <a:t>Identify critical operations &amp; only count those</a:t>
            </a:r>
          </a:p>
          <a:p>
            <a:pPr marL="857250" lvl="1"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TrumpetLite" panose="020A0602050506020204" pitchFamily="18" charset="0"/>
              </a:rPr>
              <a:t>Analyze the structure of the algorithm to estimate time</a:t>
            </a:r>
          </a:p>
        </p:txBody>
      </p:sp>
    </p:spTree>
    <p:extLst>
      <p:ext uri="{BB962C8B-B14F-4D97-AF65-F5344CB8AC3E}">
        <p14:creationId xmlns:p14="http://schemas.microsoft.com/office/powerpoint/2010/main" val="2473022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</TotalTime>
  <Words>509</Words>
  <Application>Microsoft Office PowerPoint</Application>
  <PresentationFormat>Widescreen</PresentationFormat>
  <Paragraphs>87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Courier New</vt:lpstr>
      <vt:lpstr>Arial</vt:lpstr>
      <vt:lpstr>TrumpetLite</vt:lpstr>
      <vt:lpstr>Pizzicato-Swash</vt:lpstr>
      <vt:lpstr>Wingdings</vt:lpstr>
      <vt:lpstr>Times New Roman</vt:lpstr>
      <vt:lpstr>Sample PPT_template</vt:lpstr>
      <vt:lpstr>1_Sample PPT_template</vt:lpstr>
      <vt:lpstr>PowerPoint Presentation</vt:lpstr>
      <vt:lpstr>ALERT</vt:lpstr>
      <vt:lpstr>qUESTIONS</vt:lpstr>
      <vt:lpstr>Resources</vt:lpstr>
      <vt:lpstr>Efficiency</vt:lpstr>
      <vt:lpstr>Gordon Moore</vt:lpstr>
      <vt:lpstr>PowerPoint Presentation</vt:lpstr>
      <vt:lpstr>Efficiency</vt:lpstr>
      <vt:lpstr>The 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David Stucki</dc:creator>
  <cp:lastModifiedBy>David Stucki</cp:lastModifiedBy>
  <cp:revision>233</cp:revision>
  <dcterms:created xsi:type="dcterms:W3CDTF">2011-08-22T21:18:53Z</dcterms:created>
  <dcterms:modified xsi:type="dcterms:W3CDTF">2024-09-08T18:38:58Z</dcterms:modified>
</cp:coreProperties>
</file>