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5" r:id="rId1"/>
    <p:sldMasterId id="2147483942" r:id="rId2"/>
  </p:sldMasterIdLst>
  <p:notesMasterIdLst>
    <p:notesMasterId r:id="rId18"/>
  </p:notesMasterIdLst>
  <p:handoutMasterIdLst>
    <p:handoutMasterId r:id="rId19"/>
  </p:handoutMasterIdLst>
  <p:sldIdLst>
    <p:sldId id="322" r:id="rId3"/>
    <p:sldId id="389" r:id="rId4"/>
    <p:sldId id="398" r:id="rId5"/>
    <p:sldId id="392" r:id="rId6"/>
    <p:sldId id="393" r:id="rId7"/>
    <p:sldId id="394" r:id="rId8"/>
    <p:sldId id="395" r:id="rId9"/>
    <p:sldId id="396" r:id="rId10"/>
    <p:sldId id="397" r:id="rId11"/>
    <p:sldId id="385" r:id="rId12"/>
    <p:sldId id="386" r:id="rId13"/>
    <p:sldId id="381" r:id="rId14"/>
    <p:sldId id="382" r:id="rId15"/>
    <p:sldId id="383" r:id="rId16"/>
    <p:sldId id="384" r:id="rId17"/>
  </p:sldIdLst>
  <p:sldSz cx="12192000" cy="6858000"/>
  <p:notesSz cx="6858000" cy="9144000"/>
  <p:embeddedFontLst>
    <p:embeddedFont>
      <p:font typeface="ＭＳ Ｐゴシック" panose="020B0600070205080204" pitchFamily="34" charset="-128"/>
      <p:regular r:id="rId20"/>
    </p:embeddedFont>
    <p:embeddedFont>
      <p:font typeface="Pizzicato-Swash" panose="00000400000000000000" pitchFamily="2" charset="0"/>
      <p:regular r:id="rId21"/>
    </p:embeddedFont>
    <p:embeddedFont>
      <p:font typeface="TrumpetLite" panose="020A0602050506020204" pitchFamily="18" charset="0"/>
      <p:regular r:id="rId22"/>
      <p:bold r:id="rId23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948"/>
    <a:srgbClr val="FEFF60"/>
    <a:srgbClr val="114F96"/>
    <a:srgbClr val="0A508B"/>
    <a:srgbClr val="FF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1056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1885F9A-D393-4F76-885B-C13D8AA98B58}" type="datetime1">
              <a:rPr lang="en-US"/>
              <a:pPr>
                <a:defRPr/>
              </a:pPr>
              <a:t>9/8/2024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12EE98B-826F-4808-AFB3-7637A54E0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972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4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685800"/>
            <a:ext cx="6076950" cy="3419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ED11B58-71EA-4501-AEED-CA21CCE8C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189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DB3F7789-FC7B-49EE-95E1-B5FDA2C65F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AC7B17-A2D4-4930-9047-0E0DB4FF0A5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32B16F66-5220-442E-9710-69DCD3BA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8FE20874-43E3-4711-BF12-BEC39F0B7D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9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118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767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51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182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551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9050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9652000" cy="12954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699D805-000F-4D72-A145-9CBEC87D8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37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74A14-E189-4933-ABD1-C17D06227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8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5F261-BC26-4CD9-8D82-505A748B1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78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F57E1-6062-4E24-BD49-8319C410A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48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4CDB8-0A66-4A24-A7BE-D3F3FC2D8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94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9B6C3-A4C0-4A09-81D8-80F4FBBA4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40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1676400"/>
          </a:xfrm>
          <a:prstGeom prst="round2DiagRect">
            <a:avLst/>
          </a:prstGeom>
          <a:solidFill>
            <a:srgbClr val="E6E100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>
            <a:lvl1pPr>
              <a:defRPr sz="4400" b="1" baseline="0"/>
            </a:lvl1pPr>
          </a:lstStyle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4400" kern="0" dirty="0">
              <a:solidFill>
                <a:srgbClr val="222222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5562600"/>
            <a:ext cx="12192000" cy="1295400"/>
          </a:xfrm>
          <a:prstGeom prst="round2DiagRect">
            <a:avLst/>
          </a:prstGeom>
          <a:solidFill>
            <a:schemeClr val="tx1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l">
              <a:buFontTx/>
              <a:buNone/>
              <a:defRPr sz="2800" b="1" i="0" baseline="0">
                <a:solidFill>
                  <a:srgbClr val="CCFFCC"/>
                </a:solidFill>
                <a:latin typeface="+mj-lt"/>
                <a:ea typeface="Batang" pitchFamily="18" charset="-127"/>
              </a:defRPr>
            </a:lvl1pPr>
          </a:lstStyle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sz="2800" kern="0">
                <a:cs typeface="ＭＳ Ｐゴシック" charset="-128"/>
              </a:rPr>
              <a:t>INVITATION TO </a:t>
            </a:r>
          </a:p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sz="2800" kern="0">
                <a:cs typeface="ＭＳ Ｐゴシック" charset="-128"/>
              </a:rPr>
              <a:t>Computer Science</a:t>
            </a:r>
            <a:endParaRPr lang="en-US" sz="2800" kern="0" dirty="0">
              <a:cs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1" y="5676900"/>
            <a:ext cx="14605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3600" kern="0" dirty="0">
              <a:solidFill>
                <a:srgbClr val="222222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9050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9652000" cy="12954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solidFill>
                  <a:srgbClr val="CCFFCC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30E96C5-5F54-4E09-9C4D-1CCCA6B4F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64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9C8A9-C483-4D59-9C3E-010020360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38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8ED32-5395-49C0-98B6-6592EEAE9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99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EEF1C-127B-4163-978B-11A5E16AD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12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BDF2D-7DED-4170-8622-C48004EDB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9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550F3-C72B-44CA-AAF1-AEC2AB472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53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A382C-8729-47FC-A15B-C7407C40D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25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44170-8E47-48A9-9DAE-D8134E7AF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71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3FEA2-EC9B-432C-8E38-E572E90F5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8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5CB68-4A0A-4874-AC57-4C4E9482A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42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1B58F-5348-4A20-BD55-AB87CE8E4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52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53C24-A766-42AC-BF5C-34C0CED5D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43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1BF8D-0C57-4604-BD1C-E100AC3E8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9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18148-F79D-4314-BEB8-BF1FEBB25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92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BF991-48FF-4671-9CF3-6DFA4C1B0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2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02F4E-14AB-4062-9662-3F7CE6D69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4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84AA4-49A3-4C8E-801A-0E6C40D77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6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6883D-4881-4E7D-8E79-9B09E9A14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0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53DA2-BDF8-430B-8DBC-D2744DABE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96059-88C9-457F-A33A-58F49CD1E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46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C682F-FE13-40FE-8F86-F289E14BB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59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68B7F-BB7D-4DE9-A4BD-6AD958C89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1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24600"/>
            <a:ext cx="782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AE807B1-E832-4D6B-BF0F-5D20D1094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  <p:sldLayoutId id="2147484058" r:id="rId12"/>
    <p:sldLayoutId id="2147484059" r:id="rId13"/>
    <p:sldLayoutId id="2147484060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334000" y="-5334000"/>
            <a:ext cx="1524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638799" y="304801"/>
            <a:ext cx="914402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24600"/>
            <a:ext cx="782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B166987-7D13-435E-B159-7056AAA13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62" r:id="rId12"/>
    <p:sldLayoutId id="2147484063" r:id="rId13"/>
    <p:sldLayoutId id="2147484064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2D2DF1-C9A5-4A8E-892B-1217106B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1447800"/>
            <a:ext cx="35814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Algorithms: Representation, Discovery,</a:t>
            </a:r>
            <a:b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&amp; Design</a:t>
            </a:r>
          </a:p>
        </p:txBody>
      </p:sp>
      <p:sp>
        <p:nvSpPr>
          <p:cNvPr id="2" name="AutoShape 6" descr="Article_PPT_Template-1.jpg">
            <a:extLst>
              <a:ext uri="{FF2B5EF4-FFF2-40B4-BE49-F238E27FC236}">
                <a16:creationId xmlns:a16="http://schemas.microsoft.com/office/drawing/2014/main" id="{3C427006-4F12-415A-A372-1F54566207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11430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5B942-32C9-4F77-A754-6D3E550ED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737"/>
          <a:stretch/>
        </p:blipFill>
        <p:spPr>
          <a:xfrm>
            <a:off x="0" y="0"/>
            <a:ext cx="4876800" cy="661851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B513C-4CCB-4748-B124-B9CA915AF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Algorithm Design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F17A1-3CE6-4AC9-82D5-1114B038D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rumpetLite" panose="020A0602050506020204" pitchFamily="18" charset="0"/>
              </a:rPr>
              <a:t>Given a file full of numbers, compute the average of each line. The file ends with a -1 alone on a line.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6002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20 5 13 104 38 12</a:t>
            </a:r>
          </a:p>
          <a:p>
            <a:pPr marL="16002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4 1000</a:t>
            </a:r>
          </a:p>
          <a:p>
            <a:pPr marL="16002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2 4 6 8 10</a:t>
            </a:r>
          </a:p>
          <a:p>
            <a:pPr marL="16002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97 91 89 87 83 79 73 71</a:t>
            </a:r>
          </a:p>
          <a:p>
            <a:pPr marL="1600200" indent="0">
              <a:spcAft>
                <a:spcPts val="1800"/>
              </a:spcAft>
              <a:buNone/>
            </a:pP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TrumpetLite" panose="020A0602050506020204" pitchFamily="18" charset="0"/>
              </a:rPr>
              <a:t>Let’s use </a:t>
            </a:r>
            <a:r>
              <a:rPr lang="en-US" dirty="0" err="1">
                <a:latin typeface="TrumpetLite" panose="020A0602050506020204" pitchFamily="18" charset="0"/>
              </a:rPr>
              <a:t>Polya</a:t>
            </a:r>
            <a:r>
              <a:rPr lang="en-US" dirty="0">
                <a:latin typeface="TrumpetLite" panose="020A0602050506020204" pitchFamily="18" charset="0"/>
              </a:rPr>
              <a:t> &amp; Top-Down Design...</a:t>
            </a:r>
          </a:p>
        </p:txBody>
      </p:sp>
    </p:spTree>
    <p:extLst>
      <p:ext uri="{BB962C8B-B14F-4D97-AF65-F5344CB8AC3E}">
        <p14:creationId xmlns:p14="http://schemas.microsoft.com/office/powerpoint/2010/main" val="242187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B8330-7777-4DDC-9DAD-713C6A177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Algorithm Design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3F39D-F515-4A15-BB1B-F0D91B189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rumpetLite" panose="020A0602050506020204" pitchFamily="18" charset="0"/>
              </a:rPr>
              <a:t>Understand</a:t>
            </a:r>
          </a:p>
          <a:p>
            <a:r>
              <a:rPr lang="en-US" dirty="0">
                <a:latin typeface="TrumpetLite" panose="020A0602050506020204" pitchFamily="18" charset="0"/>
              </a:rPr>
              <a:t>Devise a plan</a:t>
            </a:r>
          </a:p>
          <a:p>
            <a:pPr lvl="1"/>
            <a:r>
              <a:rPr lang="en-US" dirty="0">
                <a:latin typeface="TrumpetLite" panose="020A0602050506020204" pitchFamily="18" charset="0"/>
              </a:rPr>
              <a:t>Decompose/Combine</a:t>
            </a:r>
          </a:p>
          <a:p>
            <a:pPr lvl="1"/>
            <a:r>
              <a:rPr lang="en-US" dirty="0">
                <a:latin typeface="TrumpetLite" panose="020A0602050506020204" pitchFamily="18" charset="0"/>
              </a:rPr>
              <a:t>Solve</a:t>
            </a:r>
          </a:p>
          <a:p>
            <a:pPr marL="0" indent="0">
              <a:buNone/>
            </a:pPr>
            <a:endParaRPr lang="en-US" dirty="0"/>
          </a:p>
          <a:p>
            <a:pPr marL="13716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 line of numbers</a:t>
            </a:r>
          </a:p>
          <a:p>
            <a:pPr marL="13716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 line is not -1</a:t>
            </a:r>
          </a:p>
          <a:p>
            <a:pPr marL="13716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Compute average of line</a:t>
            </a:r>
          </a:p>
          <a:p>
            <a:pPr marL="13716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Print average</a:t>
            </a:r>
          </a:p>
          <a:p>
            <a:pPr marL="137160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End While</a:t>
            </a:r>
          </a:p>
        </p:txBody>
      </p:sp>
    </p:spTree>
    <p:extLst>
      <p:ext uri="{BB962C8B-B14F-4D97-AF65-F5344CB8AC3E}">
        <p14:creationId xmlns:p14="http://schemas.microsoft.com/office/powerpoint/2010/main" val="368520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8077200" cy="838200"/>
          </a:xfrm>
        </p:spPr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Example: Meeting 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Your Match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8077200" cy="4724400"/>
          </a:xfrm>
        </p:spPr>
        <p:txBody>
          <a:bodyPr/>
          <a:lstStyle/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Pattern-matching: common across many applications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word processor search, web search, image analysis, human genome project</a:t>
            </a: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dirty="0">
              <a:ea typeface="ＭＳ Ｐゴシック" pitchFamily="34" charset="-128"/>
            </a:endParaRPr>
          </a:p>
          <a:p>
            <a:pPr>
              <a:spcBef>
                <a:spcPts val="1800"/>
              </a:spcBef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sz="2000" dirty="0">
                <a:ea typeface="ＭＳ Ｐゴシック" pitchFamily="34" charset="-128"/>
              </a:rPr>
              <a:t>“You will be given some text composed of </a:t>
            </a:r>
            <a:r>
              <a:rPr lang="en-US" sz="2000" i="1" dirty="0">
                <a:ea typeface="ＭＳ Ｐゴシック" pitchFamily="34" charset="-128"/>
              </a:rPr>
              <a:t>n</a:t>
            </a:r>
            <a:r>
              <a:rPr lang="en-US" sz="2000" dirty="0">
                <a:ea typeface="ＭＳ Ｐゴシック" pitchFamily="34" charset="-128"/>
              </a:rPr>
              <a:t> characters that will be referred to as </a:t>
            </a:r>
            <a:r>
              <a:rPr lang="en-US" sz="2000" i="1" dirty="0">
                <a:ea typeface="ＭＳ Ｐゴシック" pitchFamily="34" charset="-128"/>
              </a:rPr>
              <a:t>T</a:t>
            </a:r>
            <a:r>
              <a:rPr lang="en-US" sz="2000" i="1" baseline="-25000" dirty="0">
                <a:ea typeface="ＭＳ Ｐゴシック" pitchFamily="34" charset="-128"/>
              </a:rPr>
              <a:t>1</a:t>
            </a:r>
            <a:r>
              <a:rPr lang="en-US" sz="2000" dirty="0">
                <a:ea typeface="ＭＳ Ｐゴシック" pitchFamily="34" charset="-128"/>
              </a:rPr>
              <a:t> </a:t>
            </a:r>
            <a:r>
              <a:rPr lang="en-US" sz="2000" i="1" dirty="0">
                <a:ea typeface="ＭＳ Ｐゴシック" pitchFamily="34" charset="-128"/>
              </a:rPr>
              <a:t>T</a:t>
            </a:r>
            <a:r>
              <a:rPr lang="en-US" sz="2000" i="1" baseline="-25000" dirty="0">
                <a:ea typeface="ＭＳ Ｐゴシック" pitchFamily="34" charset="-128"/>
              </a:rPr>
              <a:t>2</a:t>
            </a:r>
            <a:r>
              <a:rPr lang="en-US" sz="2000" dirty="0">
                <a:ea typeface="ＭＳ Ｐゴシック" pitchFamily="34" charset="-128"/>
              </a:rPr>
              <a:t> . . . </a:t>
            </a:r>
            <a:r>
              <a:rPr lang="en-US" sz="2000" i="1" dirty="0">
                <a:ea typeface="ＭＳ Ｐゴシック" pitchFamily="34" charset="-128"/>
              </a:rPr>
              <a:t>T</a:t>
            </a:r>
            <a:r>
              <a:rPr lang="en-US" sz="2000" i="1" baseline="-25000" dirty="0">
                <a:ea typeface="ＭＳ Ｐゴシック" pitchFamily="34" charset="-128"/>
              </a:rPr>
              <a:t>n</a:t>
            </a:r>
            <a:r>
              <a:rPr lang="en-US" sz="2000" dirty="0">
                <a:ea typeface="ＭＳ Ｐゴシック" pitchFamily="34" charset="-128"/>
              </a:rPr>
              <a:t>. You will also be given a pattern of </a:t>
            </a:r>
            <a:r>
              <a:rPr lang="en-US" sz="2000" i="1" dirty="0">
                <a:ea typeface="ＭＳ Ｐゴシック" pitchFamily="34" charset="-128"/>
              </a:rPr>
              <a:t>m</a:t>
            </a:r>
            <a:r>
              <a:rPr lang="en-US" sz="2000" dirty="0">
                <a:ea typeface="ＭＳ Ｐゴシック" pitchFamily="34" charset="-128"/>
              </a:rPr>
              <a:t> characters, </a:t>
            </a:r>
            <a:r>
              <a:rPr lang="en-US" sz="2000" i="1" dirty="0">
                <a:ea typeface="ＭＳ Ｐゴシック" pitchFamily="34" charset="-128"/>
              </a:rPr>
              <a:t>m </a:t>
            </a:r>
            <a:r>
              <a:rPr lang="en-US" sz="2000" dirty="0">
                <a:ea typeface="ＭＳ Ｐゴシック" pitchFamily="34" charset="-128"/>
              </a:rPr>
              <a:t>≤ </a:t>
            </a:r>
            <a:r>
              <a:rPr lang="en-US" sz="2000" i="1" dirty="0">
                <a:ea typeface="ＭＳ Ｐゴシック" pitchFamily="34" charset="-128"/>
              </a:rPr>
              <a:t>n</a:t>
            </a:r>
            <a:r>
              <a:rPr lang="en-US" sz="2000" dirty="0">
                <a:ea typeface="ＭＳ Ｐゴシック" pitchFamily="34" charset="-128"/>
              </a:rPr>
              <a:t>, that will be represented as </a:t>
            </a:r>
            <a:r>
              <a:rPr lang="en-US" sz="2000" i="1" dirty="0">
                <a:ea typeface="ＭＳ Ｐゴシック" pitchFamily="34" charset="-128"/>
              </a:rPr>
              <a:t>P</a:t>
            </a:r>
            <a:r>
              <a:rPr lang="en-US" sz="2000" i="1" baseline="-25000" dirty="0">
                <a:ea typeface="ＭＳ Ｐゴシック" pitchFamily="34" charset="-128"/>
              </a:rPr>
              <a:t>1</a:t>
            </a:r>
            <a:r>
              <a:rPr lang="en-US" sz="2000" i="1" dirty="0">
                <a:ea typeface="ＭＳ Ｐゴシック" pitchFamily="34" charset="-128"/>
              </a:rPr>
              <a:t> P</a:t>
            </a:r>
            <a:r>
              <a:rPr lang="en-US" sz="2000" i="1" baseline="-25000" dirty="0">
                <a:ea typeface="ＭＳ Ｐゴシック" pitchFamily="34" charset="-128"/>
              </a:rPr>
              <a:t>2</a:t>
            </a:r>
            <a:r>
              <a:rPr lang="en-US" sz="2000" i="1" dirty="0">
                <a:ea typeface="ＭＳ Ｐゴシック" pitchFamily="34" charset="-128"/>
              </a:rPr>
              <a:t> . . . P</a:t>
            </a:r>
            <a:r>
              <a:rPr lang="en-US" sz="2000" i="1" baseline="-25000" dirty="0">
                <a:ea typeface="ＭＳ Ｐゴシック" pitchFamily="34" charset="-128"/>
              </a:rPr>
              <a:t>m</a:t>
            </a:r>
            <a:r>
              <a:rPr lang="en-US" sz="2000" dirty="0">
                <a:ea typeface="ＭＳ Ｐゴシック" pitchFamily="34" charset="-128"/>
              </a:rPr>
              <a:t>. The algorithm must locate every occurrence of the given pattern within the text. The output of the algorithm is the location in the text where each match occurred.”</a:t>
            </a:r>
            <a:endParaRPr lang="en-US" sz="2800" dirty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dirty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dirty="0">
              <a:ea typeface="ＭＳ Ｐゴシック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0A2BCC-2B34-4BB1-855B-F20A9062C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413" y="2857500"/>
            <a:ext cx="6563553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46312"/>
            <a:ext cx="8077200" cy="990600"/>
          </a:xfrm>
        </p:spPr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Example: Meeting Your Match</a:t>
            </a:r>
            <a:endParaRPr lang="en-US" sz="5400">
              <a:ea typeface="ＭＳ Ｐゴシック" pitchFamily="34" charset="-128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8077200" cy="4343400"/>
          </a:xfrm>
        </p:spPr>
        <p:txBody>
          <a:bodyPr/>
          <a:lstStyle/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Algorithm has two parts:</a:t>
            </a:r>
          </a:p>
          <a:p>
            <a:pPr marL="914400" lvl="1" indent="-457200">
              <a:buFontTx/>
              <a:buAutoNum type="arabicPeriod"/>
            </a:pP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Sliding the pattern along the text, aligning it with each position in turn</a:t>
            </a:r>
          </a:p>
          <a:p>
            <a:pPr marL="914400" lvl="1" indent="-457200">
              <a:buFontTx/>
              <a:buAutoNum type="arabicPeriod"/>
            </a:pP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Given a particular alignment, determine if there is a match at that location</a:t>
            </a:r>
          </a:p>
          <a:p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Solve parts separately and use</a:t>
            </a:r>
          </a:p>
          <a:p>
            <a:pPr marL="914400" lvl="1" indent="-457200"/>
            <a:r>
              <a:rPr lang="en-US" b="1">
                <a:latin typeface="TrumpetLite" panose="020A0602050506020204" pitchFamily="18" charset="0"/>
                <a:ea typeface="ＭＳ Ｐゴシック" pitchFamily="34" charset="-128"/>
              </a:rPr>
              <a:t>Abstraction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, focus on high level, not details</a:t>
            </a:r>
          </a:p>
          <a:p>
            <a:pPr marL="914400" lvl="1" indent="-457200"/>
            <a:r>
              <a:rPr lang="en-US" b="1">
                <a:latin typeface="TrumpetLite" panose="020A0602050506020204" pitchFamily="18" charset="0"/>
                <a:ea typeface="ＭＳ Ｐゴシック" pitchFamily="34" charset="-128"/>
              </a:rPr>
              <a:t>Top-down design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, start with big picture, gradually elaborate parts</a:t>
            </a:r>
            <a:endParaRPr lang="en-US" b="1"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1143000"/>
            <a:ext cx="9024391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984" y="76201"/>
            <a:ext cx="7939417" cy="662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57DD-42EB-488A-93AF-47B9A24C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ALERTs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ED3F3-5033-4930-B561-2DFA70946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Lab </a:t>
            </a:r>
            <a:r>
              <a:rPr lang="en-US" dirty="0"/>
              <a:t>3 is </a:t>
            </a:r>
            <a:r>
              <a:rPr lang="en-US"/>
              <a:t>due Wednesday, 9/11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Assignment 2 is available </a:t>
            </a:r>
            <a:r>
              <a:rPr lang="en-US"/>
              <a:t>on Brightspace </a:t>
            </a:r>
            <a:r>
              <a:rPr lang="en-US" dirty="0"/>
              <a:t>and the course web site</a:t>
            </a:r>
            <a:r>
              <a:rPr lang="en-US"/>
              <a:t>. </a:t>
            </a:r>
            <a:br>
              <a:rPr lang="en-US"/>
            </a:br>
            <a:r>
              <a:rPr lang="en-US"/>
              <a:t>It </a:t>
            </a:r>
            <a:r>
              <a:rPr lang="en-US" dirty="0"/>
              <a:t>is </a:t>
            </a:r>
            <a:r>
              <a:rPr lang="en-US"/>
              <a:t>due Friday, 9/13.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97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57DD-42EB-488A-93AF-47B9A24C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Richard Pattis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ED3F3-5033-4930-B561-2DFA70946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76400"/>
            <a:ext cx="830580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latin typeface="TrumpetLite" panose="020A0602050506020204" pitchFamily="18" charset="0"/>
              </a:rPr>
              <a:t>“When building a complex system, having crackerjack programmers </a:t>
            </a:r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</a:rPr>
              <a:t>(who can make any design work, even a bad one)</a:t>
            </a:r>
            <a:r>
              <a:rPr lang="en-US">
                <a:latin typeface="TrumpetLite" panose="020A0602050506020204" pitchFamily="18" charset="0"/>
              </a:rPr>
              <a:t> can be a liability. The result, after lots of effort, is a working system that cannot be easily maintained or upgraded.</a:t>
            </a:r>
          </a:p>
          <a:p>
            <a:pPr marL="0" indent="0" algn="ctr">
              <a:buNone/>
            </a:pPr>
            <a:r>
              <a:rPr lang="en-US">
                <a:latin typeface="TrumpetLite" panose="020A0602050506020204" pitchFamily="18" charset="0"/>
              </a:rPr>
              <a:t> Good—but not great—programmers would fail early,</a:t>
            </a:r>
            <a:br>
              <a:rPr lang="en-US">
                <a:latin typeface="TrumpetLite" panose="020A0602050506020204" pitchFamily="18" charset="0"/>
              </a:rPr>
            </a:br>
            <a:r>
              <a:rPr lang="en-US">
                <a:solidFill>
                  <a:schemeClr val="accent2"/>
                </a:solidFill>
                <a:latin typeface="TrumpetLite" panose="020A0602050506020204" pitchFamily="18" charset="0"/>
              </a:rPr>
              <a:t>causing a realization that the system must be redesigned,</a:t>
            </a:r>
            <a:br>
              <a:rPr lang="en-US">
                <a:solidFill>
                  <a:schemeClr val="accent2"/>
                </a:solidFill>
                <a:latin typeface="TrumpetLite" panose="020A0602050506020204" pitchFamily="18" charset="0"/>
              </a:rPr>
            </a:br>
            <a:r>
              <a:rPr lang="en-US">
                <a:latin typeface="TrumpetLite" panose="020A0602050506020204" pitchFamily="18" charset="0"/>
              </a:rPr>
              <a:t>and then reimplemented.</a:t>
            </a:r>
          </a:p>
          <a:p>
            <a:pPr marL="0" indent="0" algn="ctr">
              <a:buNone/>
            </a:pPr>
            <a:r>
              <a:rPr lang="en-US">
                <a:latin typeface="TrumpetLite" panose="020A0602050506020204" pitchFamily="18" charset="0"/>
              </a:rPr>
              <a:t>The extra cost is paid once, early in the system's cycle </a:t>
            </a:r>
            <a:r>
              <a:rPr lang="en-US">
                <a:solidFill>
                  <a:srgbClr val="00B0F0"/>
                </a:solidFill>
                <a:latin typeface="TrumpetLite" panose="020A0602050506020204" pitchFamily="18" charset="0"/>
              </a:rPr>
              <a:t>(when it is cheap),</a:t>
            </a:r>
            <a:r>
              <a:rPr lang="en-US">
                <a:latin typeface="TrumpetLite" panose="020A0602050506020204" pitchFamily="18" charset="0"/>
              </a:rPr>
              <a:t> instead of repeatedly paid late in the system's cycle </a:t>
            </a:r>
            <a:r>
              <a:rPr lang="en-US">
                <a:solidFill>
                  <a:srgbClr val="002060"/>
                </a:solidFill>
                <a:latin typeface="TrumpetLite" panose="020A0602050506020204" pitchFamily="18" charset="0"/>
              </a:rPr>
              <a:t>(when it is more expensive)</a:t>
            </a:r>
            <a:r>
              <a:rPr lang="en-US">
                <a:latin typeface="TrumpetLite" panose="020A0602050506020204" pitchFamily="18" charset="0"/>
              </a:rPr>
              <a:t>.”</a:t>
            </a:r>
            <a:endParaRPr lang="en-US" dirty="0">
              <a:latin typeface="TrumpetLite" panose="020A0602050506020204" pitchFamily="18" charset="0"/>
            </a:endParaRPr>
          </a:p>
        </p:txBody>
      </p:sp>
      <p:pic>
        <p:nvPicPr>
          <p:cNvPr id="1026" name="Picture 2" descr="Richard Pattis Home Page">
            <a:extLst>
              <a:ext uri="{FF2B5EF4-FFF2-40B4-BE49-F238E27FC236}">
                <a16:creationId xmlns:a16="http://schemas.microsoft.com/office/drawing/2014/main" id="{2CB533A6-D067-4606-920E-17AFAA7F7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152400"/>
            <a:ext cx="1676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93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Karel the Robot: Runs a steeplechase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53594" y="1676400"/>
            <a:ext cx="8077200" cy="4953000"/>
          </a:xfrm>
        </p:spPr>
        <p:txBody>
          <a:bodyPr/>
          <a:lstStyle/>
          <a:p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Named after Karel </a:t>
            </a:r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Čapek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,</a:t>
            </a:r>
            <a:b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</a:b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the playwright who coined</a:t>
            </a:r>
            <a:b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</a:b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the word robot in 1920</a:t>
            </a:r>
          </a:p>
          <a:p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Lives in a 2D world made</a:t>
            </a:r>
            <a:b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</a:b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up of streets &amp; avenues</a:t>
            </a:r>
          </a:p>
          <a:p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He can only be positioned at intersections, and can only face one of the four cardinal directions (N, S, E, W)</a:t>
            </a:r>
          </a:p>
          <a:p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He has three cameras (with ½ block range) that point ahead, to the left, and to the right, and detect walls</a:t>
            </a:r>
          </a:p>
          <a:p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He can also hear beepers at the same intersection he is at</a:t>
            </a:r>
          </a:p>
          <a:p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He can only do 3 things: move, turnleft, turnoff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7700F9C-2BFB-48F9-BEC8-696DACC0B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23" r="15539"/>
          <a:stretch/>
        </p:blipFill>
        <p:spPr bwMode="auto">
          <a:xfrm>
            <a:off x="7583051" y="1639824"/>
            <a:ext cx="445654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A42A55C5-D563-4E90-A42C-3A82B8A10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325717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822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Karel the Robot: Runs a steeplechase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1676400"/>
            <a:ext cx="8077200" cy="4953000"/>
          </a:xfrm>
        </p:spPr>
        <p:txBody>
          <a:bodyPr/>
          <a:lstStyle/>
          <a:p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Karel finds himself at the</a:t>
            </a:r>
            <a:b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</a:b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corner of 1</a:t>
            </a:r>
            <a:r>
              <a:rPr lang="en-US" altLang="en-US" baseline="300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st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 and 1</a:t>
            </a:r>
            <a:r>
              <a:rPr lang="en-US" altLang="en-US" baseline="30000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st</a:t>
            </a: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, facing</a:t>
            </a:r>
            <a:b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</a:b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east, ready to run a</a:t>
            </a:r>
            <a:b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</a:b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steeplechase race</a:t>
            </a:r>
          </a:p>
          <a:p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The length of the race is</a:t>
            </a:r>
            <a:b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</a:b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unknown, but there is a beeper at the finish line.</a:t>
            </a:r>
          </a:p>
          <a:p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The number and heights of the hurdles is also unknown.</a:t>
            </a:r>
          </a:p>
          <a:p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The goal, illustrated by the diagram above, is to run the race by following the contour of the hurdles (marked by the orange path)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7700F9C-2BFB-48F9-BEC8-696DACC0B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23" r="15539"/>
          <a:stretch/>
        </p:blipFill>
        <p:spPr bwMode="auto">
          <a:xfrm>
            <a:off x="5943600" y="1639824"/>
            <a:ext cx="445654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019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Karel the Robot: Runs a steeplechase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676400"/>
            <a:ext cx="8077200" cy="495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Understand the problem</a:t>
            </a:r>
          </a:p>
          <a:p>
            <a:pPr marL="914400" lvl="1" indent="-514350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questions?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Devise a plan</a:t>
            </a:r>
          </a:p>
          <a:p>
            <a:pPr marL="914400" lvl="1" indent="-514350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let’s use top-down design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Carry out plan</a:t>
            </a:r>
          </a:p>
          <a:p>
            <a:pPr marL="914400" lvl="1" indent="-514350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How to decompose? Are there repetitive parts? Or phases?</a:t>
            </a:r>
          </a:p>
          <a:p>
            <a:pPr marL="914400" lvl="1" indent="-514350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How about advancing to the east by one block?</a:t>
            </a:r>
          </a:p>
          <a:p>
            <a:pPr marL="1714500" lvl="4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not-next-to-a-beeper do begin</a:t>
            </a:r>
          </a:p>
          <a:p>
            <a:pPr marL="1714500" lvl="4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advance-one-block;</a:t>
            </a:r>
          </a:p>
          <a:p>
            <a:pPr marL="1714500" lvl="4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end;</a:t>
            </a:r>
          </a:p>
          <a:p>
            <a:pPr marL="1714500" lvl="4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turnoff;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7700F9C-2BFB-48F9-BEC8-696DACC0B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23" r="15539"/>
          <a:stretch/>
        </p:blipFill>
        <p:spPr bwMode="auto">
          <a:xfrm>
            <a:off x="6086857" y="1639824"/>
            <a:ext cx="445654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363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Karel the Robot: Runs a steeplechase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1676400"/>
            <a:ext cx="8077200" cy="4953000"/>
          </a:xfrm>
        </p:spPr>
        <p:txBody>
          <a:bodyPr/>
          <a:lstStyle/>
          <a:p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So now we need to figure</a:t>
            </a:r>
            <a:b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</a:b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out how to advance one</a:t>
            </a:r>
            <a:b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</a:b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block. But that’s much</a:t>
            </a:r>
            <a:b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</a:b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easier than running the</a:t>
            </a:r>
            <a:b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</a:b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entire race! This is progress</a:t>
            </a:r>
          </a:p>
          <a:p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Decision time: there are two possibilities—what are they?</a:t>
            </a:r>
          </a:p>
          <a:p>
            <a:pPr marL="1257300" lvl="3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define-new-instruction advance-one-block as begin</a:t>
            </a:r>
          </a:p>
          <a:p>
            <a:pPr marL="1257300" lvl="3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front-is-clear then begin</a:t>
            </a:r>
          </a:p>
          <a:p>
            <a:pPr marL="1257300" lvl="3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move;</a:t>
            </a:r>
          </a:p>
          <a:p>
            <a:pPr marL="1257300" lvl="3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end</a:t>
            </a:r>
          </a:p>
          <a:p>
            <a:pPr marL="1257300" lvl="3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else begin</a:t>
            </a:r>
          </a:p>
          <a:p>
            <a:pPr marL="1257300" lvl="3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jump;</a:t>
            </a:r>
          </a:p>
          <a:p>
            <a:pPr marL="1257300" lvl="3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end;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7700F9C-2BFB-48F9-BEC8-696DACC0B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23" r="15539"/>
          <a:stretch/>
        </p:blipFill>
        <p:spPr bwMode="auto">
          <a:xfrm>
            <a:off x="6086857" y="1639824"/>
            <a:ext cx="445654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164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Karel the Robot: Runs a steeplechase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676400"/>
            <a:ext cx="8077200" cy="4953000"/>
          </a:xfrm>
        </p:spPr>
        <p:txBody>
          <a:bodyPr/>
          <a:lstStyle/>
          <a:p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Learning to jump is easy</a:t>
            </a:r>
            <a:b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</a:b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if we recognize that this</a:t>
            </a:r>
            <a:b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</a:b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subproblem has several</a:t>
            </a:r>
            <a:b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</a:br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distinct sequential phases</a:t>
            </a:r>
          </a:p>
          <a:p>
            <a:endParaRPr lang="en-US" altLang="en-US" sz="3200" dirty="0">
              <a:solidFill>
                <a:schemeClr val="accent2">
                  <a:lumMod val="75000"/>
                </a:schemeClr>
              </a:solidFill>
              <a:latin typeface="TrumpetLite" panose="020A0602050506020204" pitchFamily="18" charset="0"/>
            </a:endParaRPr>
          </a:p>
          <a:p>
            <a:pPr marL="0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define-new-instruction jump as begin</a:t>
            </a:r>
          </a:p>
          <a:p>
            <a:pPr marL="1257300" lvl="3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turnleft;</a:t>
            </a:r>
          </a:p>
          <a:p>
            <a:pPr marL="1257300" lvl="3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jump-up;</a:t>
            </a:r>
          </a:p>
          <a:p>
            <a:pPr marL="1257300" lvl="3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cross-over;</a:t>
            </a:r>
          </a:p>
          <a:p>
            <a:pPr marL="1257300" lvl="3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fall-down;</a:t>
            </a:r>
          </a:p>
          <a:p>
            <a:pPr marL="1257300" lvl="3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turnleft;</a:t>
            </a:r>
          </a:p>
          <a:p>
            <a:pPr marL="1257300" lvl="3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end;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7700F9C-2BFB-48F9-BEC8-696DACC0B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23" r="15539"/>
          <a:stretch/>
        </p:blipFill>
        <p:spPr bwMode="auto">
          <a:xfrm>
            <a:off x="6086857" y="1639824"/>
            <a:ext cx="445654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955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Karel the Robot: Runs a steeplechase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1676400"/>
            <a:ext cx="8077200" cy="495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define-new-instruction jump-up as begin</a:t>
            </a:r>
          </a:p>
          <a:p>
            <a:pPr marL="0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while right-is-blocked do begin</a:t>
            </a:r>
          </a:p>
          <a:p>
            <a:pPr marL="0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move;</a:t>
            </a:r>
          </a:p>
          <a:p>
            <a:pPr marL="0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end;</a:t>
            </a:r>
          </a:p>
          <a:p>
            <a:pPr marL="0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end;</a:t>
            </a:r>
          </a:p>
          <a:p>
            <a:pPr marL="0" indent="0">
              <a:buNone/>
            </a:pPr>
            <a:endParaRPr lang="en-US" altLang="en-US" sz="1600" b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en-US" sz="1600" b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en-US" sz="1600" b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en-US" sz="1600" b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define-new-instruction fall-down as begin</a:t>
            </a:r>
          </a:p>
          <a:p>
            <a:pPr marL="0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while front-is-clear do begin</a:t>
            </a:r>
          </a:p>
          <a:p>
            <a:pPr marL="0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move;</a:t>
            </a:r>
          </a:p>
          <a:p>
            <a:pPr marL="0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end;</a:t>
            </a:r>
          </a:p>
          <a:p>
            <a:pPr marL="0" indent="0">
              <a:buNone/>
            </a:pP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92EC4D-42FE-4CAA-A679-E36B098B320F}"/>
              </a:ext>
            </a:extLst>
          </p:cNvPr>
          <p:cNvSpPr txBox="1"/>
          <p:nvPr/>
        </p:nvSpPr>
        <p:spPr>
          <a:xfrm>
            <a:off x="5105401" y="5334001"/>
            <a:ext cx="52453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define-new-instruction </a:t>
            </a:r>
            <a:r>
              <a:rPr lang="en-US" altLang="en-US" sz="1600" b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turnright</a:t>
            </a: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as begin</a:t>
            </a:r>
          </a:p>
          <a:p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turnleft;</a:t>
            </a:r>
          </a:p>
          <a:p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turnleft;</a:t>
            </a:r>
          </a:p>
          <a:p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turnleft;</a:t>
            </a:r>
          </a:p>
          <a:p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C1769-C59C-461D-A5DA-9AD1B35164AA}"/>
              </a:ext>
            </a:extLst>
          </p:cNvPr>
          <p:cNvSpPr txBox="1"/>
          <p:nvPr/>
        </p:nvSpPr>
        <p:spPr>
          <a:xfrm>
            <a:off x="5105401" y="2767281"/>
            <a:ext cx="53687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define-new-instruction cross-over as begin</a:t>
            </a:r>
          </a:p>
          <a:p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600" b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turnright</a:t>
            </a: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move;</a:t>
            </a:r>
          </a:p>
          <a:p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600" b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turnright</a:t>
            </a:r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altLang="en-US" sz="16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end;</a:t>
            </a:r>
          </a:p>
        </p:txBody>
      </p:sp>
    </p:spTree>
    <p:extLst>
      <p:ext uri="{BB962C8B-B14F-4D97-AF65-F5344CB8AC3E}">
        <p14:creationId xmlns:p14="http://schemas.microsoft.com/office/powerpoint/2010/main" val="26417354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3288</TotalTime>
  <Words>862</Words>
  <Application>Microsoft Office PowerPoint</Application>
  <PresentationFormat>Widescreen</PresentationFormat>
  <Paragraphs>118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Courier New</vt:lpstr>
      <vt:lpstr>Arial</vt:lpstr>
      <vt:lpstr>TrumpetLite</vt:lpstr>
      <vt:lpstr>Pizzicato-Swash</vt:lpstr>
      <vt:lpstr>Times New Roman</vt:lpstr>
      <vt:lpstr>ＭＳ Ｐゴシック</vt:lpstr>
      <vt:lpstr>Sample PPT_template</vt:lpstr>
      <vt:lpstr>1_Sample PPT_template</vt:lpstr>
      <vt:lpstr>PowerPoint Presentation</vt:lpstr>
      <vt:lpstr>ALERTs</vt:lpstr>
      <vt:lpstr>Richard Pattis</vt:lpstr>
      <vt:lpstr>Karel the Robot: Runs a steeplechase</vt:lpstr>
      <vt:lpstr>Karel the Robot: Runs a steeplechase</vt:lpstr>
      <vt:lpstr>Karel the Robot: Runs a steeplechase</vt:lpstr>
      <vt:lpstr>Karel the Robot: Runs a steeplechase</vt:lpstr>
      <vt:lpstr>Karel the Robot: Runs a steeplechase</vt:lpstr>
      <vt:lpstr>Karel the Robot: Runs a steeplechase</vt:lpstr>
      <vt:lpstr>Algorithm Design Example</vt:lpstr>
      <vt:lpstr>Algorithm Design Example</vt:lpstr>
      <vt:lpstr>Example: Meeting Your Match</vt:lpstr>
      <vt:lpstr>Example: Meeting Your Match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Examples of Algorithmic Problem Solving Example 4: Meeting Your Match</dc:title>
  <dc:creator>David</dc:creator>
  <cp:lastModifiedBy>David Stucki</cp:lastModifiedBy>
  <cp:revision>215</cp:revision>
  <dcterms:created xsi:type="dcterms:W3CDTF">2011-08-22T21:18:53Z</dcterms:created>
  <dcterms:modified xsi:type="dcterms:W3CDTF">2024-09-08T18:32:08Z</dcterms:modified>
</cp:coreProperties>
</file>