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5" r:id="rId4"/>
  </p:sldMasterIdLst>
  <p:notesMasterIdLst>
    <p:notesMasterId r:id="rId24"/>
  </p:notesMasterIdLst>
  <p:handoutMasterIdLst>
    <p:handoutMasterId r:id="rId25"/>
  </p:handoutMasterIdLst>
  <p:sldIdLst>
    <p:sldId id="322" r:id="rId5"/>
    <p:sldId id="367" r:id="rId6"/>
    <p:sldId id="260" r:id="rId7"/>
    <p:sldId id="360" r:id="rId8"/>
    <p:sldId id="347" r:id="rId9"/>
    <p:sldId id="326" r:id="rId10"/>
    <p:sldId id="328" r:id="rId11"/>
    <p:sldId id="361" r:id="rId12"/>
    <p:sldId id="330" r:id="rId13"/>
    <p:sldId id="362" r:id="rId14"/>
    <p:sldId id="350" r:id="rId15"/>
    <p:sldId id="363" r:id="rId16"/>
    <p:sldId id="364" r:id="rId17"/>
    <p:sldId id="365" r:id="rId18"/>
    <p:sldId id="366" r:id="rId19"/>
    <p:sldId id="335" r:id="rId20"/>
    <p:sldId id="359" r:id="rId21"/>
    <p:sldId id="348" r:id="rId22"/>
    <p:sldId id="368" r:id="rId23"/>
  </p:sldIdLst>
  <p:sldSz cx="12192000" cy="6858000"/>
  <p:notesSz cx="6858000" cy="9144000"/>
  <p:embeddedFontLst>
    <p:embeddedFont>
      <p:font typeface="Arial Unicode MS" panose="020B0604020202020204" pitchFamily="34" charset="-128"/>
      <p:regular r:id="rId26"/>
    </p:embeddedFont>
    <p:embeddedFont>
      <p:font typeface="Computer" panose="00000400000000000000" pitchFamily="2" charset="0"/>
      <p:regular r:id="rId27"/>
    </p:embeddedFont>
    <p:embeddedFont>
      <p:font typeface="Data" pitchFamily="2" charset="0"/>
      <p:regular r:id="rId28"/>
    </p:embeddedFont>
    <p:embeddedFont>
      <p:font typeface="Greyhound" panose="00000400000000000000" pitchFamily="2" charset="0"/>
      <p:regular r:id="rId29"/>
      <p:bold r:id="rId30"/>
      <p:italic r:id="rId31"/>
      <p:boldItalic r:id="rId32"/>
    </p:embeddedFont>
    <p:embeddedFont>
      <p:font typeface="LcdD" panose="04040604020B02020304" pitchFamily="82" charset="0"/>
      <p:regular r:id="rId33"/>
    </p:embeddedFont>
  </p:embeddedFont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948"/>
    <a:srgbClr val="FEFF60"/>
    <a:srgbClr val="114F96"/>
    <a:srgbClr val="0A508B"/>
    <a:srgbClr val="FFF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29" autoAdjust="0"/>
  </p:normalViewPr>
  <p:slideViewPr>
    <p:cSldViewPr>
      <p:cViewPr varScale="1">
        <p:scale>
          <a:sx n="103" d="100"/>
          <a:sy n="103" d="100"/>
        </p:scale>
        <p:origin x="792" y="10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1572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3B08997-B450-4425-9CFF-1755165D88AF}" type="datetime1">
              <a:rPr lang="en-US">
                <a:ea typeface="Arial Unicode MS" panose="020B0604020202020204" pitchFamily="34" charset="-128"/>
              </a:rPr>
              <a:pPr>
                <a:defRPr/>
              </a:pPr>
              <a:t>8/25/2024</a:t>
            </a:fld>
            <a:endParaRPr lang="en-US" dirty="0">
              <a:ea typeface="Arial Unicode MS" panose="020B0604020202020204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EAB365-008E-4266-93ED-BE66A3FCE23B}" type="slidenum">
              <a:rPr lang="en-US">
                <a:ea typeface="Arial Unicode MS" panose="020B0604020202020204" pitchFamily="34" charset="-128"/>
              </a:rPr>
              <a:pPr>
                <a:defRPr/>
              </a:pPr>
              <a:t>‹#›</a:t>
            </a:fld>
            <a:endParaRPr lang="en-US" dirty="0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74172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Arial Unicode MS" panose="020B0604020202020204" pitchFamily="34" charset="-128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Arial Unicode MS" panose="020B0604020202020204" pitchFamily="34" charset="-128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Arial Unicode MS" panose="020B0604020202020204" pitchFamily="34" charset="-128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Arial Unicode MS" panose="020B0604020202020204" pitchFamily="34" charset="-128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Arial Unicode MS" panose="020B0604020202020204" pitchFamily="34" charset="-128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Arial Unicode MS" panose="020B0604020202020204" pitchFamily="34" charset="-128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6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685800"/>
            <a:ext cx="6076950" cy="3419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ea typeface="Arial Unicode MS" panose="020B0604020202020204" pitchFamily="34" charset="-128"/>
              </a:defRPr>
            </a:lvl1pPr>
          </a:lstStyle>
          <a:p>
            <a:pPr>
              <a:defRPr/>
            </a:pPr>
            <a:fld id="{8EE41EEB-879A-4521-A1EB-294EB492D6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108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A69F246E-B055-4F6A-8FB2-A13EDF8CCA80}" type="slidenum">
              <a:rPr lang="en-US" sz="1200" smtClean="0">
                <a:solidFill>
                  <a:srgbClr val="000000"/>
                </a:solidFill>
                <a:ea typeface="Arial Unicode MS" panose="020B0604020202020204" pitchFamily="34" charset="-128"/>
              </a:rPr>
              <a:pPr eaLnBrk="1" hangingPunct="1"/>
              <a:t>1</a:t>
            </a:fld>
            <a:endParaRPr lang="en-US" sz="1200" dirty="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dirty="0">
              <a:ea typeface="Arial Unicode MS" panose="020B0604020202020204" pitchFamily="34" charset="-128"/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2F217E99-89F2-4A5F-85EB-4D68C614E565}" type="slidenum">
              <a:rPr lang="en-US" sz="1200" smtClean="0">
                <a:solidFill>
                  <a:srgbClr val="000000"/>
                </a:solidFill>
                <a:ea typeface="Arial Unicode MS" panose="020B0604020202020204" pitchFamily="34" charset="-128"/>
              </a:rPr>
              <a:pPr eaLnBrk="1" hangingPunct="1"/>
              <a:t>3</a:t>
            </a:fld>
            <a:endParaRPr lang="en-US" sz="1200" dirty="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dirty="0">
              <a:ea typeface="Arial Unicode MS" panose="020B0604020202020204" pitchFamily="34" charset="-128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2F217E99-89F2-4A5F-85EB-4D68C614E565}" type="slidenum">
              <a:rPr lang="en-US" sz="1200" smtClean="0">
                <a:solidFill>
                  <a:srgbClr val="000000"/>
                </a:solidFill>
                <a:ea typeface="Arial Unicode MS" panose="020B0604020202020204" pitchFamily="34" charset="-128"/>
              </a:rPr>
              <a:pPr eaLnBrk="1" hangingPunct="1"/>
              <a:t>4</a:t>
            </a:fld>
            <a:endParaRPr lang="en-US" sz="1200" dirty="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dirty="0">
              <a:ea typeface="Arial Unicode MS" panose="020B0604020202020204" pitchFamily="34" charset="-128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9F1DF-FF02-41B1-B477-B6E776F20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68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81000"/>
            <a:ext cx="2692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81000"/>
            <a:ext cx="7874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2E555-D9CC-428B-AD78-9C3A548D2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5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2" y="1981200"/>
            <a:ext cx="5276849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2" y="4186239"/>
            <a:ext cx="5276849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0E059-8294-4E0D-8213-E9E59A0DE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03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981201"/>
            <a:ext cx="5276849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C122D-5714-4DBB-B547-9CAD94CDC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3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124201"/>
            <a:ext cx="10350500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914401" y="6248401"/>
            <a:ext cx="2527300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481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37601" y="6248401"/>
            <a:ext cx="25273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7F9CC-4B4C-477C-B17B-E76EA894FE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125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7AA23-416F-4DD6-9E05-0EDB5F108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08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EAFDE-A53B-4C35-B6AC-C259B8241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45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6200B-B32C-4812-86CC-A701D7959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0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7967D-8585-46AA-BF00-A4860DD25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2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9DE64-33E8-4577-A3E5-B5D0EFA46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8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C3300-A2C1-46B8-81F1-7E0290805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51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34FD7-69B3-478A-9D5A-A4A40D6FC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8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4519D-5E88-4FAB-BEBB-9C88A6C78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75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overstrip2.png"/>
          <p:cNvPicPr>
            <a:picLocks noChangeAspect="1"/>
          </p:cNvPicPr>
          <p:nvPr/>
        </p:nvPicPr>
        <p:blipFill>
          <a:blip r:embed="rId15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5334000" y="-5334000"/>
            <a:ext cx="1524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7" descr="coverstrip2.png"/>
          <p:cNvPicPr>
            <a:picLocks noChangeAspect="1"/>
          </p:cNvPicPr>
          <p:nvPr/>
        </p:nvPicPr>
        <p:blipFill>
          <a:blip r:embed="rId15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5638799" y="304801"/>
            <a:ext cx="914402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548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46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  <a:ea typeface="Arial Unicode MS" panose="020B0604020202020204" pitchFamily="34" charset="-128"/>
              </a:defRPr>
            </a:lvl1pPr>
          </a:lstStyle>
          <a:p>
            <a:pPr>
              <a:defRPr/>
            </a:pPr>
            <a:fld id="{DE9CA11C-F170-4C96-9AD4-90F9F4FA9D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9" r:id="rId11"/>
    <p:sldLayoutId id="2147484030" r:id="rId12"/>
    <p:sldLayoutId id="214748403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Data" pitchFamily="2" charset="0"/>
          <a:ea typeface="Arial Unicode MS" panose="020B0604020202020204" pitchFamily="34" charset="-128"/>
          <a:cs typeface="Data" pitchFamily="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Arial Unicode MS" panose="020B060402020202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Arial Unicode MS" panose="020B060402020202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Arial Unicode MS" panose="020B060402020202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Arial Unicode MS" panose="020B060402020202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sed.acm.org/" TargetMode="External"/><Relationship Id="rId2" Type="http://schemas.openxmlformats.org/officeDocument/2006/relationships/hyperlink" Target="https://dl.acm.org/doi/pdf/10.1145/3664191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d.com.ezproxy.otterbein.edu/view/Entry/4959?redirectedFrom=algorithm#eid" TargetMode="External"/><Relationship Id="rId2" Type="http://schemas.openxmlformats.org/officeDocument/2006/relationships/hyperlink" Target="http://www.merriam-webster.com/dictionary/algorithm?show=0&amp;t=1345940171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0B6DFD-F7CA-4034-B959-88989B680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850" y="1"/>
            <a:ext cx="575915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E5F9BF1-DB84-4E60-B66C-FC0F3A74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81000"/>
            <a:ext cx="9067800" cy="1143000"/>
          </a:xfrm>
        </p:spPr>
        <p:txBody>
          <a:bodyPr/>
          <a:lstStyle/>
          <a:p>
            <a:pPr algn="l"/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COMP 1500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3FCF528-30CF-4974-B011-8C9B9F501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676400"/>
            <a:ext cx="32766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Data" pitchFamily="2" charset="0"/>
              </a:rPr>
              <a:t>David J Stucki</a:t>
            </a:r>
          </a:p>
          <a:p>
            <a:pPr marL="0" indent="0">
              <a:buNone/>
            </a:pPr>
            <a:r>
              <a:rPr lang="en-US">
                <a:solidFill>
                  <a:srgbClr val="00B050"/>
                </a:solidFill>
                <a:latin typeface="Data" pitchFamily="2" charset="0"/>
              </a:rPr>
              <a:t>MWF 11:30-12:25</a:t>
            </a:r>
            <a:endParaRPr lang="en-US" dirty="0">
              <a:solidFill>
                <a:srgbClr val="00B050"/>
              </a:solidFill>
              <a:latin typeface="Data" pitchFamily="2" charset="0"/>
            </a:endParaRPr>
          </a:p>
          <a:p>
            <a:pPr marL="0" indent="0">
              <a:buNone/>
            </a:pPr>
            <a:r>
              <a:rPr lang="en-US">
                <a:solidFill>
                  <a:srgbClr val="00B050"/>
                </a:solidFill>
                <a:latin typeface="Data" pitchFamily="2" charset="0"/>
              </a:rPr>
              <a:t>Comm 111</a:t>
            </a:r>
            <a:endParaRPr lang="en-US" dirty="0">
              <a:solidFill>
                <a:srgbClr val="00B050"/>
              </a:solidFill>
              <a:latin typeface="Data" pitchFamily="2" charset="0"/>
            </a:endParaRPr>
          </a:p>
          <a:p>
            <a:pPr marL="0" indent="0">
              <a:buNone/>
            </a:pPr>
            <a:endParaRPr lang="en-US" sz="1000" dirty="0">
              <a:solidFill>
                <a:srgbClr val="00B050"/>
              </a:solidFill>
              <a:latin typeface="Data" pitchFamily="2" charset="0"/>
            </a:endParaRPr>
          </a:p>
          <a:p>
            <a:r>
              <a:rPr lang="en-US" dirty="0">
                <a:solidFill>
                  <a:srgbClr val="92D050"/>
                </a:solidFill>
                <a:latin typeface="Data" pitchFamily="2" charset="0"/>
              </a:rPr>
              <a:t>Introductions</a:t>
            </a:r>
          </a:p>
          <a:p>
            <a:r>
              <a:rPr lang="en-US" dirty="0">
                <a:solidFill>
                  <a:srgbClr val="92D050"/>
                </a:solidFill>
                <a:latin typeface="Data" pitchFamily="2" charset="0"/>
              </a:rPr>
              <a:t>Syllabus</a:t>
            </a:r>
          </a:p>
          <a:p>
            <a:r>
              <a:rPr lang="en-US">
                <a:solidFill>
                  <a:srgbClr val="92D050"/>
                </a:solidFill>
                <a:latin typeface="Data" pitchFamily="2" charset="0"/>
              </a:rPr>
              <a:t>Brightspace </a:t>
            </a:r>
            <a:r>
              <a:rPr lang="en-US" dirty="0">
                <a:solidFill>
                  <a:srgbClr val="92D050"/>
                </a:solidFill>
                <a:latin typeface="Data" pitchFamily="2" charset="0"/>
              </a:rPr>
              <a:t>&amp; Web Site</a:t>
            </a:r>
          </a:p>
          <a:p>
            <a:r>
              <a:rPr lang="en-US" dirty="0">
                <a:solidFill>
                  <a:srgbClr val="92D050"/>
                </a:solidFill>
                <a:latin typeface="Data" pitchFamily="2" charset="0"/>
              </a:rPr>
              <a:t>Software</a:t>
            </a:r>
          </a:p>
          <a:p>
            <a:r>
              <a:rPr lang="en-US" dirty="0">
                <a:solidFill>
                  <a:srgbClr val="92D050"/>
                </a:solidFill>
                <a:latin typeface="Data" pitchFamily="2" charset="0"/>
              </a:rPr>
              <a:t>Q &amp; A</a:t>
            </a:r>
            <a:endParaRPr lang="en-US" dirty="0">
              <a:solidFill>
                <a:srgbClr val="00B050"/>
              </a:solidFill>
              <a:latin typeface="Data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Definition of Algorithm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" indent="0" algn="ctr">
              <a:buNone/>
            </a:pPr>
            <a:r>
              <a:rPr lang="en-US" sz="4400" dirty="0">
                <a:latin typeface="LcdD" pitchFamily="82" charset="0"/>
              </a:rPr>
              <a:t>A </a:t>
            </a:r>
            <a:r>
              <a:rPr lang="en-US" sz="4400" dirty="0">
                <a:solidFill>
                  <a:srgbClr val="92D050"/>
                </a:solidFill>
                <a:latin typeface="LcdD" pitchFamily="82" charset="0"/>
              </a:rPr>
              <a:t>well-ordered collection </a:t>
            </a:r>
            <a:r>
              <a:rPr lang="en-US" sz="4400" dirty="0">
                <a:latin typeface="LcdD" pitchFamily="82" charset="0"/>
              </a:rPr>
              <a:t>of </a:t>
            </a:r>
            <a:r>
              <a:rPr lang="en-US" sz="4400" dirty="0">
                <a:solidFill>
                  <a:srgbClr val="FFC000"/>
                </a:solidFill>
                <a:latin typeface="LcdD" pitchFamily="82" charset="0"/>
              </a:rPr>
              <a:t>unambiguous</a:t>
            </a:r>
            <a:r>
              <a:rPr lang="en-US" sz="4400" dirty="0">
                <a:latin typeface="LcdD" pitchFamily="82" charset="0"/>
              </a:rPr>
              <a:t> and </a:t>
            </a:r>
            <a:r>
              <a:rPr lang="en-US" sz="4400" dirty="0">
                <a:solidFill>
                  <a:srgbClr val="00B0F0"/>
                </a:solidFill>
                <a:latin typeface="LcdD" pitchFamily="82" charset="0"/>
              </a:rPr>
              <a:t>effectively computable</a:t>
            </a:r>
            <a:r>
              <a:rPr lang="en-US" sz="4400" dirty="0">
                <a:latin typeface="LcdD" pitchFamily="82" charset="0"/>
              </a:rPr>
              <a:t> operations that, when executed, </a:t>
            </a:r>
            <a:r>
              <a:rPr lang="en-US" sz="4400" dirty="0">
                <a:solidFill>
                  <a:srgbClr val="FF0000"/>
                </a:solidFill>
                <a:latin typeface="LcdD" pitchFamily="82" charset="0"/>
              </a:rPr>
              <a:t>produces a result </a:t>
            </a:r>
            <a:r>
              <a:rPr lang="en-US" sz="4400" dirty="0">
                <a:latin typeface="LcdD" pitchFamily="82" charset="0"/>
              </a:rPr>
              <a:t>and </a:t>
            </a:r>
            <a:r>
              <a:rPr lang="en-US" sz="4400" dirty="0">
                <a:solidFill>
                  <a:srgbClr val="7030A0"/>
                </a:solidFill>
                <a:latin typeface="LcdD" pitchFamily="82" charset="0"/>
              </a:rPr>
              <a:t>halts in a finite amount of time</a:t>
            </a:r>
          </a:p>
        </p:txBody>
      </p:sp>
    </p:spTree>
    <p:extLst>
      <p:ext uri="{BB962C8B-B14F-4D97-AF65-F5344CB8AC3E}">
        <p14:creationId xmlns:p14="http://schemas.microsoft.com/office/powerpoint/2010/main" val="3234726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553200" y="0"/>
            <a:ext cx="4114800" cy="1905000"/>
          </a:xfrm>
        </p:spPr>
        <p:txBody>
          <a:bodyPr/>
          <a:lstStyle/>
          <a:p>
            <a:pPr marL="57150"/>
            <a:r>
              <a:rPr lang="en-US" sz="2200" dirty="0">
                <a:latin typeface="LcdD" pitchFamily="82" charset="0"/>
              </a:rPr>
              <a:t>A </a:t>
            </a:r>
            <a:r>
              <a:rPr lang="en-US" sz="2200" dirty="0">
                <a:solidFill>
                  <a:srgbClr val="92D050"/>
                </a:solidFill>
                <a:latin typeface="LcdD" pitchFamily="82" charset="0"/>
              </a:rPr>
              <a:t>well-ordered collection </a:t>
            </a:r>
            <a:r>
              <a:rPr lang="en-US" sz="2200" dirty="0">
                <a:latin typeface="LcdD" pitchFamily="82" charset="0"/>
              </a:rPr>
              <a:t>of </a:t>
            </a:r>
            <a:r>
              <a:rPr lang="en-US" sz="2200" dirty="0">
                <a:solidFill>
                  <a:schemeClr val="tx1"/>
                </a:solidFill>
                <a:latin typeface="LcdD" pitchFamily="82" charset="0"/>
              </a:rPr>
              <a:t>unambiguous and effectively computable operations that, when executed, produces a result and halts in a finite amount of time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9067800" cy="4419600"/>
          </a:xfrm>
        </p:spPr>
        <p:txBody>
          <a:bodyPr/>
          <a:lstStyle/>
          <a:p>
            <a:r>
              <a:rPr lang="en-US" sz="2800" dirty="0">
                <a:latin typeface="Greyhound" panose="00000400000000000000" pitchFamily="2" charset="0"/>
              </a:rPr>
              <a:t>Well-ordered collection</a:t>
            </a:r>
          </a:p>
          <a:p>
            <a:pPr lvl="1"/>
            <a:r>
              <a:rPr lang="en-US" sz="2800" dirty="0">
                <a:latin typeface="Greyhound" panose="00000400000000000000" pitchFamily="2" charset="0"/>
              </a:rPr>
              <a:t>This is where Turing’s building blocks come in…</a:t>
            </a:r>
          </a:p>
          <a:p>
            <a:pPr lvl="1"/>
            <a:r>
              <a:rPr lang="en-US" sz="2800" dirty="0">
                <a:latin typeface="Greyhound" panose="00000400000000000000" pitchFamily="2" charset="0"/>
              </a:rPr>
              <a:t>Upon completion of an operation we always know which operation to do next</a:t>
            </a:r>
          </a:p>
          <a:p>
            <a:pPr lvl="1"/>
            <a:r>
              <a:rPr lang="en-US" sz="2800" dirty="0">
                <a:latin typeface="Greyhound" panose="00000400000000000000" pitchFamily="2" charset="0"/>
              </a:rPr>
              <a:t>The ordering of operations must be unambiguous</a:t>
            </a:r>
          </a:p>
          <a:p>
            <a:pPr lvl="1"/>
            <a:r>
              <a:rPr lang="en-US" sz="2800" dirty="0">
                <a:latin typeface="Greyhound" panose="00000400000000000000" pitchFamily="2" charset="0"/>
              </a:rPr>
              <a:t>Control constructs must have well-defined behavior</a:t>
            </a:r>
          </a:p>
          <a:p>
            <a:pPr lvl="2"/>
            <a:r>
              <a:rPr lang="en-US" sz="2400" dirty="0">
                <a:latin typeface="Greyhound" panose="00000400000000000000" pitchFamily="2" charset="0"/>
              </a:rPr>
              <a:t>No “I’m feeling lucky” jump instructions</a:t>
            </a:r>
          </a:p>
          <a:p>
            <a:pPr lvl="2"/>
            <a:r>
              <a:rPr lang="en-US" sz="2400" dirty="0">
                <a:latin typeface="Greyhound" panose="00000400000000000000" pitchFamily="2" charset="0"/>
              </a:rPr>
              <a:t>Go back and do it again (Do </a:t>
            </a:r>
            <a:r>
              <a:rPr lang="en-US" sz="2400" i="1" dirty="0">
                <a:latin typeface="Greyhound" panose="00000400000000000000" pitchFamily="2" charset="0"/>
              </a:rPr>
              <a:t>what </a:t>
            </a:r>
            <a:r>
              <a:rPr lang="en-US" sz="2400" dirty="0">
                <a:latin typeface="Greyhound" panose="00000400000000000000" pitchFamily="2" charset="0"/>
              </a:rPr>
              <a:t>again?)</a:t>
            </a:r>
          </a:p>
          <a:p>
            <a:pPr lvl="2"/>
            <a:r>
              <a:rPr lang="en-US" sz="2400" dirty="0">
                <a:latin typeface="Greyhound" panose="00000400000000000000" pitchFamily="2" charset="0"/>
              </a:rPr>
              <a:t>Start over (From </a:t>
            </a:r>
            <a:r>
              <a:rPr lang="en-US" sz="2400" i="1" dirty="0">
                <a:latin typeface="Greyhound" panose="00000400000000000000" pitchFamily="2" charset="0"/>
              </a:rPr>
              <a:t>where</a:t>
            </a:r>
            <a:r>
              <a:rPr lang="en-US" sz="2400" dirty="0">
                <a:latin typeface="Greyhound" panose="00000400000000000000" pitchFamily="2" charset="0"/>
              </a:rPr>
              <a:t>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553200" y="0"/>
            <a:ext cx="4114800" cy="1905000"/>
          </a:xfrm>
        </p:spPr>
        <p:txBody>
          <a:bodyPr/>
          <a:lstStyle/>
          <a:p>
            <a:pPr marL="57150"/>
            <a:r>
              <a:rPr lang="en-US" sz="2200" dirty="0">
                <a:latin typeface="LcdD" pitchFamily="82" charset="0"/>
              </a:rPr>
              <a:t>A </a:t>
            </a:r>
            <a:r>
              <a:rPr lang="en-US" sz="2200" dirty="0">
                <a:solidFill>
                  <a:schemeClr val="tx1"/>
                </a:solidFill>
                <a:latin typeface="LcdD" pitchFamily="82" charset="0"/>
              </a:rPr>
              <a:t>well-ordered collection </a:t>
            </a:r>
            <a:r>
              <a:rPr lang="en-US" sz="2200" dirty="0">
                <a:latin typeface="LcdD" pitchFamily="82" charset="0"/>
              </a:rPr>
              <a:t>of </a:t>
            </a:r>
            <a:r>
              <a:rPr lang="en-US" sz="2200" dirty="0">
                <a:solidFill>
                  <a:srgbClr val="FFC000"/>
                </a:solidFill>
                <a:latin typeface="LcdD" pitchFamily="82" charset="0"/>
              </a:rPr>
              <a:t>unambiguous</a:t>
            </a:r>
            <a:r>
              <a:rPr lang="en-US" sz="2200" dirty="0">
                <a:latin typeface="LcdD" pitchFamily="82" charset="0"/>
              </a:rPr>
              <a:t> and </a:t>
            </a:r>
            <a:r>
              <a:rPr lang="en-US" sz="2200" dirty="0">
                <a:solidFill>
                  <a:schemeClr val="tx1"/>
                </a:solidFill>
                <a:latin typeface="LcdD" pitchFamily="82" charset="0"/>
              </a:rPr>
              <a:t>effectively computable</a:t>
            </a:r>
            <a:r>
              <a:rPr lang="en-US" sz="2200" dirty="0">
                <a:latin typeface="LcdD" pitchFamily="82" charset="0"/>
              </a:rPr>
              <a:t> </a:t>
            </a:r>
            <a:r>
              <a:rPr lang="en-US" sz="2200" dirty="0">
                <a:solidFill>
                  <a:srgbClr val="FFC000"/>
                </a:solidFill>
                <a:latin typeface="LcdD" pitchFamily="82" charset="0"/>
              </a:rPr>
              <a:t>operations</a:t>
            </a:r>
            <a:r>
              <a:rPr lang="en-US" sz="2200" dirty="0">
                <a:latin typeface="LcdD" pitchFamily="82" charset="0"/>
              </a:rPr>
              <a:t> that, when executed, </a:t>
            </a:r>
            <a:r>
              <a:rPr lang="en-US" sz="2200" dirty="0">
                <a:solidFill>
                  <a:schemeClr val="tx1"/>
                </a:solidFill>
                <a:latin typeface="LcdD" pitchFamily="82" charset="0"/>
              </a:rPr>
              <a:t>produces a result and halts in a finite amount of time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9067800" cy="4419600"/>
          </a:xfrm>
        </p:spPr>
        <p:txBody>
          <a:bodyPr/>
          <a:lstStyle/>
          <a:p>
            <a:r>
              <a:rPr lang="en-US" sz="2800" dirty="0">
                <a:latin typeface="Greyhound" panose="00000400000000000000" pitchFamily="2" charset="0"/>
              </a:rPr>
              <a:t>Unambiguous</a:t>
            </a:r>
            <a:r>
              <a:rPr lang="en-US" sz="2800" b="1" dirty="0">
                <a:latin typeface="Greyhound" panose="00000400000000000000" pitchFamily="2" charset="0"/>
              </a:rPr>
              <a:t> </a:t>
            </a:r>
            <a:r>
              <a:rPr lang="en-US" sz="2800" dirty="0">
                <a:latin typeface="Greyhound" panose="00000400000000000000" pitchFamily="2" charset="0"/>
              </a:rPr>
              <a:t>operation</a:t>
            </a:r>
          </a:p>
          <a:p>
            <a:pPr lvl="1"/>
            <a:r>
              <a:rPr lang="en-US" sz="2800" dirty="0">
                <a:latin typeface="Greyhound" panose="00000400000000000000" pitchFamily="2" charset="0"/>
              </a:rPr>
              <a:t>May only have one </a:t>
            </a:r>
            <a:r>
              <a:rPr lang="en-US" sz="2800" i="1" dirty="0">
                <a:latin typeface="Greyhound" panose="00000400000000000000" pitchFamily="2" charset="0"/>
              </a:rPr>
              <a:t>possible</a:t>
            </a:r>
            <a:r>
              <a:rPr lang="en-US" sz="2800" dirty="0">
                <a:latin typeface="Greyhound" panose="00000400000000000000" pitchFamily="2" charset="0"/>
              </a:rPr>
              <a:t> interpretation</a:t>
            </a:r>
          </a:p>
          <a:p>
            <a:pPr lvl="1"/>
            <a:r>
              <a:rPr lang="en-US" sz="2800" dirty="0">
                <a:latin typeface="Greyhound" panose="00000400000000000000" pitchFamily="2" charset="0"/>
              </a:rPr>
              <a:t>Can be understood by the computing agent without having to be further defined or simplified—no knowledge gap</a:t>
            </a:r>
          </a:p>
          <a:p>
            <a:pPr lvl="1"/>
            <a:r>
              <a:rPr lang="en-US" sz="2800" dirty="0">
                <a:latin typeface="Greyhound" panose="00000400000000000000" pitchFamily="2" charset="0"/>
              </a:rPr>
              <a:t>Primitive operations: simple, built-in</a:t>
            </a:r>
          </a:p>
        </p:txBody>
      </p:sp>
    </p:spTree>
    <p:extLst>
      <p:ext uri="{BB962C8B-B14F-4D97-AF65-F5344CB8AC3E}">
        <p14:creationId xmlns:p14="http://schemas.microsoft.com/office/powerpoint/2010/main" val="181958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553200" y="0"/>
            <a:ext cx="4114800" cy="1905000"/>
          </a:xfrm>
        </p:spPr>
        <p:txBody>
          <a:bodyPr/>
          <a:lstStyle/>
          <a:p>
            <a:pPr marL="57150"/>
            <a:r>
              <a:rPr lang="en-US" sz="2200" dirty="0">
                <a:latin typeface="LcdD" pitchFamily="82" charset="0"/>
              </a:rPr>
              <a:t>A </a:t>
            </a:r>
            <a:r>
              <a:rPr lang="en-US" sz="2200" dirty="0">
                <a:solidFill>
                  <a:schemeClr val="tx1"/>
                </a:solidFill>
                <a:latin typeface="LcdD" pitchFamily="82" charset="0"/>
              </a:rPr>
              <a:t>well-ordered collection of unambiguous </a:t>
            </a:r>
            <a:r>
              <a:rPr lang="en-US" sz="2200" dirty="0">
                <a:latin typeface="LcdD" pitchFamily="82" charset="0"/>
              </a:rPr>
              <a:t>and </a:t>
            </a:r>
            <a:r>
              <a:rPr lang="en-US" sz="2200" dirty="0">
                <a:solidFill>
                  <a:srgbClr val="00B0F0"/>
                </a:solidFill>
                <a:latin typeface="LcdD" pitchFamily="82" charset="0"/>
              </a:rPr>
              <a:t>effectively computable</a:t>
            </a:r>
            <a:r>
              <a:rPr lang="en-US" sz="2200" dirty="0">
                <a:latin typeface="LcdD" pitchFamily="82" charset="0"/>
              </a:rPr>
              <a:t> </a:t>
            </a:r>
            <a:r>
              <a:rPr lang="en-US" sz="2200" dirty="0">
                <a:solidFill>
                  <a:srgbClr val="00B0F0"/>
                </a:solidFill>
                <a:latin typeface="LcdD" pitchFamily="82" charset="0"/>
              </a:rPr>
              <a:t>operations</a:t>
            </a:r>
            <a:r>
              <a:rPr lang="en-US" sz="2200" dirty="0">
                <a:latin typeface="LcdD" pitchFamily="82" charset="0"/>
              </a:rPr>
              <a:t> that, when executed, </a:t>
            </a:r>
            <a:r>
              <a:rPr lang="en-US" sz="2200" dirty="0">
                <a:solidFill>
                  <a:schemeClr val="tx1"/>
                </a:solidFill>
                <a:latin typeface="LcdD" pitchFamily="82" charset="0"/>
              </a:rPr>
              <a:t>produces a result and halts in a finite amount of time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9067800" cy="4953000"/>
          </a:xfrm>
        </p:spPr>
        <p:txBody>
          <a:bodyPr/>
          <a:lstStyle/>
          <a:p>
            <a:r>
              <a:rPr lang="en-US" sz="2800" dirty="0">
                <a:latin typeface="Greyhound" panose="00000400000000000000" pitchFamily="2" charset="0"/>
              </a:rPr>
              <a:t>Effectively computable operations</a:t>
            </a:r>
          </a:p>
          <a:p>
            <a:pPr lvl="1"/>
            <a:r>
              <a:rPr lang="en-US" sz="2800" dirty="0">
                <a:latin typeface="Greyhound" panose="00000400000000000000" pitchFamily="2" charset="0"/>
              </a:rPr>
              <a:t>It must also be </a:t>
            </a:r>
            <a:r>
              <a:rPr lang="en-US" sz="2800" i="1" dirty="0">
                <a:latin typeface="Greyhound" panose="00000400000000000000" pitchFamily="2" charset="0"/>
              </a:rPr>
              <a:t>doable</a:t>
            </a:r>
            <a:r>
              <a:rPr lang="en-US" sz="2800" dirty="0">
                <a:latin typeface="Greyhound" panose="00000400000000000000" pitchFamily="2" charset="0"/>
              </a:rPr>
              <a:t> (</a:t>
            </a:r>
            <a:r>
              <a:rPr lang="en-US" sz="2800" b="1" dirty="0">
                <a:latin typeface="Greyhound" panose="00000400000000000000" pitchFamily="2" charset="0"/>
              </a:rPr>
              <a:t>also called </a:t>
            </a:r>
            <a:r>
              <a:rPr lang="en-US" sz="2800" b="1" i="1" dirty="0">
                <a:latin typeface="Greyhound" panose="00000400000000000000" pitchFamily="2" charset="0"/>
              </a:rPr>
              <a:t>feasible</a:t>
            </a:r>
            <a:r>
              <a:rPr lang="en-US" sz="2800" dirty="0">
                <a:latin typeface="Greyhound" panose="00000400000000000000" pitchFamily="2" charset="0"/>
              </a:rPr>
              <a:t>)</a:t>
            </a:r>
            <a:r>
              <a:rPr lang="en-US" sz="2800" i="1" dirty="0">
                <a:latin typeface="Greyhound" panose="00000400000000000000" pitchFamily="2" charset="0"/>
              </a:rPr>
              <a:t> </a:t>
            </a:r>
            <a:r>
              <a:rPr lang="en-US" sz="2800" dirty="0">
                <a:latin typeface="Greyhound" panose="00000400000000000000" pitchFamily="2" charset="0"/>
              </a:rPr>
              <a:t>by the computing agent</a:t>
            </a:r>
          </a:p>
          <a:p>
            <a:pPr lvl="1"/>
            <a:r>
              <a:rPr lang="en-US" sz="2800" dirty="0">
                <a:latin typeface="Greyhound" panose="00000400000000000000" pitchFamily="2" charset="0"/>
              </a:rPr>
              <a:t>Negative examples</a:t>
            </a:r>
          </a:p>
          <a:p>
            <a:pPr lvl="2"/>
            <a:r>
              <a:rPr lang="en-US" sz="2400" dirty="0">
                <a:latin typeface="Greyhound" panose="00000400000000000000" pitchFamily="2" charset="0"/>
              </a:rPr>
              <a:t>Compute largest prime</a:t>
            </a:r>
          </a:p>
          <a:p>
            <a:pPr lvl="2"/>
            <a:r>
              <a:rPr lang="en-US" sz="2400" dirty="0">
                <a:latin typeface="Greyhound" panose="00000400000000000000" pitchFamily="2" charset="0"/>
              </a:rPr>
              <a:t>Sum all perfect squares</a:t>
            </a:r>
          </a:p>
          <a:p>
            <a:pPr lvl="2"/>
            <a:r>
              <a:rPr lang="en-US" sz="2400" dirty="0">
                <a:latin typeface="Greyhound" panose="00000400000000000000" pitchFamily="2" charset="0"/>
              </a:rPr>
              <a:t>Compute the mean/median/min/max of empty set</a:t>
            </a:r>
          </a:p>
          <a:p>
            <a:pPr lvl="2"/>
            <a:r>
              <a:rPr lang="en-US" sz="2400" dirty="0">
                <a:latin typeface="Greyhound" panose="00000400000000000000" pitchFamily="2" charset="0"/>
              </a:rPr>
              <a:t>Write program A which reads any program B and dataset C and which halts IFF B doesn’t halt on input C</a:t>
            </a:r>
          </a:p>
          <a:p>
            <a:pPr lvl="2"/>
            <a:r>
              <a:rPr lang="en-US" sz="2400" dirty="0">
                <a:latin typeface="Greyhound" panose="00000400000000000000" pitchFamily="2" charset="0"/>
              </a:rPr>
              <a:t>Find all TCP/IP routes between otterbein.edu and google.com and then take quickest route</a:t>
            </a:r>
          </a:p>
        </p:txBody>
      </p:sp>
    </p:spTree>
    <p:extLst>
      <p:ext uri="{BB962C8B-B14F-4D97-AF65-F5344CB8AC3E}">
        <p14:creationId xmlns:p14="http://schemas.microsoft.com/office/powerpoint/2010/main" val="408890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553200" y="0"/>
            <a:ext cx="4114800" cy="1905000"/>
          </a:xfrm>
        </p:spPr>
        <p:txBody>
          <a:bodyPr/>
          <a:lstStyle/>
          <a:p>
            <a:pPr marL="57150"/>
            <a:r>
              <a:rPr lang="en-US" sz="2200" dirty="0">
                <a:latin typeface="LcdD" pitchFamily="82" charset="0"/>
              </a:rPr>
              <a:t>A </a:t>
            </a:r>
            <a:r>
              <a:rPr lang="en-US" sz="2200" dirty="0">
                <a:solidFill>
                  <a:schemeClr val="tx1"/>
                </a:solidFill>
                <a:latin typeface="LcdD" pitchFamily="82" charset="0"/>
              </a:rPr>
              <a:t>well-ordered collection of unambiguous and effectively computable </a:t>
            </a:r>
            <a:r>
              <a:rPr lang="en-US" sz="2200" dirty="0">
                <a:latin typeface="LcdD" pitchFamily="82" charset="0"/>
              </a:rPr>
              <a:t>operations that, when executed, </a:t>
            </a:r>
            <a:r>
              <a:rPr lang="en-US" sz="2200" dirty="0">
                <a:solidFill>
                  <a:srgbClr val="FF0000"/>
                </a:solidFill>
                <a:latin typeface="LcdD" pitchFamily="82" charset="0"/>
              </a:rPr>
              <a:t>produces a result </a:t>
            </a:r>
            <a:r>
              <a:rPr lang="en-US" sz="2200" dirty="0">
                <a:latin typeface="LcdD" pitchFamily="82" charset="0"/>
              </a:rPr>
              <a:t>and </a:t>
            </a:r>
            <a:r>
              <a:rPr lang="en-US" sz="2200" dirty="0">
                <a:solidFill>
                  <a:schemeClr val="tx1"/>
                </a:solidFill>
                <a:latin typeface="LcdD" pitchFamily="82" charset="0"/>
              </a:rPr>
              <a:t>halts in a finite amount of time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9067800" cy="4419600"/>
          </a:xfrm>
        </p:spPr>
        <p:txBody>
          <a:bodyPr/>
          <a:lstStyle/>
          <a:p>
            <a:r>
              <a:rPr lang="en-US" sz="2800" dirty="0">
                <a:latin typeface="Greyhound" panose="00000400000000000000" pitchFamily="2" charset="0"/>
              </a:rPr>
              <a:t>Produces a result</a:t>
            </a:r>
          </a:p>
          <a:p>
            <a:pPr lvl="1"/>
            <a:r>
              <a:rPr lang="en-US" sz="2800" dirty="0">
                <a:latin typeface="Greyhound" panose="00000400000000000000" pitchFamily="2" charset="0"/>
              </a:rPr>
              <a:t>Duh…</a:t>
            </a:r>
          </a:p>
          <a:p>
            <a:pPr lvl="1"/>
            <a:endParaRPr lang="en-US" sz="2800" dirty="0">
              <a:latin typeface="Greyhound" panose="00000400000000000000" pitchFamily="2" charset="0"/>
            </a:endParaRPr>
          </a:p>
          <a:p>
            <a:pPr lvl="1"/>
            <a:r>
              <a:rPr lang="en-US" sz="2800" dirty="0">
                <a:latin typeface="Greyhound" panose="00000400000000000000" pitchFamily="2" charset="0"/>
              </a:rPr>
              <a:t>Result may be a number, text, a light, picture, sound, or a change in the computing agent’s environment</a:t>
            </a:r>
          </a:p>
        </p:txBody>
      </p:sp>
    </p:spTree>
    <p:extLst>
      <p:ext uri="{BB962C8B-B14F-4D97-AF65-F5344CB8AC3E}">
        <p14:creationId xmlns:p14="http://schemas.microsoft.com/office/powerpoint/2010/main" val="160928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553200" y="0"/>
            <a:ext cx="4114800" cy="1905000"/>
          </a:xfrm>
        </p:spPr>
        <p:txBody>
          <a:bodyPr/>
          <a:lstStyle/>
          <a:p>
            <a:pPr marL="57150"/>
            <a:r>
              <a:rPr lang="en-US" sz="2200" dirty="0">
                <a:latin typeface="LcdD" pitchFamily="82" charset="0"/>
              </a:rPr>
              <a:t>A </a:t>
            </a:r>
            <a:r>
              <a:rPr lang="en-US" sz="2200" dirty="0">
                <a:solidFill>
                  <a:schemeClr val="tx1"/>
                </a:solidFill>
                <a:latin typeface="LcdD" pitchFamily="82" charset="0"/>
              </a:rPr>
              <a:t>well-ordered collection of unambiguous and effectively computable operations that, when executed, produces a result </a:t>
            </a:r>
            <a:r>
              <a:rPr lang="en-US" sz="2200" dirty="0">
                <a:latin typeface="LcdD" pitchFamily="82" charset="0"/>
              </a:rPr>
              <a:t>and </a:t>
            </a:r>
            <a:r>
              <a:rPr lang="en-US" sz="2200" dirty="0">
                <a:solidFill>
                  <a:srgbClr val="7030A0"/>
                </a:solidFill>
                <a:latin typeface="LcdD" pitchFamily="82" charset="0"/>
              </a:rPr>
              <a:t>halts in a finite amount of time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9067800" cy="4419600"/>
          </a:xfrm>
        </p:spPr>
        <p:txBody>
          <a:bodyPr/>
          <a:lstStyle/>
          <a:p>
            <a:r>
              <a:rPr lang="en-US" sz="2800" dirty="0">
                <a:latin typeface="Greyhound" panose="00000400000000000000" pitchFamily="2" charset="0"/>
              </a:rPr>
              <a:t>Halts</a:t>
            </a:r>
          </a:p>
          <a:p>
            <a:pPr lvl="1"/>
            <a:r>
              <a:rPr lang="en-US" sz="2800" dirty="0">
                <a:latin typeface="Greyhound" panose="00000400000000000000" pitchFamily="2" charset="0"/>
              </a:rPr>
              <a:t>No infinite loops</a:t>
            </a:r>
          </a:p>
          <a:p>
            <a:pPr lvl="1"/>
            <a:r>
              <a:rPr lang="en-US" sz="2800" dirty="0">
                <a:latin typeface="Greyhound" panose="00000400000000000000" pitchFamily="2" charset="0"/>
              </a:rPr>
              <a:t>Usually a mistake</a:t>
            </a:r>
          </a:p>
          <a:p>
            <a:pPr lvl="1"/>
            <a:r>
              <a:rPr lang="en-US" sz="2800" dirty="0">
                <a:latin typeface="Greyhound" panose="00000400000000000000" pitchFamily="2" charset="0"/>
              </a:rPr>
              <a:t>Operating systems &amp; event-driven software…</a:t>
            </a:r>
          </a:p>
        </p:txBody>
      </p:sp>
    </p:spTree>
    <p:extLst>
      <p:ext uri="{BB962C8B-B14F-4D97-AF65-F5344CB8AC3E}">
        <p14:creationId xmlns:p14="http://schemas.microsoft.com/office/powerpoint/2010/main" val="100872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Algorithms?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10414000" cy="4572000"/>
          </a:xfrm>
        </p:spPr>
        <p:txBody>
          <a:bodyPr/>
          <a:lstStyle/>
          <a:p>
            <a:r>
              <a:rPr lang="en-US" sz="3200" dirty="0">
                <a:latin typeface="Greyhound" panose="00000400000000000000" pitchFamily="2" charset="0"/>
              </a:rPr>
              <a:t>The Importance of Algorithmic Problem Solving</a:t>
            </a:r>
          </a:p>
          <a:p>
            <a:pPr lvl="1"/>
            <a:r>
              <a:rPr lang="en-US" sz="3200" dirty="0">
                <a:latin typeface="Greyhound" panose="00000400000000000000" pitchFamily="2" charset="0"/>
              </a:rPr>
              <a:t>“Industrial revolution” of 19</a:t>
            </a:r>
            <a:r>
              <a:rPr lang="en-US" sz="3200" baseline="30000" dirty="0">
                <a:latin typeface="Greyhound" panose="00000400000000000000" pitchFamily="2" charset="0"/>
              </a:rPr>
              <a:t>th</a:t>
            </a:r>
            <a:r>
              <a:rPr lang="en-US" sz="3200" dirty="0">
                <a:latin typeface="Greyhound" panose="00000400000000000000" pitchFamily="2" charset="0"/>
              </a:rPr>
              <a:t> century</a:t>
            </a:r>
          </a:p>
          <a:p>
            <a:pPr lvl="2"/>
            <a:r>
              <a:rPr lang="en-US" sz="2800" dirty="0">
                <a:latin typeface="Greyhound" panose="00000400000000000000" pitchFamily="2" charset="0"/>
              </a:rPr>
              <a:t>Mechanized and automated repetitive physical tasks</a:t>
            </a:r>
          </a:p>
          <a:p>
            <a:pPr lvl="1"/>
            <a:r>
              <a:rPr lang="en-US" sz="3200" dirty="0">
                <a:latin typeface="Greyhound" panose="00000400000000000000" pitchFamily="2" charset="0"/>
              </a:rPr>
              <a:t>“Computer revolution” of the 20</a:t>
            </a:r>
            <a:r>
              <a:rPr lang="en-US" sz="3200" baseline="30000" dirty="0">
                <a:latin typeface="Greyhound" panose="00000400000000000000" pitchFamily="2" charset="0"/>
              </a:rPr>
              <a:t>th</a:t>
            </a:r>
            <a:r>
              <a:rPr lang="en-US" sz="3200" dirty="0">
                <a:latin typeface="Greyhound" panose="00000400000000000000" pitchFamily="2" charset="0"/>
              </a:rPr>
              <a:t> and 21st centuries</a:t>
            </a:r>
          </a:p>
          <a:p>
            <a:pPr lvl="2"/>
            <a:r>
              <a:rPr lang="en-US" sz="2800" dirty="0">
                <a:latin typeface="Greyhound" panose="00000400000000000000" pitchFamily="2" charset="0"/>
              </a:rPr>
              <a:t>Mechanized and automated repetitive mental tasks</a:t>
            </a:r>
          </a:p>
          <a:p>
            <a:pPr lvl="2"/>
            <a:r>
              <a:rPr lang="en-US" sz="2800" dirty="0">
                <a:latin typeface="Greyhound" panose="00000400000000000000" pitchFamily="2" charset="0"/>
              </a:rPr>
              <a:t>Through algorithms and computer hardware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 bldLvl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the Text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752600" y="1676400"/>
          <a:ext cx="8153400" cy="3905252"/>
        </p:xfrm>
        <a:graphic>
          <a:graphicData uri="http://schemas.openxmlformats.org/drawingml/2006/table">
            <a:tbl>
              <a:tblPr/>
              <a:tblGrid>
                <a:gridCol w="407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</a:rPr>
                        <a:t>Computer science is the study of algorithms including: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</a:rPr>
                        <a:t>Levels of the text: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</a:rPr>
                        <a:t>1. Their formal and mathematical properties,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</a:rPr>
                        <a:t>Level 1: The Algorithmic Foundations of Computer Science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</a:rPr>
                        <a:t>2. Their hardware realizations,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</a:rPr>
                        <a:t>Level 2: The Hardware World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</a:rPr>
                        <a:t>Level 3: The Virtual Machine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</a:rPr>
                        <a:t>3. Their linguistic realizations,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</a:rPr>
                        <a:t>Level 4: The Software World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6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</a:rPr>
                        <a:t>4. Their applications.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</a:rPr>
                        <a:t>Level 5: Applications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</a:rPr>
                        <a:t>Level 6: Social Issues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971550"/>
            <a:ext cx="519112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67600" y="2057400"/>
            <a:ext cx="289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Greyhound" panose="00000400000000000000" pitchFamily="2" charset="0"/>
                <a:ea typeface="Arial Unicode MS" panose="020B0604020202020204" pitchFamily="34" charset="-128"/>
              </a:rPr>
              <a:t>What does this graphic tell you about the relationships between the layers?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E8432-C891-480C-BCA8-ED068EA90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Time...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231F7-F2A4-4C98-9A48-DC25B220C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History of Computing documentary:</a:t>
            </a:r>
          </a:p>
          <a:p>
            <a:pPr lvl="1"/>
            <a:r>
              <a:rPr lang="en-US" i="1">
                <a:solidFill>
                  <a:srgbClr val="0070C0"/>
                </a:solidFill>
              </a:rPr>
              <a:t>The Machine that Changed the World—Giant Brains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B6AEC-D90D-4299-A2A9-09A2FD20CF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A9F1DF-FF02-41B1-B477-B6E776F205B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48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C886-7F3D-4E4A-91EB-CA270417F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1D316-1A14-49FF-8285-C906A4FDA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Lab software</a:t>
            </a:r>
            <a:endParaRPr lang="en-US" dirty="0"/>
          </a:p>
          <a:p>
            <a:r>
              <a:rPr lang="en-US" dirty="0"/>
              <a:t>Mechanics of doing labs</a:t>
            </a:r>
          </a:p>
          <a:p>
            <a:r>
              <a:rPr lang="en-US" dirty="0"/>
              <a:t>Lab assignment</a:t>
            </a:r>
          </a:p>
          <a:p>
            <a:r>
              <a:rPr lang="en-US" dirty="0"/>
              <a:t>Submit </a:t>
            </a:r>
            <a:r>
              <a:rPr lang="en-US"/>
              <a:t>hard copy</a:t>
            </a:r>
          </a:p>
          <a:p>
            <a:endParaRPr lang="en-US"/>
          </a:p>
          <a:p>
            <a:r>
              <a:rPr lang="en-US"/>
              <a:t>Due: Next Wednesday </a:t>
            </a:r>
            <a:r>
              <a:rPr lang="en-US" sz="2000">
                <a:solidFill>
                  <a:srgbClr val="FF0000"/>
                </a:solidFill>
              </a:rPr>
              <a:t>(no class Monday, so don't procrastinate)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E1A7F-F822-418F-92A3-A2F218C57C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A9F1DF-FF02-41B1-B477-B6E776F205B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29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What is Computer Science?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Greyhound" panose="00000400000000000000" pitchFamily="2" charset="0"/>
              </a:rPr>
              <a:t>Misconceptions  </a:t>
            </a:r>
          </a:p>
          <a:p>
            <a:pPr lvl="1"/>
            <a:r>
              <a:rPr lang="en-US" sz="3200" dirty="0">
                <a:latin typeface="Greyhound" panose="00000400000000000000" pitchFamily="2" charset="0"/>
              </a:rPr>
              <a:t>Computer science is:</a:t>
            </a:r>
          </a:p>
          <a:p>
            <a:pPr lvl="2"/>
            <a:r>
              <a:rPr lang="en-US" sz="2600" dirty="0">
                <a:latin typeface="Greyhound" panose="00000400000000000000" pitchFamily="2" charset="0"/>
              </a:rPr>
              <a:t>The study of computers… </a:t>
            </a:r>
          </a:p>
          <a:p>
            <a:pPr marL="1828800" lvl="4" indent="0">
              <a:buNone/>
            </a:pPr>
            <a:r>
              <a:rPr lang="en-US" sz="2600" dirty="0" err="1">
                <a:solidFill>
                  <a:srgbClr val="FF0000"/>
                </a:solidFill>
                <a:latin typeface="Greyhound" panose="00000400000000000000" pitchFamily="2" charset="0"/>
              </a:rPr>
              <a:t>Git</a:t>
            </a:r>
            <a:r>
              <a:rPr lang="en-US" sz="2600" dirty="0">
                <a:solidFill>
                  <a:srgbClr val="FF0000"/>
                </a:solidFill>
                <a:latin typeface="Greyhound" panose="00000400000000000000" pitchFamily="2" charset="0"/>
              </a:rPr>
              <a:t> out </a:t>
            </a:r>
            <a:r>
              <a:rPr lang="en-US" sz="2600" dirty="0" err="1">
                <a:solidFill>
                  <a:srgbClr val="FF0000"/>
                </a:solidFill>
                <a:latin typeface="Greyhound" panose="00000400000000000000" pitchFamily="2" charset="0"/>
              </a:rPr>
              <a:t>yer</a:t>
            </a:r>
            <a:r>
              <a:rPr lang="en-US" sz="2600" dirty="0">
                <a:solidFill>
                  <a:srgbClr val="FF0000"/>
                </a:solidFill>
                <a:latin typeface="Greyhound" panose="00000400000000000000" pitchFamily="2" charset="0"/>
              </a:rPr>
              <a:t> magnifying glasses!</a:t>
            </a:r>
          </a:p>
          <a:p>
            <a:pPr lvl="2"/>
            <a:r>
              <a:rPr lang="en-US" sz="2600" dirty="0">
                <a:latin typeface="Greyhound" panose="00000400000000000000" pitchFamily="2" charset="0"/>
              </a:rPr>
              <a:t>The study of how to write computer programs</a:t>
            </a:r>
          </a:p>
          <a:p>
            <a:pPr lvl="2"/>
            <a:r>
              <a:rPr lang="en-US" sz="2600" dirty="0">
                <a:latin typeface="Greyhound" panose="00000400000000000000" pitchFamily="2" charset="0"/>
              </a:rPr>
              <a:t>The study of the uses and applications of computers and software</a:t>
            </a:r>
          </a:p>
          <a:p>
            <a:pPr lvl="2"/>
            <a:r>
              <a:rPr lang="en-US" sz="2600" dirty="0">
                <a:latin typeface="Greyhound" panose="00000400000000000000" pitchFamily="2" charset="0"/>
              </a:rPr>
              <a:t>Information Technology: certifications, etc.,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What is Computer Science?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idx="1"/>
          </p:nvPr>
        </p:nvSpPr>
        <p:spPr>
          <a:xfrm>
            <a:off x="711200" y="1905000"/>
            <a:ext cx="10769600" cy="4343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>
                <a:solidFill>
                  <a:schemeClr val="accent6">
                    <a:lumMod val="50000"/>
                  </a:schemeClr>
                </a:solidFill>
                <a:latin typeface="Computer" pitchFamily="2" charset="0"/>
                <a:ea typeface="Computer" pitchFamily="2" charset="0"/>
              </a:rPr>
              <a:t>"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Computer" pitchFamily="2" charset="0"/>
                <a:ea typeface="Computer" pitchFamily="2" charset="0"/>
              </a:rPr>
              <a:t>Computer Science is no more about computers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Computer" pitchFamily="2" charset="0"/>
                <a:ea typeface="Computer" pitchFamily="2" charset="0"/>
              </a:rPr>
              <a:t>than astronomy is about telescopes,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puter" pitchFamily="2" charset="0"/>
                <a:ea typeface="Computer" pitchFamily="2" charset="0"/>
              </a:rPr>
              <a:t>biology is about microscopes, or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mputer" pitchFamily="2" charset="0"/>
                <a:ea typeface="Computer" pitchFamily="2" charset="0"/>
              </a:rPr>
              <a:t>chemistry is about beakers and test tubes."</a:t>
            </a:r>
          </a:p>
          <a:p>
            <a:pPr marL="0" indent="0" algn="r">
              <a:buNone/>
            </a:pP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Michael R. Fellows and Ian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Parberry</a:t>
            </a:r>
            <a:b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Computing Research News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5(1):7, 1993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80536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Definition of Computer Science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C000"/>
                </a:solidFill>
                <a:latin typeface="Greyhound" panose="00000400000000000000" pitchFamily="2" charset="0"/>
              </a:rPr>
              <a:t>Computer science </a:t>
            </a:r>
            <a:r>
              <a:rPr lang="en-US" sz="3200" dirty="0">
                <a:latin typeface="Greyhound" panose="00000400000000000000" pitchFamily="2" charset="0"/>
              </a:rPr>
              <a:t>is</a:t>
            </a:r>
            <a:r>
              <a:rPr lang="en-US" sz="3200" b="1" dirty="0">
                <a:latin typeface="Greyhound" panose="00000400000000000000" pitchFamily="2" charset="0"/>
              </a:rPr>
              <a:t> </a:t>
            </a:r>
            <a:r>
              <a:rPr lang="en-US" sz="3200" dirty="0">
                <a:latin typeface="Greyhound" panose="00000400000000000000" pitchFamily="2" charset="0"/>
              </a:rPr>
              <a:t>the study of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Greyhound" panose="00000400000000000000" pitchFamily="2" charset="0"/>
              </a:rPr>
              <a:t>algorithms</a:t>
            </a:r>
            <a:r>
              <a:rPr lang="en-US" sz="3200" dirty="0">
                <a:latin typeface="Greyhound" panose="00000400000000000000" pitchFamily="2" charset="0"/>
              </a:rPr>
              <a:t>, including: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>
                <a:latin typeface="Greyhound" panose="00000400000000000000" pitchFamily="2" charset="0"/>
              </a:rPr>
              <a:t>Their </a:t>
            </a:r>
            <a:r>
              <a:rPr lang="en-US" sz="3200" dirty="0">
                <a:solidFill>
                  <a:srgbClr val="0070C0"/>
                </a:solidFill>
                <a:latin typeface="Greyhound" panose="00000400000000000000" pitchFamily="2" charset="0"/>
              </a:rPr>
              <a:t>formal and mathematical properties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>
                <a:latin typeface="Greyhound" panose="00000400000000000000" pitchFamily="2" charset="0"/>
              </a:rPr>
              <a:t>Their </a:t>
            </a:r>
            <a:r>
              <a:rPr lang="en-US" sz="3200" dirty="0">
                <a:solidFill>
                  <a:srgbClr val="00B0F0"/>
                </a:solidFill>
                <a:latin typeface="Greyhound" panose="00000400000000000000" pitchFamily="2" charset="0"/>
              </a:rPr>
              <a:t>hardware realizations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>
                <a:latin typeface="Greyhound" panose="00000400000000000000" pitchFamily="2" charset="0"/>
              </a:rPr>
              <a:t>Their </a:t>
            </a:r>
            <a:r>
              <a:rPr lang="en-US" sz="3200" dirty="0">
                <a:solidFill>
                  <a:srgbClr val="92D050"/>
                </a:solidFill>
                <a:latin typeface="Greyhound" panose="00000400000000000000" pitchFamily="2" charset="0"/>
              </a:rPr>
              <a:t>linguistic realizations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>
                <a:latin typeface="Greyhound" panose="00000400000000000000" pitchFamily="2" charset="0"/>
              </a:rPr>
              <a:t>Their </a:t>
            </a:r>
            <a:r>
              <a:rPr lang="en-US" sz="3200" dirty="0">
                <a:solidFill>
                  <a:srgbClr val="C00000"/>
                </a:solidFill>
                <a:latin typeface="Greyhound" panose="00000400000000000000" pitchFamily="2" charset="0"/>
              </a:rPr>
              <a:t>applications</a:t>
            </a:r>
          </a:p>
          <a:p>
            <a:pPr marL="914400" lvl="1" indent="-457200">
              <a:buFont typeface="+mj-lt"/>
              <a:buAutoNum type="arabicPeriod"/>
            </a:pPr>
            <a:endParaRPr lang="en-US" sz="3200" dirty="0">
              <a:latin typeface="Greyhound" panose="00000400000000000000" pitchFamily="2" charset="0"/>
            </a:endParaRPr>
          </a:p>
          <a:p>
            <a:r>
              <a:rPr lang="en-US" sz="3200">
                <a:latin typeface="Greyhound" panose="00000400000000000000" pitchFamily="2" charset="0"/>
                <a:hlinkClick r:id="rId2"/>
              </a:rPr>
              <a:t>ACM Curriculum</a:t>
            </a:r>
            <a:r>
              <a:rPr lang="en-US" sz="3200">
                <a:latin typeface="Greyhound" panose="00000400000000000000" pitchFamily="2" charset="0"/>
              </a:rPr>
              <a:t> </a:t>
            </a:r>
            <a:r>
              <a:rPr lang="en-US" sz="2000">
                <a:latin typeface="Greyhound" panose="00000400000000000000" pitchFamily="2" charset="0"/>
              </a:rPr>
              <a:t>(</a:t>
            </a:r>
            <a:r>
              <a:rPr lang="en-US" sz="2000">
                <a:latin typeface="Greyhound" panose="00000400000000000000" pitchFamily="2" charset="0"/>
                <a:hlinkClick r:id="rId3"/>
              </a:rPr>
              <a:t>https://csed.acm.org/</a:t>
            </a:r>
            <a:r>
              <a:rPr lang="en-US" sz="2000">
                <a:latin typeface="Greyhound" panose="00000400000000000000" pitchFamily="2" charset="0"/>
              </a:rPr>
              <a:t>)</a:t>
            </a:r>
            <a:endParaRPr lang="en-US" sz="3200" dirty="0">
              <a:latin typeface="Greyhound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Definition of Algorithm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latin typeface="Greyhound" panose="00000400000000000000" pitchFamily="2" charset="0"/>
                <a:hlinkClick r:id="rId2"/>
              </a:rPr>
              <a:t>Merriam-Webster</a:t>
            </a:r>
            <a:endParaRPr lang="en-US" sz="2800" dirty="0">
              <a:latin typeface="Greyhound" panose="00000400000000000000" pitchFamily="2" charset="0"/>
            </a:endParaRPr>
          </a:p>
          <a:p>
            <a:r>
              <a:rPr lang="en-US" sz="2800" dirty="0">
                <a:latin typeface="Greyhound" panose="00000400000000000000" pitchFamily="2" charset="0"/>
                <a:hlinkClick r:id="rId3"/>
              </a:rPr>
              <a:t>OED</a:t>
            </a:r>
            <a:endParaRPr lang="en-US" sz="2800" dirty="0">
              <a:latin typeface="Greyhound" panose="00000400000000000000" pitchFamily="2" charset="0"/>
            </a:endParaRPr>
          </a:p>
          <a:p>
            <a:r>
              <a:rPr lang="en-US" sz="2800" dirty="0">
                <a:solidFill>
                  <a:srgbClr val="00B0F0"/>
                </a:solidFill>
                <a:latin typeface="Greyhound" panose="00000400000000000000" pitchFamily="2" charset="0"/>
              </a:rPr>
              <a:t>Algorithm</a:t>
            </a:r>
          </a:p>
          <a:p>
            <a:pPr lvl="1"/>
            <a:r>
              <a:rPr lang="en-US" sz="2800" dirty="0">
                <a:latin typeface="Greyhound" panose="00000400000000000000" pitchFamily="2" charset="0"/>
              </a:rPr>
              <a:t>Informally, “an ordered sequence of instructions that is guaranteed to solve a specific problem.”</a:t>
            </a:r>
          </a:p>
          <a:p>
            <a:r>
              <a:rPr lang="en-US" sz="2800" dirty="0">
                <a:solidFill>
                  <a:srgbClr val="00B050"/>
                </a:solidFill>
                <a:latin typeface="Greyhound" panose="00000400000000000000" pitchFamily="2" charset="0"/>
              </a:rPr>
              <a:t>Alan Turing</a:t>
            </a:r>
            <a:r>
              <a:rPr lang="en-US" sz="2800" dirty="0">
                <a:latin typeface="Greyhound" panose="00000400000000000000" pitchFamily="2" charset="0"/>
              </a:rPr>
              <a:t>: Building Blocks of Algorithms</a:t>
            </a:r>
          </a:p>
          <a:p>
            <a:pPr lvl="1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Greyhound" panose="00000400000000000000" pitchFamily="2" charset="0"/>
              </a:rPr>
              <a:t>Sequence</a:t>
            </a:r>
            <a:r>
              <a:rPr lang="en-US" sz="2800" dirty="0">
                <a:latin typeface="Greyhound" panose="00000400000000000000" pitchFamily="2" charset="0"/>
              </a:rPr>
              <a:t>: specifying computational order</a:t>
            </a:r>
          </a:p>
          <a:p>
            <a:pPr lvl="1"/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Greyhound" panose="00000400000000000000" pitchFamily="2" charset="0"/>
              </a:rPr>
              <a:t>Selection</a:t>
            </a:r>
            <a:r>
              <a:rPr lang="en-US" sz="2800" dirty="0">
                <a:latin typeface="Greyhound" panose="00000400000000000000" pitchFamily="2" charset="0"/>
              </a:rPr>
              <a:t>: making decisions</a:t>
            </a:r>
          </a:p>
          <a:p>
            <a:pPr lvl="1"/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reyhound" panose="00000400000000000000" pitchFamily="2" charset="0"/>
              </a:rPr>
              <a:t>Iteration</a:t>
            </a:r>
            <a:r>
              <a:rPr lang="en-US" sz="2800" dirty="0">
                <a:latin typeface="Greyhound" panose="00000400000000000000" pitchFamily="2" charset="0"/>
              </a:rPr>
              <a:t>: repeating tasks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3401"/>
            <a:ext cx="7658100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47900" y="1905000"/>
            <a:ext cx="769620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ea typeface="Arial Unicode MS" panose="020B0604020202020204" pitchFamily="34" charset="-128"/>
            </a:endParaRPr>
          </a:p>
          <a:p>
            <a:endParaRPr lang="en-US" dirty="0">
              <a:ea typeface="Arial Unicode MS" panose="020B0604020202020204" pitchFamily="34" charset="-128"/>
            </a:endParaRPr>
          </a:p>
          <a:p>
            <a:endParaRPr lang="en-US" dirty="0">
              <a:ea typeface="Arial Unicode MS" panose="020B0604020202020204" pitchFamily="34" charset="-128"/>
            </a:endParaRPr>
          </a:p>
          <a:p>
            <a:endParaRPr lang="en-US" dirty="0">
              <a:ea typeface="Arial Unicode MS" panose="020B0604020202020204" pitchFamily="34" charset="-128"/>
            </a:endParaRPr>
          </a:p>
          <a:p>
            <a:endParaRPr lang="en-US" dirty="0">
              <a:ea typeface="Arial Unicode MS" panose="020B0604020202020204" pitchFamily="34" charset="-128"/>
            </a:endParaRPr>
          </a:p>
          <a:p>
            <a:endParaRPr lang="en-US" dirty="0">
              <a:ea typeface="Arial Unicode MS" panose="020B0604020202020204" pitchFamily="34" charset="-128"/>
            </a:endParaRPr>
          </a:p>
          <a:p>
            <a:endParaRPr lang="en-US" dirty="0">
              <a:ea typeface="Arial Unicode MS" panose="020B0604020202020204" pitchFamily="34" charset="-128"/>
            </a:endParaRPr>
          </a:p>
          <a:p>
            <a:endParaRPr lang="en-US" dirty="0">
              <a:ea typeface="Arial Unicode MS" panose="020B0604020202020204" pitchFamily="34" charset="-128"/>
            </a:endParaRPr>
          </a:p>
          <a:p>
            <a:endParaRPr lang="en-US" dirty="0"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3401"/>
            <a:ext cx="7658100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060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Definition of Algorithm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" indent="0" algn="ctr">
              <a:buNone/>
            </a:pPr>
            <a:r>
              <a:rPr lang="en-US" sz="4400" dirty="0">
                <a:latin typeface="LcdD" pitchFamily="82" charset="0"/>
              </a:rPr>
              <a:t>A well-ordered collection of unambiguous and effectively computable operations that, when executed, produces a result and halts in a finite amount of time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mple PPT_templat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262699"/>
      </a:hlink>
      <a:folHlink>
        <a:srgbClr val="8484E0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1D1BD1C3523247903358D0A8AC0422" ma:contentTypeVersion="9" ma:contentTypeDescription="Create a new document." ma:contentTypeScope="" ma:versionID="5b226f5916f7946f7720915c3500729c">
  <xsd:schema xmlns:xsd="http://www.w3.org/2001/XMLSchema" xmlns:xs="http://www.w3.org/2001/XMLSchema" xmlns:p="http://schemas.microsoft.com/office/2006/metadata/properties" xmlns:ns3="52c17e26-d80b-4810-84b5-2d696440855c" xmlns:ns4="75e26a86-27e7-4108-abb5-a9a0ae913c4d" targetNamespace="http://schemas.microsoft.com/office/2006/metadata/properties" ma:root="true" ma:fieldsID="16c32700cd2aee0408f8e8b01b9b7d4a" ns3:_="" ns4:_="">
    <xsd:import namespace="52c17e26-d80b-4810-84b5-2d696440855c"/>
    <xsd:import namespace="75e26a86-27e7-4108-abb5-a9a0ae913c4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c17e26-d80b-4810-84b5-2d696440855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e26a86-27e7-4108-abb5-a9a0ae913c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986B3B-99A3-4397-ABA3-BA0D18257F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c17e26-d80b-4810-84b5-2d696440855c"/>
    <ds:schemaRef ds:uri="75e26a86-27e7-4108-abb5-a9a0ae913c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B4618E-1FA6-478B-BA82-922713E10131}">
  <ds:schemaRefs>
    <ds:schemaRef ds:uri="http://schemas.openxmlformats.org/package/2006/metadata/core-properties"/>
    <ds:schemaRef ds:uri="http://purl.org/dc/terms/"/>
    <ds:schemaRef ds:uri="52c17e26-d80b-4810-84b5-2d696440855c"/>
    <ds:schemaRef ds:uri="http://purl.org/dc/elements/1.1/"/>
    <ds:schemaRef ds:uri="http://schemas.microsoft.com/office/2006/documentManagement/types"/>
    <ds:schemaRef ds:uri="http://www.w3.org/XML/1998/namespace"/>
    <ds:schemaRef ds:uri="75e26a86-27e7-4108-abb5-a9a0ae913c4d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DE3A70F-9BC9-4F2B-9461-93562FF1C2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3223</TotalTime>
  <Words>782</Words>
  <Application>Microsoft Office PowerPoint</Application>
  <PresentationFormat>Widescreen</PresentationFormat>
  <Paragraphs>121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Computer</vt:lpstr>
      <vt:lpstr>Arial Unicode MS</vt:lpstr>
      <vt:lpstr>Times New Roman</vt:lpstr>
      <vt:lpstr>Data</vt:lpstr>
      <vt:lpstr>Arial</vt:lpstr>
      <vt:lpstr>Greyhound</vt:lpstr>
      <vt:lpstr>LcdD</vt:lpstr>
      <vt:lpstr>Sample PPT_template</vt:lpstr>
      <vt:lpstr>COMP 1500</vt:lpstr>
      <vt:lpstr>Lab 2</vt:lpstr>
      <vt:lpstr> What is Computer Science?</vt:lpstr>
      <vt:lpstr> What is Computer Science?</vt:lpstr>
      <vt:lpstr>The Definition of Computer Science</vt:lpstr>
      <vt:lpstr>The Definition of Algorithm</vt:lpstr>
      <vt:lpstr>PowerPoint Presentation</vt:lpstr>
      <vt:lpstr>PowerPoint Presentation</vt:lpstr>
      <vt:lpstr>Formal Definition of Algorithm</vt:lpstr>
      <vt:lpstr>Formal Definition of Algorithm</vt:lpstr>
      <vt:lpstr>A well-ordered collection of unambiguous and effectively computable operations that, when executed, produces a result and halts in a finite amount of time</vt:lpstr>
      <vt:lpstr>A well-ordered collection of unambiguous and effectively computable operations that, when executed, produces a result and halts in a finite amount of time</vt:lpstr>
      <vt:lpstr>A well-ordered collection of unambiguous and effectively computable operations that, when executed, produces a result and halts in a finite amount of time</vt:lpstr>
      <vt:lpstr>A well-ordered collection of unambiguous and effectively computable operations that, when executed, produces a result and halts in a finite amount of time</vt:lpstr>
      <vt:lpstr>A well-ordered collection of unambiguous and effectively computable operations that, when executed, produces a result and halts in a finite amount of time</vt:lpstr>
      <vt:lpstr>Why Algorithms?</vt:lpstr>
      <vt:lpstr>Organization of the Text</vt:lpstr>
      <vt:lpstr>PowerPoint Presentation</vt:lpstr>
      <vt:lpstr>Next Time...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1500 Day 1</dc:title>
  <dc:creator>David J Stucki</dc:creator>
  <cp:lastModifiedBy>David Stucki</cp:lastModifiedBy>
  <cp:revision>222</cp:revision>
  <dcterms:created xsi:type="dcterms:W3CDTF">2011-08-09T17:02:25Z</dcterms:created>
  <dcterms:modified xsi:type="dcterms:W3CDTF">2024-08-25T19:04:46Z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0x0101001C1D1BD1C3523247903358D0A8AC0422</vt:lpwstr>
  </property>
</Properties>
</file>