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0" r:id="rId5"/>
  </p:sldMasterIdLst>
  <p:notesMasterIdLst>
    <p:notesMasterId r:id="rId43"/>
  </p:notesMasterIdLst>
  <p:sldIdLst>
    <p:sldId id="266" r:id="rId6"/>
    <p:sldId id="311" r:id="rId7"/>
    <p:sldId id="287" r:id="rId8"/>
    <p:sldId id="390" r:id="rId9"/>
    <p:sldId id="440" r:id="rId10"/>
    <p:sldId id="423" r:id="rId11"/>
    <p:sldId id="424" r:id="rId12"/>
    <p:sldId id="408" r:id="rId13"/>
    <p:sldId id="441" r:id="rId14"/>
    <p:sldId id="428" r:id="rId15"/>
    <p:sldId id="429" r:id="rId16"/>
    <p:sldId id="431" r:id="rId17"/>
    <p:sldId id="432" r:id="rId18"/>
    <p:sldId id="412" r:id="rId19"/>
    <p:sldId id="433" r:id="rId20"/>
    <p:sldId id="436" r:id="rId21"/>
    <p:sldId id="434" r:id="rId22"/>
    <p:sldId id="435" r:id="rId23"/>
    <p:sldId id="439" r:id="rId24"/>
    <p:sldId id="442" r:id="rId25"/>
    <p:sldId id="425" r:id="rId26"/>
    <p:sldId id="426" r:id="rId27"/>
    <p:sldId id="427" r:id="rId28"/>
    <p:sldId id="438" r:id="rId29"/>
    <p:sldId id="443" r:id="rId30"/>
    <p:sldId id="444" r:id="rId31"/>
    <p:sldId id="445" r:id="rId32"/>
    <p:sldId id="446" r:id="rId33"/>
    <p:sldId id="447" r:id="rId34"/>
    <p:sldId id="448" r:id="rId35"/>
    <p:sldId id="449" r:id="rId36"/>
    <p:sldId id="437" r:id="rId37"/>
    <p:sldId id="394" r:id="rId38"/>
    <p:sldId id="395" r:id="rId39"/>
    <p:sldId id="396" r:id="rId40"/>
    <p:sldId id="397" r:id="rId41"/>
    <p:sldId id="398" r:id="rId42"/>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82" autoAdjust="0"/>
    <p:restoredTop sz="85914" autoAdjust="0"/>
  </p:normalViewPr>
  <p:slideViewPr>
    <p:cSldViewPr snapToGrid="0">
      <p:cViewPr varScale="1">
        <p:scale>
          <a:sx n="95" d="100"/>
          <a:sy n="95" d="100"/>
        </p:scale>
        <p:origin x="68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08605DE3-FFF9-4227-9AD0-2239B4C4B670}" type="datetimeFigureOut">
              <a:rPr lang="en-US" smtClean="0"/>
              <a:t>3/28/2024</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C342ED59-7496-4E0E-A218-8EFCDC52B56C}" type="slidenum">
              <a:rPr lang="en-US" smtClean="0"/>
              <a:t>‹#›</a:t>
            </a:fld>
            <a:endParaRPr lang="en-US"/>
          </a:p>
        </p:txBody>
      </p:sp>
    </p:spTree>
    <p:extLst>
      <p:ext uri="{BB962C8B-B14F-4D97-AF65-F5344CB8AC3E}">
        <p14:creationId xmlns:p14="http://schemas.microsoft.com/office/powerpoint/2010/main" val="1475258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Wirth &amp; playing cards</a:t>
            </a:r>
          </a:p>
        </p:txBody>
      </p:sp>
      <p:sp>
        <p:nvSpPr>
          <p:cNvPr id="4" name="Slide Number Placeholder 3"/>
          <p:cNvSpPr>
            <a:spLocks noGrp="1"/>
          </p:cNvSpPr>
          <p:nvPr>
            <p:ph type="sldNum" sz="quarter" idx="5"/>
          </p:nvPr>
        </p:nvSpPr>
        <p:spPr/>
        <p:txBody>
          <a:bodyPr/>
          <a:lstStyle/>
          <a:p>
            <a:fld id="{C342ED59-7496-4E0E-A218-8EFCDC52B56C}" type="slidenum">
              <a:rPr lang="en-US" smtClean="0"/>
              <a:t>1</a:t>
            </a:fld>
            <a:endParaRPr lang="en-US"/>
          </a:p>
        </p:txBody>
      </p:sp>
    </p:spTree>
    <p:extLst>
      <p:ext uri="{BB962C8B-B14F-4D97-AF65-F5344CB8AC3E}">
        <p14:creationId xmlns:p14="http://schemas.microsoft.com/office/powerpoint/2010/main" val="3647261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55767F5-E073-438A-8BFD-F588134E04B1}" type="slidenum">
              <a:rPr lang="en-US" altLang="en-US" smtClean="0"/>
              <a:pPr>
                <a:defRPr/>
              </a:pPr>
              <a:t>12</a:t>
            </a:fld>
            <a:endParaRPr lang="en-US" altLang="en-US" dirty="0"/>
          </a:p>
        </p:txBody>
      </p:sp>
    </p:spTree>
    <p:extLst>
      <p:ext uri="{BB962C8B-B14F-4D97-AF65-F5344CB8AC3E}">
        <p14:creationId xmlns:p14="http://schemas.microsoft.com/office/powerpoint/2010/main" val="2673978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55767F5-E073-438A-8BFD-F588134E04B1}" type="slidenum">
              <a:rPr lang="en-US" altLang="en-US" smtClean="0"/>
              <a:pPr>
                <a:defRPr/>
              </a:pPr>
              <a:t>13</a:t>
            </a:fld>
            <a:endParaRPr lang="en-US" altLang="en-US"/>
          </a:p>
        </p:txBody>
      </p:sp>
    </p:spTree>
    <p:extLst>
      <p:ext uri="{BB962C8B-B14F-4D97-AF65-F5344CB8AC3E}">
        <p14:creationId xmlns:p14="http://schemas.microsoft.com/office/powerpoint/2010/main" val="3095659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55767F5-E073-438A-8BFD-F588134E04B1}" type="slidenum">
              <a:rPr lang="en-US" altLang="en-US" smtClean="0"/>
              <a:pPr>
                <a:defRPr/>
              </a:pPr>
              <a:t>14</a:t>
            </a:fld>
            <a:endParaRPr lang="en-US" altLang="en-US"/>
          </a:p>
        </p:txBody>
      </p:sp>
    </p:spTree>
    <p:extLst>
      <p:ext uri="{BB962C8B-B14F-4D97-AF65-F5344CB8AC3E}">
        <p14:creationId xmlns:p14="http://schemas.microsoft.com/office/powerpoint/2010/main" val="2565969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55767F5-E073-438A-8BFD-F588134E04B1}" type="slidenum">
              <a:rPr lang="en-US" altLang="en-US" smtClean="0"/>
              <a:pPr>
                <a:defRPr/>
              </a:pPr>
              <a:t>15</a:t>
            </a:fld>
            <a:endParaRPr lang="en-US" altLang="en-US"/>
          </a:p>
        </p:txBody>
      </p:sp>
    </p:spTree>
    <p:extLst>
      <p:ext uri="{BB962C8B-B14F-4D97-AF65-F5344CB8AC3E}">
        <p14:creationId xmlns:p14="http://schemas.microsoft.com/office/powerpoint/2010/main" val="922769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55767F5-E073-438A-8BFD-F588134E04B1}" type="slidenum">
              <a:rPr lang="en-US" altLang="en-US" smtClean="0"/>
              <a:pPr>
                <a:defRPr/>
              </a:pPr>
              <a:t>16</a:t>
            </a:fld>
            <a:endParaRPr lang="en-US" altLang="en-US"/>
          </a:p>
        </p:txBody>
      </p:sp>
    </p:spTree>
    <p:extLst>
      <p:ext uri="{BB962C8B-B14F-4D97-AF65-F5344CB8AC3E}">
        <p14:creationId xmlns:p14="http://schemas.microsoft.com/office/powerpoint/2010/main" val="785869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55767F5-E073-438A-8BFD-F588134E04B1}" type="slidenum">
              <a:rPr lang="en-US" altLang="en-US" smtClean="0"/>
              <a:pPr>
                <a:defRPr/>
              </a:pPr>
              <a:t>17</a:t>
            </a:fld>
            <a:endParaRPr lang="en-US" altLang="en-US"/>
          </a:p>
        </p:txBody>
      </p:sp>
    </p:spTree>
    <p:extLst>
      <p:ext uri="{BB962C8B-B14F-4D97-AF65-F5344CB8AC3E}">
        <p14:creationId xmlns:p14="http://schemas.microsoft.com/office/powerpoint/2010/main" val="1617038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55767F5-E073-438A-8BFD-F588134E04B1}" type="slidenum">
              <a:rPr lang="en-US" altLang="en-US" smtClean="0"/>
              <a:pPr>
                <a:defRPr/>
              </a:pPr>
              <a:t>18</a:t>
            </a:fld>
            <a:endParaRPr lang="en-US" altLang="en-US"/>
          </a:p>
        </p:txBody>
      </p:sp>
    </p:spTree>
    <p:extLst>
      <p:ext uri="{BB962C8B-B14F-4D97-AF65-F5344CB8AC3E}">
        <p14:creationId xmlns:p14="http://schemas.microsoft.com/office/powerpoint/2010/main" val="1129206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5767F5-E073-438A-8BFD-F588134E04B1}" type="slidenum">
              <a:rPr lang="en-US" altLang="en-US" smtClean="0"/>
              <a:pPr>
                <a:defRPr/>
              </a:pPr>
              <a:t>20</a:t>
            </a:fld>
            <a:endParaRPr lang="en-US" altLang="en-US" dirty="0"/>
          </a:p>
        </p:txBody>
      </p:sp>
    </p:spTree>
    <p:extLst>
      <p:ext uri="{BB962C8B-B14F-4D97-AF65-F5344CB8AC3E}">
        <p14:creationId xmlns:p14="http://schemas.microsoft.com/office/powerpoint/2010/main" val="3792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55767F5-E073-438A-8BFD-F588134E04B1}" type="slidenum">
              <a:rPr lang="en-US" altLang="en-US" smtClean="0"/>
              <a:pPr>
                <a:defRPr/>
              </a:pPr>
              <a:t>21</a:t>
            </a:fld>
            <a:endParaRPr lang="en-US" altLang="en-US" dirty="0"/>
          </a:p>
        </p:txBody>
      </p:sp>
    </p:spTree>
    <p:extLst>
      <p:ext uri="{BB962C8B-B14F-4D97-AF65-F5344CB8AC3E}">
        <p14:creationId xmlns:p14="http://schemas.microsoft.com/office/powerpoint/2010/main" val="297601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5767F5-E073-438A-8BFD-F588134E04B1}" type="slidenum">
              <a:rPr lang="en-US" altLang="en-US" smtClean="0"/>
              <a:pPr>
                <a:defRPr/>
              </a:pPr>
              <a:t>22</a:t>
            </a:fld>
            <a:endParaRPr lang="en-US" altLang="en-US" dirty="0"/>
          </a:p>
        </p:txBody>
      </p:sp>
    </p:spTree>
    <p:extLst>
      <p:ext uri="{BB962C8B-B14F-4D97-AF65-F5344CB8AC3E}">
        <p14:creationId xmlns:p14="http://schemas.microsoft.com/office/powerpoint/2010/main" val="1970525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42ED59-7496-4E0E-A218-8EFCDC52B56C}" type="slidenum">
              <a:rPr lang="en-US" smtClean="0"/>
              <a:t>2</a:t>
            </a:fld>
            <a:endParaRPr lang="en-US"/>
          </a:p>
        </p:txBody>
      </p:sp>
    </p:spTree>
    <p:extLst>
      <p:ext uri="{BB962C8B-B14F-4D97-AF65-F5344CB8AC3E}">
        <p14:creationId xmlns:p14="http://schemas.microsoft.com/office/powerpoint/2010/main" val="1508454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5767F5-E073-438A-8BFD-F588134E04B1}" type="slidenum">
              <a:rPr lang="en-US" altLang="en-US" smtClean="0"/>
              <a:pPr>
                <a:defRPr/>
              </a:pPr>
              <a:t>23</a:t>
            </a:fld>
            <a:endParaRPr lang="en-US" altLang="en-US" dirty="0"/>
          </a:p>
        </p:txBody>
      </p:sp>
    </p:spTree>
    <p:extLst>
      <p:ext uri="{BB962C8B-B14F-4D97-AF65-F5344CB8AC3E}">
        <p14:creationId xmlns:p14="http://schemas.microsoft.com/office/powerpoint/2010/main" val="57687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5767F5-E073-438A-8BFD-F588134E04B1}" type="slidenum">
              <a:rPr lang="en-US" altLang="en-US" smtClean="0"/>
              <a:pPr>
                <a:defRPr/>
              </a:pPr>
              <a:t>26</a:t>
            </a:fld>
            <a:endParaRPr lang="en-US" altLang="en-US" dirty="0"/>
          </a:p>
        </p:txBody>
      </p:sp>
    </p:spTree>
    <p:extLst>
      <p:ext uri="{BB962C8B-B14F-4D97-AF65-F5344CB8AC3E}">
        <p14:creationId xmlns:p14="http://schemas.microsoft.com/office/powerpoint/2010/main" val="1569453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55767F5-E073-438A-8BFD-F588134E04B1}" type="slidenum">
              <a:rPr lang="en-US" altLang="en-US" smtClean="0"/>
              <a:pPr>
                <a:defRPr/>
              </a:pPr>
              <a:t>27</a:t>
            </a:fld>
            <a:endParaRPr lang="en-US" altLang="en-US" dirty="0"/>
          </a:p>
        </p:txBody>
      </p:sp>
    </p:spTree>
    <p:extLst>
      <p:ext uri="{BB962C8B-B14F-4D97-AF65-F5344CB8AC3E}">
        <p14:creationId xmlns:p14="http://schemas.microsoft.com/office/powerpoint/2010/main" val="2272529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55767F5-E073-438A-8BFD-F588134E04B1}" type="slidenum">
              <a:rPr lang="en-US" altLang="en-US" smtClean="0"/>
              <a:pPr>
                <a:defRPr/>
              </a:pPr>
              <a:t>28</a:t>
            </a:fld>
            <a:endParaRPr lang="en-US" altLang="en-US" dirty="0"/>
          </a:p>
        </p:txBody>
      </p:sp>
    </p:spTree>
    <p:extLst>
      <p:ext uri="{BB962C8B-B14F-4D97-AF65-F5344CB8AC3E}">
        <p14:creationId xmlns:p14="http://schemas.microsoft.com/office/powerpoint/2010/main" val="3091511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55767F5-E073-438A-8BFD-F588134E04B1}" type="slidenum">
              <a:rPr lang="en-US" altLang="en-US" smtClean="0"/>
              <a:pPr>
                <a:defRPr/>
              </a:pPr>
              <a:t>29</a:t>
            </a:fld>
            <a:endParaRPr lang="en-US" altLang="en-US" dirty="0"/>
          </a:p>
        </p:txBody>
      </p:sp>
    </p:spTree>
    <p:extLst>
      <p:ext uri="{BB962C8B-B14F-4D97-AF65-F5344CB8AC3E}">
        <p14:creationId xmlns:p14="http://schemas.microsoft.com/office/powerpoint/2010/main" val="212438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55767F5-E073-438A-8BFD-F588134E04B1}" type="slidenum">
              <a:rPr lang="en-US" altLang="en-US" smtClean="0"/>
              <a:pPr>
                <a:defRPr/>
              </a:pPr>
              <a:t>31</a:t>
            </a:fld>
            <a:endParaRPr lang="en-US" altLang="en-US" dirty="0"/>
          </a:p>
        </p:txBody>
      </p:sp>
    </p:spTree>
    <p:extLst>
      <p:ext uri="{BB962C8B-B14F-4D97-AF65-F5344CB8AC3E}">
        <p14:creationId xmlns:p14="http://schemas.microsoft.com/office/powerpoint/2010/main" val="3208703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55767F5-E073-438A-8BFD-F588134E04B1}" type="slidenum">
              <a:rPr lang="en-US" altLang="en-US" smtClean="0"/>
              <a:pPr>
                <a:defRPr/>
              </a:pPr>
              <a:t>32</a:t>
            </a:fld>
            <a:endParaRPr lang="en-US" altLang="en-US" dirty="0"/>
          </a:p>
        </p:txBody>
      </p:sp>
    </p:spTree>
    <p:extLst>
      <p:ext uri="{BB962C8B-B14F-4D97-AF65-F5344CB8AC3E}">
        <p14:creationId xmlns:p14="http://schemas.microsoft.com/office/powerpoint/2010/main" val="3126521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42ED59-7496-4E0E-A218-8EFCDC52B56C}" type="slidenum">
              <a:rPr lang="en-US" smtClean="0"/>
              <a:t>3</a:t>
            </a:fld>
            <a:endParaRPr lang="en-US"/>
          </a:p>
        </p:txBody>
      </p:sp>
    </p:spTree>
    <p:extLst>
      <p:ext uri="{BB962C8B-B14F-4D97-AF65-F5344CB8AC3E}">
        <p14:creationId xmlns:p14="http://schemas.microsoft.com/office/powerpoint/2010/main" val="4060455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084192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55767F5-E073-438A-8BFD-F588134E04B1}" type="slidenum">
              <a:rPr lang="en-US" altLang="en-US" smtClean="0"/>
              <a:pPr>
                <a:defRPr/>
              </a:pPr>
              <a:t>6</a:t>
            </a:fld>
            <a:endParaRPr lang="en-US" altLang="en-US"/>
          </a:p>
        </p:txBody>
      </p:sp>
    </p:spTree>
    <p:extLst>
      <p:ext uri="{BB962C8B-B14F-4D97-AF65-F5344CB8AC3E}">
        <p14:creationId xmlns:p14="http://schemas.microsoft.com/office/powerpoint/2010/main" val="149871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55767F5-E073-438A-8BFD-F588134E04B1}" type="slidenum">
              <a:rPr lang="en-US" altLang="en-US" smtClean="0"/>
              <a:pPr>
                <a:defRPr/>
              </a:pPr>
              <a:t>7</a:t>
            </a:fld>
            <a:endParaRPr lang="en-US" altLang="en-US"/>
          </a:p>
        </p:txBody>
      </p:sp>
    </p:spTree>
    <p:extLst>
      <p:ext uri="{BB962C8B-B14F-4D97-AF65-F5344CB8AC3E}">
        <p14:creationId xmlns:p14="http://schemas.microsoft.com/office/powerpoint/2010/main" val="3598207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55767F5-E073-438A-8BFD-F588134E04B1}" type="slidenum">
              <a:rPr lang="en-US" altLang="en-US" smtClean="0"/>
              <a:pPr>
                <a:defRPr/>
              </a:pPr>
              <a:t>8</a:t>
            </a:fld>
            <a:endParaRPr lang="en-US" altLang="en-US"/>
          </a:p>
        </p:txBody>
      </p:sp>
    </p:spTree>
    <p:extLst>
      <p:ext uri="{BB962C8B-B14F-4D97-AF65-F5344CB8AC3E}">
        <p14:creationId xmlns:p14="http://schemas.microsoft.com/office/powerpoint/2010/main" val="1856869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55767F5-E073-438A-8BFD-F588134E04B1}" type="slidenum">
              <a:rPr lang="en-US" altLang="en-US" smtClean="0"/>
              <a:pPr>
                <a:defRPr/>
              </a:pPr>
              <a:t>10</a:t>
            </a:fld>
            <a:endParaRPr lang="en-US" altLang="en-US"/>
          </a:p>
        </p:txBody>
      </p:sp>
    </p:spTree>
    <p:extLst>
      <p:ext uri="{BB962C8B-B14F-4D97-AF65-F5344CB8AC3E}">
        <p14:creationId xmlns:p14="http://schemas.microsoft.com/office/powerpoint/2010/main" val="4245428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55767F5-E073-438A-8BFD-F588134E04B1}" type="slidenum">
              <a:rPr lang="en-US" altLang="en-US" smtClean="0"/>
              <a:pPr>
                <a:defRPr/>
              </a:pPr>
              <a:t>11</a:t>
            </a:fld>
            <a:endParaRPr lang="en-US" altLang="en-US" dirty="0"/>
          </a:p>
        </p:txBody>
      </p:sp>
    </p:spTree>
    <p:extLst>
      <p:ext uri="{BB962C8B-B14F-4D97-AF65-F5344CB8AC3E}">
        <p14:creationId xmlns:p14="http://schemas.microsoft.com/office/powerpoint/2010/main" val="3943361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3/28/2024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Solid">
    <p:bg>
      <p:bgPr>
        <a:solidFill>
          <a:schemeClr val="bg1"/>
        </a:solidFill>
        <a:effectLst/>
      </p:bgPr>
    </p:bg>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1" y="-8457"/>
            <a:ext cx="12193556" cy="6867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userDrawn="1"/>
        </p:nvSpPr>
        <p:spPr bwMode="auto">
          <a:xfrm>
            <a:off x="272353" y="291070"/>
            <a:ext cx="6271860" cy="6275863"/>
          </a:xfrm>
          <a:prstGeom prst="rect">
            <a:avLst/>
          </a:prstGeom>
          <a:solidFill>
            <a:schemeClr val="accent4">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ctrTitle" hasCustomPrompt="1"/>
          </p:nvPr>
        </p:nvSpPr>
        <p:spPr>
          <a:xfrm>
            <a:off x="269241" y="1428401"/>
            <a:ext cx="5378548" cy="879910"/>
          </a:xfrm>
          <a:prstGeom prst="rect">
            <a:avLst/>
          </a:prstGeom>
        </p:spPr>
        <p:txBody>
          <a:bodyPr/>
          <a:lstStyle>
            <a:lvl1pPr algn="l">
              <a:defRPr sz="5098" baseline="0">
                <a:solidFill>
                  <a:schemeClr val="bg1"/>
                </a:solidFill>
              </a:defRPr>
            </a:lvl1pPr>
          </a:lstStyle>
          <a:p>
            <a:r>
              <a:rPr lang="en-US" dirty="0"/>
              <a:t>Headline here, second line here</a:t>
            </a:r>
          </a:p>
        </p:txBody>
      </p:sp>
      <p:sp>
        <p:nvSpPr>
          <p:cNvPr id="3" name="Subtitle 2"/>
          <p:cNvSpPr>
            <a:spLocks noGrp="1"/>
          </p:cNvSpPr>
          <p:nvPr>
            <p:ph type="subTitle" idx="1" hasCustomPrompt="1"/>
          </p:nvPr>
        </p:nvSpPr>
        <p:spPr>
          <a:xfrm>
            <a:off x="269302" y="4353453"/>
            <a:ext cx="5378486" cy="1034782"/>
          </a:xfrm>
          <a:prstGeom prst="rect">
            <a:avLst/>
          </a:prstGeom>
        </p:spPr>
        <p:txBody>
          <a:bodyPr/>
          <a:lstStyle>
            <a:lvl1pPr marL="0" indent="0" algn="l">
              <a:lnSpc>
                <a:spcPts val="2647"/>
              </a:lnSpc>
              <a:buNone/>
              <a:defRPr sz="2157">
                <a:solidFill>
                  <a:schemeClr val="bg1"/>
                </a:solidFill>
                <a:latin typeface="+mj-lt"/>
              </a:defRPr>
            </a:lvl1pPr>
            <a:lvl2pPr marL="448193" indent="0" algn="ctr">
              <a:buNone/>
              <a:defRPr>
                <a:solidFill>
                  <a:schemeClr val="tx1">
                    <a:tint val="75000"/>
                  </a:schemeClr>
                </a:solidFill>
              </a:defRPr>
            </a:lvl2pPr>
            <a:lvl3pPr marL="896386" indent="0" algn="ctr">
              <a:buNone/>
              <a:defRPr>
                <a:solidFill>
                  <a:schemeClr val="tx1">
                    <a:tint val="75000"/>
                  </a:schemeClr>
                </a:solidFill>
              </a:defRPr>
            </a:lvl3pPr>
            <a:lvl4pPr marL="1344579" indent="0" algn="ctr">
              <a:buNone/>
              <a:defRPr>
                <a:solidFill>
                  <a:schemeClr val="tx1">
                    <a:tint val="75000"/>
                  </a:schemeClr>
                </a:solidFill>
              </a:defRPr>
            </a:lvl4pPr>
            <a:lvl5pPr marL="1792773" indent="0" algn="ctr">
              <a:buNone/>
              <a:defRPr>
                <a:solidFill>
                  <a:schemeClr val="tx1">
                    <a:tint val="75000"/>
                  </a:schemeClr>
                </a:solidFill>
              </a:defRPr>
            </a:lvl5pPr>
            <a:lvl6pPr marL="2240966" indent="0" algn="ctr">
              <a:buNone/>
              <a:defRPr>
                <a:solidFill>
                  <a:schemeClr val="tx1">
                    <a:tint val="75000"/>
                  </a:schemeClr>
                </a:solidFill>
              </a:defRPr>
            </a:lvl6pPr>
            <a:lvl7pPr marL="2689159" indent="0" algn="ctr">
              <a:buNone/>
              <a:defRPr>
                <a:solidFill>
                  <a:schemeClr val="tx1">
                    <a:tint val="75000"/>
                  </a:schemeClr>
                </a:solidFill>
              </a:defRPr>
            </a:lvl7pPr>
            <a:lvl8pPr marL="3137352" indent="0" algn="ctr">
              <a:buNone/>
              <a:defRPr>
                <a:solidFill>
                  <a:schemeClr val="tx1">
                    <a:tint val="75000"/>
                  </a:schemeClr>
                </a:solidFill>
              </a:defRPr>
            </a:lvl8pPr>
            <a:lvl9pPr marL="3585545" indent="0" algn="ctr">
              <a:buNone/>
              <a:defRPr>
                <a:solidFill>
                  <a:schemeClr val="tx1">
                    <a:tint val="75000"/>
                  </a:schemeClr>
                </a:solidFill>
              </a:defRPr>
            </a:lvl9pPr>
          </a:lstStyle>
          <a:p>
            <a:r>
              <a:rPr lang="en-US" dirty="0"/>
              <a:t>Speaker Name</a:t>
            </a:r>
            <a:br>
              <a:rPr lang="en-US" dirty="0"/>
            </a:br>
            <a:r>
              <a:rPr lang="en-US" dirty="0"/>
              <a:t>Date</a:t>
            </a:r>
          </a:p>
        </p:txBody>
      </p:sp>
      <p:sp>
        <p:nvSpPr>
          <p:cNvPr id="8" name="Text Placeholder 7"/>
          <p:cNvSpPr>
            <a:spLocks noGrp="1"/>
          </p:cNvSpPr>
          <p:nvPr>
            <p:ph type="body" sz="quarter" idx="10" hasCustomPrompt="1"/>
          </p:nvPr>
        </p:nvSpPr>
        <p:spPr>
          <a:xfrm>
            <a:off x="272352" y="2997067"/>
            <a:ext cx="5392555" cy="863866"/>
          </a:xfrm>
          <a:prstGeom prst="rect">
            <a:avLst/>
          </a:prstGeom>
        </p:spPr>
        <p:txBody>
          <a:bodyPr/>
          <a:lstStyle>
            <a:lvl1pPr marL="0" indent="0">
              <a:buNone/>
              <a:defRPr sz="2745" baseline="0">
                <a:solidFill>
                  <a:schemeClr val="bg1"/>
                </a:solidFill>
                <a:latin typeface="+mj-lt"/>
              </a:defRPr>
            </a:lvl1pPr>
            <a:lvl2pPr marL="336145" indent="0">
              <a:buNone/>
              <a:defRPr sz="1568">
                <a:solidFill>
                  <a:schemeClr val="bg1"/>
                </a:solidFill>
                <a:latin typeface="+mj-lt"/>
              </a:defRPr>
            </a:lvl2pPr>
            <a:lvl3pPr marL="560241" indent="0">
              <a:buNone/>
              <a:defRPr sz="1372">
                <a:solidFill>
                  <a:schemeClr val="bg1"/>
                </a:solidFill>
                <a:latin typeface="+mj-lt"/>
              </a:defRPr>
            </a:lvl3pPr>
            <a:lvl4pPr marL="784338" indent="0">
              <a:buNone/>
              <a:defRPr sz="1176">
                <a:solidFill>
                  <a:schemeClr val="bg1"/>
                </a:solidFill>
                <a:latin typeface="+mj-lt"/>
              </a:defRPr>
            </a:lvl4pPr>
            <a:lvl5pPr marL="1008435" indent="0">
              <a:buNone/>
              <a:defRPr sz="1176">
                <a:solidFill>
                  <a:schemeClr val="bg1"/>
                </a:solidFill>
                <a:latin typeface="+mj-lt"/>
              </a:defRPr>
            </a:lvl5pPr>
          </a:lstStyle>
          <a:p>
            <a:pPr lvl="0"/>
            <a:r>
              <a:rPr lang="en-US" dirty="0"/>
              <a:t>Sub header here</a:t>
            </a:r>
          </a:p>
        </p:txBody>
      </p:sp>
      <p:pic>
        <p:nvPicPr>
          <p:cNvPr id="10"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3776" y="470067"/>
            <a:ext cx="1279273" cy="280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9526345"/>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 Tile Title">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8601" y="1"/>
            <a:ext cx="12210759" cy="6870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Placeholder 8"/>
          <p:cNvSpPr>
            <a:spLocks noGrp="1"/>
          </p:cNvSpPr>
          <p:nvPr>
            <p:ph type="body" sz="quarter" idx="10"/>
          </p:nvPr>
        </p:nvSpPr>
        <p:spPr>
          <a:xfrm>
            <a:off x="280133" y="298850"/>
            <a:ext cx="6272001" cy="6278977"/>
          </a:xfrm>
          <a:prstGeom prst="rect">
            <a:avLst/>
          </a:prstGeom>
          <a:solidFill>
            <a:srgbClr val="68217A">
              <a:alpha val="90000"/>
            </a:srgbClr>
          </a:solidFill>
        </p:spPr>
        <p:txBody>
          <a:bodyPr/>
          <a:lstStyle>
            <a:lvl1pPr marL="0" indent="0">
              <a:lnSpc>
                <a:spcPts val="4705"/>
              </a:lnSpc>
              <a:spcBef>
                <a:spcPts val="0"/>
              </a:spcBef>
              <a:buFontTx/>
              <a:buNone/>
              <a:defRPr sz="4215">
                <a:solidFill>
                  <a:schemeClr val="bg1"/>
                </a:solidFill>
              </a:defRPr>
            </a:lvl1pPr>
            <a:lvl2pPr marL="0" indent="0">
              <a:lnSpc>
                <a:spcPts val="2549"/>
              </a:lnSpc>
              <a:spcBef>
                <a:spcPts val="3529"/>
              </a:spcBef>
              <a:spcAft>
                <a:spcPts val="2353"/>
              </a:spcAft>
              <a:buFontTx/>
              <a:buNone/>
              <a:defRPr sz="1961">
                <a:solidFill>
                  <a:schemeClr val="bg1"/>
                </a:solidFill>
              </a:defRPr>
            </a:lvl2pPr>
            <a:lvl3pPr marL="225653" indent="-224097">
              <a:lnSpc>
                <a:spcPts val="2647"/>
              </a:lnSpc>
              <a:spcBef>
                <a:spcPts val="0"/>
              </a:spcBef>
              <a:defRPr sz="1961">
                <a:solidFill>
                  <a:schemeClr val="bg1"/>
                </a:solidFill>
              </a:defRPr>
            </a:lvl3pPr>
            <a:lvl4pPr marL="225653" indent="-224097">
              <a:lnSpc>
                <a:spcPts val="2647"/>
              </a:lnSpc>
              <a:spcBef>
                <a:spcPts val="0"/>
              </a:spcBef>
              <a:defRPr sz="1961">
                <a:solidFill>
                  <a:schemeClr val="bg1"/>
                </a:solidFill>
              </a:defRPr>
            </a:lvl4pPr>
            <a:lvl5pPr marL="225653" indent="-224097">
              <a:lnSpc>
                <a:spcPts val="2647"/>
              </a:lnSpc>
              <a:spcBef>
                <a:spcPts val="0"/>
              </a:spcBef>
              <a:defRPr sz="1961">
                <a:solidFill>
                  <a:schemeClr val="bg1"/>
                </a:solidFill>
              </a:defRPr>
            </a:lvl5pPr>
          </a:lstStyle>
          <a:p>
            <a:pPr lvl="0"/>
            <a:r>
              <a:rPr lang="en-US" dirty="0"/>
              <a:t>Click to edit Master text styles</a:t>
            </a:r>
          </a:p>
          <a:p>
            <a:pPr lvl="1"/>
            <a:r>
              <a:rPr lang="en-US" dirty="0"/>
              <a:t>Second level</a:t>
            </a:r>
          </a:p>
        </p:txBody>
      </p:sp>
      <p:sp>
        <p:nvSpPr>
          <p:cNvPr id="3" name="TextBox 2"/>
          <p:cNvSpPr txBox="1"/>
          <p:nvPr userDrawn="1"/>
        </p:nvSpPr>
        <p:spPr>
          <a:xfrm>
            <a:off x="-1849698" y="-355798"/>
            <a:ext cx="896425" cy="896552"/>
          </a:xfrm>
          <a:prstGeom prst="rect">
            <a:avLst/>
          </a:prstGeom>
          <a:noFill/>
        </p:spPr>
        <p:txBody>
          <a:bodyPr wrap="none" lIns="179285" tIns="143428" rIns="179285" bIns="143428" rtlCol="0">
            <a:noAutofit/>
          </a:bodyPr>
          <a:lstStyle/>
          <a:p>
            <a:pPr defTabSz="914314">
              <a:lnSpc>
                <a:spcPct val="90000"/>
              </a:lnSpc>
              <a:spcAft>
                <a:spcPts val="588"/>
              </a:spcAft>
            </a:pPr>
            <a:endParaRPr lang="en-US" sz="2353" dirty="0">
              <a:gradFill>
                <a:gsLst>
                  <a:gs pos="2917">
                    <a:srgbClr val="000000"/>
                  </a:gs>
                  <a:gs pos="30000">
                    <a:srgbClr val="000000"/>
                  </a:gs>
                </a:gsLst>
                <a:lin ang="5400000" scaled="0"/>
              </a:gradFill>
            </a:endParaRPr>
          </a:p>
        </p:txBody>
      </p:sp>
    </p:spTree>
    <p:extLst>
      <p:ext uri="{BB962C8B-B14F-4D97-AF65-F5344CB8AC3E}">
        <p14:creationId xmlns:p14="http://schemas.microsoft.com/office/powerpoint/2010/main" val="447000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50pt Title/30pt Sub/Image BG">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8601" y="1"/>
            <a:ext cx="12210759" cy="6870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6670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50pt Title/30pt Sub/Image BG">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8601" y="1"/>
            <a:ext cx="12210759" cy="6870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960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Only">
    <p:bg>
      <p:bgPr>
        <a:solidFill>
          <a:schemeClr val="accent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68927" y="286381"/>
            <a:ext cx="11653523" cy="927940"/>
          </a:xfrm>
          <a:prstGeom prst="rect">
            <a:avLst/>
          </a:prstGeom>
        </p:spPr>
        <p:txBody>
          <a:bodyPr lIns="146304" tIns="91440" rIns="146304" bIns="91440"/>
          <a:lstStyle>
            <a:lvl1pPr algn="l">
              <a:defRPr>
                <a:gradFill>
                  <a:gsLst>
                    <a:gs pos="2917">
                      <a:schemeClr val="bg1"/>
                    </a:gs>
                    <a:gs pos="100000">
                      <a:schemeClr val="bg1"/>
                    </a:gs>
                  </a:gsLst>
                  <a:lin ang="5400000" scaled="0"/>
                </a:gradFill>
              </a:defRPr>
            </a:lvl1pPr>
          </a:lstStyle>
          <a:p>
            <a:r>
              <a:rPr lang="en-US" dirty="0"/>
              <a:t>Click to edit Master title style</a:t>
            </a:r>
          </a:p>
        </p:txBody>
      </p:sp>
      <p:sp>
        <p:nvSpPr>
          <p:cNvPr id="10" name="Title"/>
          <p:cNvSpPr>
            <a:spLocks noGrp="1"/>
          </p:cNvSpPr>
          <p:nvPr>
            <p:ph type="body" sz="quarter" idx="10" hasCustomPrompt="1"/>
          </p:nvPr>
        </p:nvSpPr>
        <p:spPr>
          <a:xfrm>
            <a:off x="269239" y="2084173"/>
            <a:ext cx="9860673" cy="1793104"/>
          </a:xfrm>
          <a:prstGeom prst="rect">
            <a:avLst/>
          </a:prstGeom>
        </p:spPr>
        <p:txBody>
          <a:bodyPr/>
          <a:lstStyle>
            <a:lvl1pPr marL="0" indent="0">
              <a:buNone/>
              <a:defRPr sz="16273">
                <a:gradFill>
                  <a:gsLst>
                    <a:gs pos="2917">
                      <a:schemeClr val="bg1"/>
                    </a:gs>
                    <a:gs pos="100000">
                      <a:schemeClr val="bg1"/>
                    </a:gs>
                  </a:gsLst>
                  <a:lin ang="5400000" scaled="0"/>
                </a:gra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Demo</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48153" y="3382305"/>
            <a:ext cx="596061" cy="5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754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Only">
    <p:bg>
      <p:bgPr>
        <a:solidFill>
          <a:schemeClr val="accent4"/>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68927" y="286381"/>
            <a:ext cx="11653523" cy="927940"/>
          </a:xfrm>
          <a:prstGeom prst="rect">
            <a:avLst/>
          </a:prstGeom>
        </p:spPr>
        <p:txBody>
          <a:bodyPr lIns="146304" tIns="91440" rIns="146304" bIns="91440"/>
          <a:lstStyle>
            <a:lvl1pPr algn="l">
              <a:defRPr>
                <a:gradFill>
                  <a:gsLst>
                    <a:gs pos="2917">
                      <a:schemeClr val="bg1"/>
                    </a:gs>
                    <a:gs pos="100000">
                      <a:schemeClr val="bg1"/>
                    </a:gs>
                  </a:gsLst>
                  <a:lin ang="5400000" scaled="0"/>
                </a:gradFill>
              </a:defRPr>
            </a:lvl1pPr>
          </a:lstStyle>
          <a:p>
            <a:r>
              <a:rPr lang="en-US" dirty="0"/>
              <a:t>Click to edit Master title style</a:t>
            </a:r>
          </a:p>
        </p:txBody>
      </p:sp>
      <p:sp>
        <p:nvSpPr>
          <p:cNvPr id="10" name="Title"/>
          <p:cNvSpPr>
            <a:spLocks noGrp="1"/>
          </p:cNvSpPr>
          <p:nvPr>
            <p:ph type="body" sz="quarter" idx="10" hasCustomPrompt="1"/>
          </p:nvPr>
        </p:nvSpPr>
        <p:spPr>
          <a:xfrm>
            <a:off x="269239" y="2084173"/>
            <a:ext cx="9860673" cy="1793104"/>
          </a:xfrm>
          <a:prstGeom prst="rect">
            <a:avLst/>
          </a:prstGeom>
        </p:spPr>
        <p:txBody>
          <a:bodyPr/>
          <a:lstStyle>
            <a:lvl1pPr marL="0" indent="0">
              <a:buNone/>
              <a:defRPr sz="16273">
                <a:gradFill>
                  <a:gsLst>
                    <a:gs pos="2917">
                      <a:schemeClr val="bg1"/>
                    </a:gs>
                    <a:gs pos="100000">
                      <a:schemeClr val="bg1"/>
                    </a:gs>
                  </a:gsLst>
                  <a:lin ang="5400000" scaled="0"/>
                </a:gra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Demo</a:t>
            </a:r>
          </a:p>
        </p:txBody>
      </p:sp>
    </p:spTree>
    <p:extLst>
      <p:ext uri="{BB962C8B-B14F-4D97-AF65-F5344CB8AC3E}">
        <p14:creationId xmlns:p14="http://schemas.microsoft.com/office/powerpoint/2010/main" val="276504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Data Insights Titl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9239" y="2031021"/>
            <a:ext cx="10258286" cy="1686801"/>
          </a:xfrm>
          <a:prstGeom prst="rect">
            <a:avLst/>
          </a:prstGeom>
        </p:spPr>
        <p:txBody>
          <a:bodyPr lIns="146304" tIns="91440" rIns="146304" bIns="91440"/>
          <a:lstStyle>
            <a:lvl1pPr algn="l">
              <a:defRPr sz="5882">
                <a:gradFill>
                  <a:gsLst>
                    <a:gs pos="0">
                      <a:srgbClr val="FFFFFF"/>
                    </a:gs>
                    <a:gs pos="100000">
                      <a:srgbClr val="FFFFFF"/>
                    </a:gs>
                  </a:gsLst>
                  <a:lin ang="5400000" scaled="0"/>
                </a:gradFill>
              </a:defRPr>
            </a:lvl1pPr>
          </a:lstStyle>
          <a:p>
            <a:r>
              <a:rPr lang="en-US" dirty="0"/>
              <a:t>Data insights headline</a:t>
            </a:r>
          </a:p>
        </p:txBody>
      </p:sp>
    </p:spTree>
    <p:extLst>
      <p:ext uri="{BB962C8B-B14F-4D97-AF65-F5344CB8AC3E}">
        <p14:creationId xmlns:p14="http://schemas.microsoft.com/office/powerpoint/2010/main" val="242044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37493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Data Insights Titl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228192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68927" y="286381"/>
            <a:ext cx="11653523" cy="927940"/>
          </a:xfrm>
          <a:prstGeom prst="rect">
            <a:avLst/>
          </a:prstGeom>
        </p:spPr>
        <p:txBody>
          <a:bodyPr lIns="146304" tIns="91440" rIns="146304" bIns="91440"/>
          <a:lstStyle>
            <a:lvl1pPr algn="l">
              <a:defRPr sz="5098">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2405331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3/28/2024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68927" y="286381"/>
            <a:ext cx="11653523" cy="927940"/>
          </a:xfrm>
          <a:prstGeom prst="rect">
            <a:avLst/>
          </a:prstGeom>
        </p:spPr>
        <p:txBody>
          <a:bodyPr lIns="146304" tIns="91440" rIns="146304" bIns="91440"/>
          <a:lstStyle>
            <a:lvl1pPr algn="l">
              <a:defRPr sz="5098">
                <a:solidFill>
                  <a:schemeClr val="tx2"/>
                </a:solidFill>
                <a:latin typeface="+mj-lt"/>
              </a:defRPr>
            </a:lvl1pPr>
          </a:lstStyle>
          <a:p>
            <a:r>
              <a:rPr lang="en-US" dirty="0"/>
              <a:t>Click to edit Master title style</a:t>
            </a:r>
          </a:p>
        </p:txBody>
      </p:sp>
      <p:grpSp>
        <p:nvGrpSpPr>
          <p:cNvPr id="4" name="Group 3"/>
          <p:cNvGrpSpPr/>
          <p:nvPr userDrawn="1"/>
        </p:nvGrpSpPr>
        <p:grpSpPr>
          <a:xfrm>
            <a:off x="9877921" y="6368202"/>
            <a:ext cx="2044529" cy="371246"/>
            <a:chOff x="10075994" y="6523798"/>
            <a:chExt cx="2085526" cy="378637"/>
          </a:xfrm>
        </p:grpSpPr>
        <p:sp>
          <p:nvSpPr>
            <p:cNvPr id="5" name="icon BULB"/>
            <p:cNvSpPr>
              <a:spLocks noEditPoints="1"/>
            </p:cNvSpPr>
            <p:nvPr/>
          </p:nvSpPr>
          <p:spPr bwMode="auto">
            <a:xfrm>
              <a:off x="10981759" y="6523798"/>
              <a:ext cx="217746" cy="348394"/>
            </a:xfrm>
            <a:custGeom>
              <a:avLst/>
              <a:gdLst>
                <a:gd name="T0" fmla="*/ 74 w 149"/>
                <a:gd name="T1" fmla="*/ 0 h 241"/>
                <a:gd name="T2" fmla="*/ 74 w 149"/>
                <a:gd name="T3" fmla="*/ 0 h 241"/>
                <a:gd name="T4" fmla="*/ 0 w 149"/>
                <a:gd name="T5" fmla="*/ 70 h 241"/>
                <a:gd name="T6" fmla="*/ 27 w 149"/>
                <a:gd name="T7" fmla="*/ 127 h 241"/>
                <a:gd name="T8" fmla="*/ 33 w 149"/>
                <a:gd name="T9" fmla="*/ 140 h 241"/>
                <a:gd name="T10" fmla="*/ 35 w 149"/>
                <a:gd name="T11" fmla="*/ 154 h 241"/>
                <a:gd name="T12" fmla="*/ 44 w 149"/>
                <a:gd name="T13" fmla="*/ 176 h 241"/>
                <a:gd name="T14" fmla="*/ 107 w 149"/>
                <a:gd name="T15" fmla="*/ 176 h 241"/>
                <a:gd name="T16" fmla="*/ 115 w 149"/>
                <a:gd name="T17" fmla="*/ 154 h 241"/>
                <a:gd name="T18" fmla="*/ 124 w 149"/>
                <a:gd name="T19" fmla="*/ 127 h 241"/>
                <a:gd name="T20" fmla="*/ 137 w 149"/>
                <a:gd name="T21" fmla="*/ 105 h 241"/>
                <a:gd name="T22" fmla="*/ 149 w 149"/>
                <a:gd name="T23" fmla="*/ 70 h 241"/>
                <a:gd name="T24" fmla="*/ 74 w 149"/>
                <a:gd name="T25" fmla="*/ 0 h 241"/>
                <a:gd name="T26" fmla="*/ 58 w 149"/>
                <a:gd name="T27" fmla="*/ 234 h 241"/>
                <a:gd name="T28" fmla="*/ 67 w 149"/>
                <a:gd name="T29" fmla="*/ 241 h 241"/>
                <a:gd name="T30" fmla="*/ 86 w 149"/>
                <a:gd name="T31" fmla="*/ 241 h 241"/>
                <a:gd name="T32" fmla="*/ 94 w 149"/>
                <a:gd name="T33" fmla="*/ 234 h 241"/>
                <a:gd name="T34" fmla="*/ 58 w 149"/>
                <a:gd name="T35" fmla="*/ 234 h 241"/>
                <a:gd name="T36" fmla="*/ 97 w 149"/>
                <a:gd name="T37" fmla="*/ 209 h 241"/>
                <a:gd name="T38" fmla="*/ 55 w 149"/>
                <a:gd name="T39" fmla="*/ 209 h 241"/>
                <a:gd name="T40" fmla="*/ 45 w 149"/>
                <a:gd name="T41" fmla="*/ 217 h 241"/>
                <a:gd name="T42" fmla="*/ 56 w 149"/>
                <a:gd name="T43" fmla="*/ 226 h 241"/>
                <a:gd name="T44" fmla="*/ 97 w 149"/>
                <a:gd name="T45" fmla="*/ 226 h 241"/>
                <a:gd name="T46" fmla="*/ 107 w 149"/>
                <a:gd name="T47" fmla="*/ 217 h 241"/>
                <a:gd name="T48" fmla="*/ 97 w 149"/>
                <a:gd name="T49" fmla="*/ 209 h 241"/>
                <a:gd name="T50" fmla="*/ 99 w 149"/>
                <a:gd name="T51" fmla="*/ 184 h 241"/>
                <a:gd name="T52" fmla="*/ 52 w 149"/>
                <a:gd name="T53" fmla="*/ 184 h 241"/>
                <a:gd name="T54" fmla="*/ 43 w 149"/>
                <a:gd name="T55" fmla="*/ 192 h 241"/>
                <a:gd name="T56" fmla="*/ 53 w 149"/>
                <a:gd name="T57" fmla="*/ 201 h 241"/>
                <a:gd name="T58" fmla="*/ 99 w 149"/>
                <a:gd name="T59" fmla="*/ 201 h 241"/>
                <a:gd name="T60" fmla="*/ 110 w 149"/>
                <a:gd name="T61" fmla="*/ 192 h 241"/>
                <a:gd name="T62" fmla="*/ 99 w 149"/>
                <a:gd name="T63" fmla="*/ 18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 h="241">
                  <a:moveTo>
                    <a:pt x="74" y="0"/>
                  </a:moveTo>
                  <a:cubicBezTo>
                    <a:pt x="74" y="0"/>
                    <a:pt x="74" y="0"/>
                    <a:pt x="74" y="0"/>
                  </a:cubicBezTo>
                  <a:cubicBezTo>
                    <a:pt x="33" y="0"/>
                    <a:pt x="0" y="31"/>
                    <a:pt x="0" y="70"/>
                  </a:cubicBezTo>
                  <a:cubicBezTo>
                    <a:pt x="0" y="92"/>
                    <a:pt x="18" y="107"/>
                    <a:pt x="27" y="127"/>
                  </a:cubicBezTo>
                  <a:cubicBezTo>
                    <a:pt x="30" y="132"/>
                    <a:pt x="31" y="136"/>
                    <a:pt x="33" y="140"/>
                  </a:cubicBezTo>
                  <a:cubicBezTo>
                    <a:pt x="34" y="146"/>
                    <a:pt x="34" y="150"/>
                    <a:pt x="35" y="154"/>
                  </a:cubicBezTo>
                  <a:cubicBezTo>
                    <a:pt x="36" y="162"/>
                    <a:pt x="38" y="170"/>
                    <a:pt x="44" y="176"/>
                  </a:cubicBezTo>
                  <a:cubicBezTo>
                    <a:pt x="107" y="176"/>
                    <a:pt x="107" y="176"/>
                    <a:pt x="107" y="176"/>
                  </a:cubicBezTo>
                  <a:cubicBezTo>
                    <a:pt x="114" y="170"/>
                    <a:pt x="115" y="162"/>
                    <a:pt x="115" y="154"/>
                  </a:cubicBezTo>
                  <a:cubicBezTo>
                    <a:pt x="117" y="146"/>
                    <a:pt x="118" y="138"/>
                    <a:pt x="124" y="127"/>
                  </a:cubicBezTo>
                  <a:cubicBezTo>
                    <a:pt x="127" y="119"/>
                    <a:pt x="132" y="112"/>
                    <a:pt x="137" y="105"/>
                  </a:cubicBezTo>
                  <a:cubicBezTo>
                    <a:pt x="143" y="94"/>
                    <a:pt x="149" y="83"/>
                    <a:pt x="149" y="70"/>
                  </a:cubicBezTo>
                  <a:cubicBezTo>
                    <a:pt x="149" y="31"/>
                    <a:pt x="115" y="0"/>
                    <a:pt x="74" y="0"/>
                  </a:cubicBezTo>
                  <a:moveTo>
                    <a:pt x="58" y="234"/>
                  </a:moveTo>
                  <a:cubicBezTo>
                    <a:pt x="58" y="234"/>
                    <a:pt x="59" y="241"/>
                    <a:pt x="67" y="241"/>
                  </a:cubicBezTo>
                  <a:cubicBezTo>
                    <a:pt x="86" y="241"/>
                    <a:pt x="86" y="241"/>
                    <a:pt x="86" y="241"/>
                  </a:cubicBezTo>
                  <a:cubicBezTo>
                    <a:pt x="93" y="241"/>
                    <a:pt x="94" y="234"/>
                    <a:pt x="94" y="234"/>
                  </a:cubicBezTo>
                  <a:lnTo>
                    <a:pt x="58" y="234"/>
                  </a:lnTo>
                  <a:close/>
                  <a:moveTo>
                    <a:pt x="97" y="209"/>
                  </a:moveTo>
                  <a:cubicBezTo>
                    <a:pt x="55" y="209"/>
                    <a:pt x="55" y="209"/>
                    <a:pt x="55" y="209"/>
                  </a:cubicBezTo>
                  <a:cubicBezTo>
                    <a:pt x="50" y="209"/>
                    <a:pt x="45" y="213"/>
                    <a:pt x="45" y="217"/>
                  </a:cubicBezTo>
                  <a:cubicBezTo>
                    <a:pt x="45" y="223"/>
                    <a:pt x="50" y="226"/>
                    <a:pt x="56" y="226"/>
                  </a:cubicBezTo>
                  <a:cubicBezTo>
                    <a:pt x="97" y="226"/>
                    <a:pt x="97" y="226"/>
                    <a:pt x="97" y="226"/>
                  </a:cubicBezTo>
                  <a:cubicBezTo>
                    <a:pt x="103" y="226"/>
                    <a:pt x="107" y="223"/>
                    <a:pt x="107" y="217"/>
                  </a:cubicBezTo>
                  <a:cubicBezTo>
                    <a:pt x="107" y="213"/>
                    <a:pt x="103" y="209"/>
                    <a:pt x="97" y="209"/>
                  </a:cubicBezTo>
                  <a:moveTo>
                    <a:pt x="99" y="184"/>
                  </a:moveTo>
                  <a:cubicBezTo>
                    <a:pt x="52" y="184"/>
                    <a:pt x="52" y="184"/>
                    <a:pt x="52" y="184"/>
                  </a:cubicBezTo>
                  <a:cubicBezTo>
                    <a:pt x="47" y="184"/>
                    <a:pt x="43" y="187"/>
                    <a:pt x="43" y="192"/>
                  </a:cubicBezTo>
                  <a:cubicBezTo>
                    <a:pt x="43" y="197"/>
                    <a:pt x="47" y="201"/>
                    <a:pt x="53" y="201"/>
                  </a:cubicBezTo>
                  <a:cubicBezTo>
                    <a:pt x="99" y="201"/>
                    <a:pt x="99" y="201"/>
                    <a:pt x="99" y="201"/>
                  </a:cubicBezTo>
                  <a:cubicBezTo>
                    <a:pt x="105" y="201"/>
                    <a:pt x="110" y="197"/>
                    <a:pt x="110" y="192"/>
                  </a:cubicBezTo>
                  <a:cubicBezTo>
                    <a:pt x="110" y="187"/>
                    <a:pt x="105" y="184"/>
                    <a:pt x="99" y="184"/>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z="1765">
                <a:solidFill>
                  <a:srgbClr val="000000"/>
                </a:solidFill>
              </a:endParaRPr>
            </a:p>
          </p:txBody>
        </p:sp>
        <p:sp>
          <p:nvSpPr>
            <p:cNvPr id="6" name="icon  BINARY"/>
            <p:cNvSpPr>
              <a:spLocks noEditPoints="1"/>
            </p:cNvSpPr>
            <p:nvPr/>
          </p:nvSpPr>
          <p:spPr bwMode="auto">
            <a:xfrm>
              <a:off x="10075994" y="6534685"/>
              <a:ext cx="397992" cy="326620"/>
            </a:xfrm>
            <a:custGeom>
              <a:avLst/>
              <a:gdLst>
                <a:gd name="T0" fmla="*/ 64 w 275"/>
                <a:gd name="T1" fmla="*/ 55 h 226"/>
                <a:gd name="T2" fmla="*/ 65 w 275"/>
                <a:gd name="T3" fmla="*/ 0 h 226"/>
                <a:gd name="T4" fmla="*/ 64 w 275"/>
                <a:gd name="T5" fmla="*/ 9 h 226"/>
                <a:gd name="T6" fmla="*/ 72 w 275"/>
                <a:gd name="T7" fmla="*/ 28 h 226"/>
                <a:gd name="T8" fmla="*/ 96 w 275"/>
                <a:gd name="T9" fmla="*/ 45 h 226"/>
                <a:gd name="T10" fmla="*/ 96 w 275"/>
                <a:gd name="T11" fmla="*/ 15 h 226"/>
                <a:gd name="T12" fmla="*/ 119 w 275"/>
                <a:gd name="T13" fmla="*/ 45 h 226"/>
                <a:gd name="T14" fmla="*/ 178 w 275"/>
                <a:gd name="T15" fmla="*/ 54 h 226"/>
                <a:gd name="T16" fmla="*/ 155 w 275"/>
                <a:gd name="T17" fmla="*/ 45 h 226"/>
                <a:gd name="T18" fmla="*/ 144 w 275"/>
                <a:gd name="T19" fmla="*/ 5 h 226"/>
                <a:gd name="T20" fmla="*/ 178 w 275"/>
                <a:gd name="T21" fmla="*/ 45 h 226"/>
                <a:gd name="T22" fmla="*/ 222 w 275"/>
                <a:gd name="T23" fmla="*/ 48 h 226"/>
                <a:gd name="T24" fmla="*/ 194 w 275"/>
                <a:gd name="T25" fmla="*/ 7 h 226"/>
                <a:gd name="T26" fmla="*/ 215 w 275"/>
                <a:gd name="T27" fmla="*/ 28 h 226"/>
                <a:gd name="T28" fmla="*/ 208 w 275"/>
                <a:gd name="T29" fmla="*/ 46 h 226"/>
                <a:gd name="T30" fmla="*/ 269 w 275"/>
                <a:gd name="T31" fmla="*/ 48 h 226"/>
                <a:gd name="T32" fmla="*/ 242 w 275"/>
                <a:gd name="T33" fmla="*/ 7 h 226"/>
                <a:gd name="T34" fmla="*/ 263 w 275"/>
                <a:gd name="T35" fmla="*/ 28 h 226"/>
                <a:gd name="T36" fmla="*/ 256 w 275"/>
                <a:gd name="T37" fmla="*/ 46 h 226"/>
                <a:gd name="T38" fmla="*/ 0 w 275"/>
                <a:gd name="T39" fmla="*/ 140 h 226"/>
                <a:gd name="T40" fmla="*/ 11 w 275"/>
                <a:gd name="T41" fmla="*/ 98 h 226"/>
                <a:gd name="T42" fmla="*/ 23 w 275"/>
                <a:gd name="T43" fmla="*/ 85 h 226"/>
                <a:gd name="T44" fmla="*/ 34 w 275"/>
                <a:gd name="T45" fmla="*/ 140 h 226"/>
                <a:gd name="T46" fmla="*/ 64 w 275"/>
                <a:gd name="T47" fmla="*/ 141 h 226"/>
                <a:gd name="T48" fmla="*/ 65 w 275"/>
                <a:gd name="T49" fmla="*/ 85 h 226"/>
                <a:gd name="T50" fmla="*/ 64 w 275"/>
                <a:gd name="T51" fmla="*/ 94 h 226"/>
                <a:gd name="T52" fmla="*/ 71 w 275"/>
                <a:gd name="T53" fmla="*/ 113 h 226"/>
                <a:gd name="T54" fmla="*/ 111 w 275"/>
                <a:gd name="T55" fmla="*/ 141 h 226"/>
                <a:gd name="T56" fmla="*/ 112 w 275"/>
                <a:gd name="T57" fmla="*/ 85 h 226"/>
                <a:gd name="T58" fmla="*/ 112 w 275"/>
                <a:gd name="T59" fmla="*/ 94 h 226"/>
                <a:gd name="T60" fmla="*/ 119 w 275"/>
                <a:gd name="T61" fmla="*/ 113 h 226"/>
                <a:gd name="T62" fmla="*/ 145 w 275"/>
                <a:gd name="T63" fmla="*/ 130 h 226"/>
                <a:gd name="T64" fmla="*/ 144 w 275"/>
                <a:gd name="T65" fmla="*/ 100 h 226"/>
                <a:gd name="T66" fmla="*/ 167 w 275"/>
                <a:gd name="T67" fmla="*/ 130 h 226"/>
                <a:gd name="T68" fmla="*/ 227 w 275"/>
                <a:gd name="T69" fmla="*/ 113 h 226"/>
                <a:gd name="T70" fmla="*/ 188 w 275"/>
                <a:gd name="T71" fmla="*/ 115 h 226"/>
                <a:gd name="T72" fmla="*/ 227 w 275"/>
                <a:gd name="T73" fmla="*/ 113 h 226"/>
                <a:gd name="T74" fmla="*/ 200 w 275"/>
                <a:gd name="T75" fmla="*/ 113 h 226"/>
                <a:gd name="T76" fmla="*/ 83 w 275"/>
                <a:gd name="T77" fmla="*/ 199 h 226"/>
                <a:gd name="T78" fmla="*/ 45 w 275"/>
                <a:gd name="T79" fmla="*/ 200 h 226"/>
                <a:gd name="T80" fmla="*/ 83 w 275"/>
                <a:gd name="T81" fmla="*/ 199 h 226"/>
                <a:gd name="T82" fmla="*/ 56 w 275"/>
                <a:gd name="T83" fmla="*/ 200 h 226"/>
                <a:gd name="T84" fmla="*/ 132 w 275"/>
                <a:gd name="T85" fmla="*/ 199 h 226"/>
                <a:gd name="T86" fmla="*/ 93 w 275"/>
                <a:gd name="T87" fmla="*/ 200 h 226"/>
                <a:gd name="T88" fmla="*/ 132 w 275"/>
                <a:gd name="T89" fmla="*/ 199 h 226"/>
                <a:gd name="T90" fmla="*/ 105 w 275"/>
                <a:gd name="T91" fmla="*/ 200 h 226"/>
                <a:gd name="T92" fmla="*/ 178 w 275"/>
                <a:gd name="T93" fmla="*/ 225 h 226"/>
                <a:gd name="T94" fmla="*/ 155 w 275"/>
                <a:gd name="T95" fmla="*/ 216 h 226"/>
                <a:gd name="T96" fmla="*/ 144 w 275"/>
                <a:gd name="T97" fmla="*/ 176 h 226"/>
                <a:gd name="T98" fmla="*/ 178 w 275"/>
                <a:gd name="T99" fmla="*/ 216 h 226"/>
                <a:gd name="T100" fmla="*/ 222 w 275"/>
                <a:gd name="T101" fmla="*/ 220 h 226"/>
                <a:gd name="T102" fmla="*/ 194 w 275"/>
                <a:gd name="T103" fmla="*/ 178 h 226"/>
                <a:gd name="T104" fmla="*/ 215 w 275"/>
                <a:gd name="T105" fmla="*/ 199 h 226"/>
                <a:gd name="T106" fmla="*/ 208 w 275"/>
                <a:gd name="T107" fmla="*/ 218 h 226"/>
                <a:gd name="T108" fmla="*/ 240 w 275"/>
                <a:gd name="T109" fmla="*/ 225 h 226"/>
                <a:gd name="T110" fmla="*/ 252 w 275"/>
                <a:gd name="T111" fmla="*/ 183 h 226"/>
                <a:gd name="T112" fmla="*/ 263 w 275"/>
                <a:gd name="T113" fmla="*/ 172 h 226"/>
                <a:gd name="T114" fmla="*/ 274 w 275"/>
                <a:gd name="T115" fmla="*/ 2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5" h="226">
                  <a:moveTo>
                    <a:pt x="83" y="27"/>
                  </a:moveTo>
                  <a:cubicBezTo>
                    <a:pt x="83" y="36"/>
                    <a:pt x="82" y="44"/>
                    <a:pt x="78" y="48"/>
                  </a:cubicBezTo>
                  <a:cubicBezTo>
                    <a:pt x="75" y="53"/>
                    <a:pt x="70" y="55"/>
                    <a:pt x="64" y="55"/>
                  </a:cubicBezTo>
                  <a:cubicBezTo>
                    <a:pt x="51" y="55"/>
                    <a:pt x="45" y="46"/>
                    <a:pt x="45" y="28"/>
                  </a:cubicBezTo>
                  <a:cubicBezTo>
                    <a:pt x="45" y="19"/>
                    <a:pt x="46" y="13"/>
                    <a:pt x="51" y="7"/>
                  </a:cubicBezTo>
                  <a:cubicBezTo>
                    <a:pt x="54" y="3"/>
                    <a:pt x="58" y="0"/>
                    <a:pt x="65" y="0"/>
                  </a:cubicBezTo>
                  <a:cubicBezTo>
                    <a:pt x="77" y="0"/>
                    <a:pt x="83" y="9"/>
                    <a:pt x="83" y="27"/>
                  </a:cubicBezTo>
                  <a:moveTo>
                    <a:pt x="72" y="28"/>
                  </a:moveTo>
                  <a:cubicBezTo>
                    <a:pt x="72" y="16"/>
                    <a:pt x="68" y="9"/>
                    <a:pt x="64" y="9"/>
                  </a:cubicBezTo>
                  <a:cubicBezTo>
                    <a:pt x="60" y="9"/>
                    <a:pt x="56" y="16"/>
                    <a:pt x="56" y="28"/>
                  </a:cubicBezTo>
                  <a:cubicBezTo>
                    <a:pt x="56" y="41"/>
                    <a:pt x="60" y="46"/>
                    <a:pt x="64" y="46"/>
                  </a:cubicBezTo>
                  <a:cubicBezTo>
                    <a:pt x="68" y="46"/>
                    <a:pt x="72" y="41"/>
                    <a:pt x="72" y="28"/>
                  </a:cubicBezTo>
                  <a:moveTo>
                    <a:pt x="129" y="54"/>
                  </a:moveTo>
                  <a:cubicBezTo>
                    <a:pt x="96" y="54"/>
                    <a:pt x="96" y="54"/>
                    <a:pt x="96" y="54"/>
                  </a:cubicBezTo>
                  <a:cubicBezTo>
                    <a:pt x="96" y="45"/>
                    <a:pt x="96" y="45"/>
                    <a:pt x="96" y="45"/>
                  </a:cubicBezTo>
                  <a:cubicBezTo>
                    <a:pt x="107" y="45"/>
                    <a:pt x="107" y="45"/>
                    <a:pt x="107" y="45"/>
                  </a:cubicBezTo>
                  <a:cubicBezTo>
                    <a:pt x="107" y="11"/>
                    <a:pt x="107" y="11"/>
                    <a:pt x="107" y="11"/>
                  </a:cubicBezTo>
                  <a:cubicBezTo>
                    <a:pt x="96" y="15"/>
                    <a:pt x="96" y="15"/>
                    <a:pt x="96" y="15"/>
                  </a:cubicBezTo>
                  <a:cubicBezTo>
                    <a:pt x="96" y="5"/>
                    <a:pt x="96" y="5"/>
                    <a:pt x="96" y="5"/>
                  </a:cubicBezTo>
                  <a:cubicBezTo>
                    <a:pt x="119" y="0"/>
                    <a:pt x="119" y="0"/>
                    <a:pt x="119" y="0"/>
                  </a:cubicBezTo>
                  <a:cubicBezTo>
                    <a:pt x="119" y="45"/>
                    <a:pt x="119" y="45"/>
                    <a:pt x="119" y="45"/>
                  </a:cubicBezTo>
                  <a:cubicBezTo>
                    <a:pt x="129" y="45"/>
                    <a:pt x="129" y="45"/>
                    <a:pt x="129" y="45"/>
                  </a:cubicBezTo>
                  <a:lnTo>
                    <a:pt x="129" y="54"/>
                  </a:lnTo>
                  <a:close/>
                  <a:moveTo>
                    <a:pt x="178" y="54"/>
                  </a:moveTo>
                  <a:cubicBezTo>
                    <a:pt x="144" y="54"/>
                    <a:pt x="144" y="54"/>
                    <a:pt x="144" y="54"/>
                  </a:cubicBezTo>
                  <a:cubicBezTo>
                    <a:pt x="144" y="45"/>
                    <a:pt x="144" y="45"/>
                    <a:pt x="144" y="45"/>
                  </a:cubicBezTo>
                  <a:cubicBezTo>
                    <a:pt x="155" y="45"/>
                    <a:pt x="155" y="45"/>
                    <a:pt x="155" y="45"/>
                  </a:cubicBezTo>
                  <a:cubicBezTo>
                    <a:pt x="155" y="11"/>
                    <a:pt x="155" y="11"/>
                    <a:pt x="155" y="11"/>
                  </a:cubicBezTo>
                  <a:cubicBezTo>
                    <a:pt x="144" y="15"/>
                    <a:pt x="144" y="15"/>
                    <a:pt x="144" y="15"/>
                  </a:cubicBezTo>
                  <a:cubicBezTo>
                    <a:pt x="144" y="5"/>
                    <a:pt x="144" y="5"/>
                    <a:pt x="144" y="5"/>
                  </a:cubicBezTo>
                  <a:cubicBezTo>
                    <a:pt x="167" y="0"/>
                    <a:pt x="167" y="0"/>
                    <a:pt x="167" y="0"/>
                  </a:cubicBezTo>
                  <a:cubicBezTo>
                    <a:pt x="167" y="45"/>
                    <a:pt x="167" y="45"/>
                    <a:pt x="167" y="45"/>
                  </a:cubicBezTo>
                  <a:cubicBezTo>
                    <a:pt x="178" y="45"/>
                    <a:pt x="178" y="45"/>
                    <a:pt x="178" y="45"/>
                  </a:cubicBezTo>
                  <a:lnTo>
                    <a:pt x="178" y="54"/>
                  </a:lnTo>
                  <a:close/>
                  <a:moveTo>
                    <a:pt x="227" y="27"/>
                  </a:moveTo>
                  <a:cubicBezTo>
                    <a:pt x="227" y="36"/>
                    <a:pt x="225" y="44"/>
                    <a:pt x="222" y="48"/>
                  </a:cubicBezTo>
                  <a:cubicBezTo>
                    <a:pt x="218" y="53"/>
                    <a:pt x="214" y="55"/>
                    <a:pt x="207" y="55"/>
                  </a:cubicBezTo>
                  <a:cubicBezTo>
                    <a:pt x="195" y="55"/>
                    <a:pt x="188" y="46"/>
                    <a:pt x="188" y="28"/>
                  </a:cubicBezTo>
                  <a:cubicBezTo>
                    <a:pt x="188" y="19"/>
                    <a:pt x="191" y="13"/>
                    <a:pt x="194" y="7"/>
                  </a:cubicBezTo>
                  <a:cubicBezTo>
                    <a:pt x="197" y="3"/>
                    <a:pt x="203" y="0"/>
                    <a:pt x="208" y="0"/>
                  </a:cubicBezTo>
                  <a:cubicBezTo>
                    <a:pt x="220" y="0"/>
                    <a:pt x="227" y="9"/>
                    <a:pt x="227" y="27"/>
                  </a:cubicBezTo>
                  <a:moveTo>
                    <a:pt x="215" y="28"/>
                  </a:moveTo>
                  <a:cubicBezTo>
                    <a:pt x="215" y="16"/>
                    <a:pt x="213" y="9"/>
                    <a:pt x="208" y="9"/>
                  </a:cubicBezTo>
                  <a:cubicBezTo>
                    <a:pt x="203" y="9"/>
                    <a:pt x="200" y="16"/>
                    <a:pt x="200" y="28"/>
                  </a:cubicBezTo>
                  <a:cubicBezTo>
                    <a:pt x="200" y="41"/>
                    <a:pt x="203" y="46"/>
                    <a:pt x="208" y="46"/>
                  </a:cubicBezTo>
                  <a:cubicBezTo>
                    <a:pt x="213" y="46"/>
                    <a:pt x="215" y="41"/>
                    <a:pt x="215" y="28"/>
                  </a:cubicBezTo>
                  <a:moveTo>
                    <a:pt x="275" y="27"/>
                  </a:moveTo>
                  <a:cubicBezTo>
                    <a:pt x="275" y="36"/>
                    <a:pt x="274" y="44"/>
                    <a:pt x="269" y="48"/>
                  </a:cubicBezTo>
                  <a:cubicBezTo>
                    <a:pt x="266" y="53"/>
                    <a:pt x="262" y="55"/>
                    <a:pt x="256" y="55"/>
                  </a:cubicBezTo>
                  <a:cubicBezTo>
                    <a:pt x="243" y="55"/>
                    <a:pt x="236" y="46"/>
                    <a:pt x="236" y="28"/>
                  </a:cubicBezTo>
                  <a:cubicBezTo>
                    <a:pt x="236" y="19"/>
                    <a:pt x="238" y="13"/>
                    <a:pt x="242" y="7"/>
                  </a:cubicBezTo>
                  <a:cubicBezTo>
                    <a:pt x="245" y="3"/>
                    <a:pt x="250" y="0"/>
                    <a:pt x="256" y="0"/>
                  </a:cubicBezTo>
                  <a:cubicBezTo>
                    <a:pt x="269" y="0"/>
                    <a:pt x="275" y="9"/>
                    <a:pt x="275" y="27"/>
                  </a:cubicBezTo>
                  <a:moveTo>
                    <a:pt x="263" y="28"/>
                  </a:moveTo>
                  <a:cubicBezTo>
                    <a:pt x="263" y="16"/>
                    <a:pt x="260" y="9"/>
                    <a:pt x="256" y="9"/>
                  </a:cubicBezTo>
                  <a:cubicBezTo>
                    <a:pt x="250" y="9"/>
                    <a:pt x="248" y="16"/>
                    <a:pt x="248" y="28"/>
                  </a:cubicBezTo>
                  <a:cubicBezTo>
                    <a:pt x="248" y="41"/>
                    <a:pt x="250" y="46"/>
                    <a:pt x="256" y="46"/>
                  </a:cubicBezTo>
                  <a:cubicBezTo>
                    <a:pt x="260" y="46"/>
                    <a:pt x="263" y="41"/>
                    <a:pt x="263" y="28"/>
                  </a:cubicBezTo>
                  <a:moveTo>
                    <a:pt x="34" y="140"/>
                  </a:moveTo>
                  <a:cubicBezTo>
                    <a:pt x="0" y="140"/>
                    <a:pt x="0" y="140"/>
                    <a:pt x="0" y="140"/>
                  </a:cubicBezTo>
                  <a:cubicBezTo>
                    <a:pt x="0" y="130"/>
                    <a:pt x="0" y="130"/>
                    <a:pt x="0" y="130"/>
                  </a:cubicBezTo>
                  <a:cubicBezTo>
                    <a:pt x="11" y="130"/>
                    <a:pt x="11" y="130"/>
                    <a:pt x="11" y="130"/>
                  </a:cubicBezTo>
                  <a:cubicBezTo>
                    <a:pt x="11" y="98"/>
                    <a:pt x="11" y="98"/>
                    <a:pt x="11" y="98"/>
                  </a:cubicBezTo>
                  <a:cubicBezTo>
                    <a:pt x="0" y="100"/>
                    <a:pt x="0" y="100"/>
                    <a:pt x="0" y="100"/>
                  </a:cubicBezTo>
                  <a:cubicBezTo>
                    <a:pt x="0" y="90"/>
                    <a:pt x="0" y="90"/>
                    <a:pt x="0" y="90"/>
                  </a:cubicBezTo>
                  <a:cubicBezTo>
                    <a:pt x="23" y="85"/>
                    <a:pt x="23" y="85"/>
                    <a:pt x="23" y="85"/>
                  </a:cubicBezTo>
                  <a:cubicBezTo>
                    <a:pt x="23" y="130"/>
                    <a:pt x="23" y="130"/>
                    <a:pt x="23" y="130"/>
                  </a:cubicBezTo>
                  <a:cubicBezTo>
                    <a:pt x="34" y="130"/>
                    <a:pt x="34" y="130"/>
                    <a:pt x="34" y="130"/>
                  </a:cubicBezTo>
                  <a:lnTo>
                    <a:pt x="34" y="140"/>
                  </a:lnTo>
                  <a:close/>
                  <a:moveTo>
                    <a:pt x="84" y="113"/>
                  </a:moveTo>
                  <a:cubicBezTo>
                    <a:pt x="84" y="122"/>
                    <a:pt x="81" y="129"/>
                    <a:pt x="78" y="134"/>
                  </a:cubicBezTo>
                  <a:cubicBezTo>
                    <a:pt x="75" y="139"/>
                    <a:pt x="70" y="141"/>
                    <a:pt x="64" y="141"/>
                  </a:cubicBezTo>
                  <a:cubicBezTo>
                    <a:pt x="51" y="141"/>
                    <a:pt x="45" y="132"/>
                    <a:pt x="45" y="115"/>
                  </a:cubicBezTo>
                  <a:cubicBezTo>
                    <a:pt x="45" y="104"/>
                    <a:pt x="47" y="98"/>
                    <a:pt x="50" y="93"/>
                  </a:cubicBezTo>
                  <a:cubicBezTo>
                    <a:pt x="54" y="88"/>
                    <a:pt x="58" y="85"/>
                    <a:pt x="65" y="85"/>
                  </a:cubicBezTo>
                  <a:cubicBezTo>
                    <a:pt x="77" y="85"/>
                    <a:pt x="84" y="94"/>
                    <a:pt x="84" y="113"/>
                  </a:cubicBezTo>
                  <a:moveTo>
                    <a:pt x="71" y="113"/>
                  </a:moveTo>
                  <a:cubicBezTo>
                    <a:pt x="71" y="101"/>
                    <a:pt x="69" y="94"/>
                    <a:pt x="64" y="94"/>
                  </a:cubicBezTo>
                  <a:cubicBezTo>
                    <a:pt x="59" y="94"/>
                    <a:pt x="57" y="101"/>
                    <a:pt x="57" y="113"/>
                  </a:cubicBezTo>
                  <a:cubicBezTo>
                    <a:pt x="57" y="126"/>
                    <a:pt x="59" y="132"/>
                    <a:pt x="64" y="132"/>
                  </a:cubicBezTo>
                  <a:cubicBezTo>
                    <a:pt x="69" y="132"/>
                    <a:pt x="71" y="126"/>
                    <a:pt x="71" y="113"/>
                  </a:cubicBezTo>
                  <a:moveTo>
                    <a:pt x="131" y="113"/>
                  </a:moveTo>
                  <a:cubicBezTo>
                    <a:pt x="131" y="122"/>
                    <a:pt x="129" y="129"/>
                    <a:pt x="126" y="134"/>
                  </a:cubicBezTo>
                  <a:cubicBezTo>
                    <a:pt x="122" y="139"/>
                    <a:pt x="118" y="141"/>
                    <a:pt x="111" y="141"/>
                  </a:cubicBezTo>
                  <a:cubicBezTo>
                    <a:pt x="99" y="141"/>
                    <a:pt x="92" y="132"/>
                    <a:pt x="92" y="115"/>
                  </a:cubicBezTo>
                  <a:cubicBezTo>
                    <a:pt x="92" y="104"/>
                    <a:pt x="95" y="98"/>
                    <a:pt x="98" y="93"/>
                  </a:cubicBezTo>
                  <a:cubicBezTo>
                    <a:pt x="101" y="88"/>
                    <a:pt x="106" y="85"/>
                    <a:pt x="112" y="85"/>
                  </a:cubicBezTo>
                  <a:cubicBezTo>
                    <a:pt x="125" y="85"/>
                    <a:pt x="131" y="94"/>
                    <a:pt x="131" y="113"/>
                  </a:cubicBezTo>
                  <a:moveTo>
                    <a:pt x="119" y="113"/>
                  </a:moveTo>
                  <a:cubicBezTo>
                    <a:pt x="119" y="101"/>
                    <a:pt x="117" y="94"/>
                    <a:pt x="112" y="94"/>
                  </a:cubicBezTo>
                  <a:cubicBezTo>
                    <a:pt x="107" y="94"/>
                    <a:pt x="105" y="101"/>
                    <a:pt x="105" y="113"/>
                  </a:cubicBezTo>
                  <a:cubicBezTo>
                    <a:pt x="105" y="126"/>
                    <a:pt x="107" y="132"/>
                    <a:pt x="111" y="132"/>
                  </a:cubicBezTo>
                  <a:cubicBezTo>
                    <a:pt x="117" y="132"/>
                    <a:pt x="119" y="126"/>
                    <a:pt x="119" y="113"/>
                  </a:cubicBezTo>
                  <a:moveTo>
                    <a:pt x="178" y="140"/>
                  </a:moveTo>
                  <a:cubicBezTo>
                    <a:pt x="145" y="140"/>
                    <a:pt x="145" y="140"/>
                    <a:pt x="145" y="140"/>
                  </a:cubicBezTo>
                  <a:cubicBezTo>
                    <a:pt x="145" y="130"/>
                    <a:pt x="145" y="130"/>
                    <a:pt x="145" y="130"/>
                  </a:cubicBezTo>
                  <a:cubicBezTo>
                    <a:pt x="156" y="130"/>
                    <a:pt x="156" y="130"/>
                    <a:pt x="156" y="130"/>
                  </a:cubicBezTo>
                  <a:cubicBezTo>
                    <a:pt x="156" y="98"/>
                    <a:pt x="156" y="98"/>
                    <a:pt x="156" y="98"/>
                  </a:cubicBezTo>
                  <a:cubicBezTo>
                    <a:pt x="144" y="100"/>
                    <a:pt x="144" y="100"/>
                    <a:pt x="144" y="100"/>
                  </a:cubicBezTo>
                  <a:cubicBezTo>
                    <a:pt x="144" y="90"/>
                    <a:pt x="144" y="90"/>
                    <a:pt x="144" y="90"/>
                  </a:cubicBezTo>
                  <a:cubicBezTo>
                    <a:pt x="167" y="85"/>
                    <a:pt x="167" y="85"/>
                    <a:pt x="167" y="85"/>
                  </a:cubicBezTo>
                  <a:cubicBezTo>
                    <a:pt x="167" y="130"/>
                    <a:pt x="167" y="130"/>
                    <a:pt x="167" y="130"/>
                  </a:cubicBezTo>
                  <a:cubicBezTo>
                    <a:pt x="178" y="130"/>
                    <a:pt x="178" y="130"/>
                    <a:pt x="178" y="130"/>
                  </a:cubicBezTo>
                  <a:lnTo>
                    <a:pt x="178" y="140"/>
                  </a:lnTo>
                  <a:close/>
                  <a:moveTo>
                    <a:pt x="227" y="113"/>
                  </a:moveTo>
                  <a:cubicBezTo>
                    <a:pt x="227" y="122"/>
                    <a:pt x="226" y="129"/>
                    <a:pt x="221" y="134"/>
                  </a:cubicBezTo>
                  <a:cubicBezTo>
                    <a:pt x="218" y="139"/>
                    <a:pt x="213" y="141"/>
                    <a:pt x="208" y="141"/>
                  </a:cubicBezTo>
                  <a:cubicBezTo>
                    <a:pt x="195" y="141"/>
                    <a:pt x="188" y="132"/>
                    <a:pt x="188" y="115"/>
                  </a:cubicBezTo>
                  <a:cubicBezTo>
                    <a:pt x="188" y="104"/>
                    <a:pt x="190" y="98"/>
                    <a:pt x="193" y="93"/>
                  </a:cubicBezTo>
                  <a:cubicBezTo>
                    <a:pt x="197" y="88"/>
                    <a:pt x="202" y="85"/>
                    <a:pt x="208" y="85"/>
                  </a:cubicBezTo>
                  <a:cubicBezTo>
                    <a:pt x="221" y="85"/>
                    <a:pt x="227" y="94"/>
                    <a:pt x="227" y="113"/>
                  </a:cubicBezTo>
                  <a:moveTo>
                    <a:pt x="215" y="113"/>
                  </a:moveTo>
                  <a:cubicBezTo>
                    <a:pt x="215" y="101"/>
                    <a:pt x="212" y="94"/>
                    <a:pt x="208" y="94"/>
                  </a:cubicBezTo>
                  <a:cubicBezTo>
                    <a:pt x="202" y="94"/>
                    <a:pt x="200" y="101"/>
                    <a:pt x="200" y="113"/>
                  </a:cubicBezTo>
                  <a:cubicBezTo>
                    <a:pt x="200" y="126"/>
                    <a:pt x="202" y="132"/>
                    <a:pt x="208" y="132"/>
                  </a:cubicBezTo>
                  <a:cubicBezTo>
                    <a:pt x="212" y="132"/>
                    <a:pt x="215" y="126"/>
                    <a:pt x="215" y="113"/>
                  </a:cubicBezTo>
                  <a:moveTo>
                    <a:pt x="83" y="199"/>
                  </a:moveTo>
                  <a:cubicBezTo>
                    <a:pt x="83" y="207"/>
                    <a:pt x="82" y="214"/>
                    <a:pt x="78" y="220"/>
                  </a:cubicBezTo>
                  <a:cubicBezTo>
                    <a:pt x="75" y="224"/>
                    <a:pt x="70" y="226"/>
                    <a:pt x="64" y="226"/>
                  </a:cubicBezTo>
                  <a:cubicBezTo>
                    <a:pt x="51" y="226"/>
                    <a:pt x="45" y="218"/>
                    <a:pt x="45" y="200"/>
                  </a:cubicBezTo>
                  <a:cubicBezTo>
                    <a:pt x="45" y="191"/>
                    <a:pt x="46" y="183"/>
                    <a:pt x="51" y="178"/>
                  </a:cubicBezTo>
                  <a:cubicBezTo>
                    <a:pt x="54" y="174"/>
                    <a:pt x="58" y="172"/>
                    <a:pt x="65" y="172"/>
                  </a:cubicBezTo>
                  <a:cubicBezTo>
                    <a:pt x="77" y="172"/>
                    <a:pt x="83" y="181"/>
                    <a:pt x="83" y="199"/>
                  </a:cubicBezTo>
                  <a:moveTo>
                    <a:pt x="72" y="199"/>
                  </a:moveTo>
                  <a:cubicBezTo>
                    <a:pt x="72" y="186"/>
                    <a:pt x="68" y="181"/>
                    <a:pt x="64" y="181"/>
                  </a:cubicBezTo>
                  <a:cubicBezTo>
                    <a:pt x="60" y="181"/>
                    <a:pt x="56" y="186"/>
                    <a:pt x="56" y="200"/>
                  </a:cubicBezTo>
                  <a:cubicBezTo>
                    <a:pt x="56" y="211"/>
                    <a:pt x="60" y="218"/>
                    <a:pt x="64" y="218"/>
                  </a:cubicBezTo>
                  <a:cubicBezTo>
                    <a:pt x="68" y="218"/>
                    <a:pt x="72" y="211"/>
                    <a:pt x="72" y="199"/>
                  </a:cubicBezTo>
                  <a:moveTo>
                    <a:pt x="132" y="199"/>
                  </a:moveTo>
                  <a:cubicBezTo>
                    <a:pt x="132" y="207"/>
                    <a:pt x="129" y="214"/>
                    <a:pt x="126" y="220"/>
                  </a:cubicBezTo>
                  <a:cubicBezTo>
                    <a:pt x="123" y="224"/>
                    <a:pt x="118" y="226"/>
                    <a:pt x="112" y="226"/>
                  </a:cubicBezTo>
                  <a:cubicBezTo>
                    <a:pt x="99" y="226"/>
                    <a:pt x="93" y="218"/>
                    <a:pt x="93" y="200"/>
                  </a:cubicBezTo>
                  <a:cubicBezTo>
                    <a:pt x="93" y="191"/>
                    <a:pt x="95" y="183"/>
                    <a:pt x="98" y="178"/>
                  </a:cubicBezTo>
                  <a:cubicBezTo>
                    <a:pt x="102" y="174"/>
                    <a:pt x="106" y="172"/>
                    <a:pt x="113" y="172"/>
                  </a:cubicBezTo>
                  <a:cubicBezTo>
                    <a:pt x="125" y="172"/>
                    <a:pt x="132" y="181"/>
                    <a:pt x="132" y="199"/>
                  </a:cubicBezTo>
                  <a:moveTo>
                    <a:pt x="119" y="199"/>
                  </a:moveTo>
                  <a:cubicBezTo>
                    <a:pt x="119" y="186"/>
                    <a:pt x="117" y="181"/>
                    <a:pt x="112" y="181"/>
                  </a:cubicBezTo>
                  <a:cubicBezTo>
                    <a:pt x="107" y="181"/>
                    <a:pt x="105" y="186"/>
                    <a:pt x="105" y="200"/>
                  </a:cubicBezTo>
                  <a:cubicBezTo>
                    <a:pt x="105" y="211"/>
                    <a:pt x="107" y="218"/>
                    <a:pt x="112" y="218"/>
                  </a:cubicBezTo>
                  <a:cubicBezTo>
                    <a:pt x="117" y="218"/>
                    <a:pt x="119" y="211"/>
                    <a:pt x="119" y="199"/>
                  </a:cubicBezTo>
                  <a:moveTo>
                    <a:pt x="178" y="225"/>
                  </a:moveTo>
                  <a:cubicBezTo>
                    <a:pt x="144" y="225"/>
                    <a:pt x="144" y="225"/>
                    <a:pt x="144" y="225"/>
                  </a:cubicBezTo>
                  <a:cubicBezTo>
                    <a:pt x="144" y="216"/>
                    <a:pt x="144" y="216"/>
                    <a:pt x="144" y="216"/>
                  </a:cubicBezTo>
                  <a:cubicBezTo>
                    <a:pt x="155" y="216"/>
                    <a:pt x="155" y="216"/>
                    <a:pt x="155" y="216"/>
                  </a:cubicBezTo>
                  <a:cubicBezTo>
                    <a:pt x="155" y="183"/>
                    <a:pt x="155" y="183"/>
                    <a:pt x="155" y="183"/>
                  </a:cubicBezTo>
                  <a:cubicBezTo>
                    <a:pt x="144" y="185"/>
                    <a:pt x="144" y="185"/>
                    <a:pt x="144" y="185"/>
                  </a:cubicBezTo>
                  <a:cubicBezTo>
                    <a:pt x="144" y="176"/>
                    <a:pt x="144" y="176"/>
                    <a:pt x="144" y="176"/>
                  </a:cubicBezTo>
                  <a:cubicBezTo>
                    <a:pt x="167" y="172"/>
                    <a:pt x="167" y="172"/>
                    <a:pt x="167" y="172"/>
                  </a:cubicBezTo>
                  <a:cubicBezTo>
                    <a:pt x="167" y="216"/>
                    <a:pt x="167" y="216"/>
                    <a:pt x="167" y="216"/>
                  </a:cubicBezTo>
                  <a:cubicBezTo>
                    <a:pt x="178" y="216"/>
                    <a:pt x="178" y="216"/>
                    <a:pt x="178" y="216"/>
                  </a:cubicBezTo>
                  <a:lnTo>
                    <a:pt x="178" y="225"/>
                  </a:lnTo>
                  <a:close/>
                  <a:moveTo>
                    <a:pt x="227" y="199"/>
                  </a:moveTo>
                  <a:cubicBezTo>
                    <a:pt x="227" y="207"/>
                    <a:pt x="225" y="214"/>
                    <a:pt x="222" y="220"/>
                  </a:cubicBezTo>
                  <a:cubicBezTo>
                    <a:pt x="218" y="224"/>
                    <a:pt x="214" y="226"/>
                    <a:pt x="207" y="226"/>
                  </a:cubicBezTo>
                  <a:cubicBezTo>
                    <a:pt x="195" y="226"/>
                    <a:pt x="188" y="218"/>
                    <a:pt x="188" y="200"/>
                  </a:cubicBezTo>
                  <a:cubicBezTo>
                    <a:pt x="188" y="191"/>
                    <a:pt x="191" y="183"/>
                    <a:pt x="194" y="178"/>
                  </a:cubicBezTo>
                  <a:cubicBezTo>
                    <a:pt x="197" y="174"/>
                    <a:pt x="203" y="172"/>
                    <a:pt x="208" y="172"/>
                  </a:cubicBezTo>
                  <a:cubicBezTo>
                    <a:pt x="220" y="172"/>
                    <a:pt x="227" y="181"/>
                    <a:pt x="227" y="199"/>
                  </a:cubicBezTo>
                  <a:moveTo>
                    <a:pt x="215" y="199"/>
                  </a:moveTo>
                  <a:cubicBezTo>
                    <a:pt x="215" y="186"/>
                    <a:pt x="213" y="181"/>
                    <a:pt x="208" y="181"/>
                  </a:cubicBezTo>
                  <a:cubicBezTo>
                    <a:pt x="203" y="181"/>
                    <a:pt x="200" y="186"/>
                    <a:pt x="200" y="200"/>
                  </a:cubicBezTo>
                  <a:cubicBezTo>
                    <a:pt x="200" y="211"/>
                    <a:pt x="203" y="218"/>
                    <a:pt x="208" y="218"/>
                  </a:cubicBezTo>
                  <a:cubicBezTo>
                    <a:pt x="213" y="218"/>
                    <a:pt x="215" y="211"/>
                    <a:pt x="215" y="199"/>
                  </a:cubicBezTo>
                  <a:moveTo>
                    <a:pt x="274" y="225"/>
                  </a:moveTo>
                  <a:cubicBezTo>
                    <a:pt x="240" y="225"/>
                    <a:pt x="240" y="225"/>
                    <a:pt x="240" y="225"/>
                  </a:cubicBezTo>
                  <a:cubicBezTo>
                    <a:pt x="240" y="216"/>
                    <a:pt x="240" y="216"/>
                    <a:pt x="240" y="216"/>
                  </a:cubicBezTo>
                  <a:cubicBezTo>
                    <a:pt x="252" y="216"/>
                    <a:pt x="252" y="216"/>
                    <a:pt x="252" y="216"/>
                  </a:cubicBezTo>
                  <a:cubicBezTo>
                    <a:pt x="252" y="183"/>
                    <a:pt x="252" y="183"/>
                    <a:pt x="252" y="183"/>
                  </a:cubicBezTo>
                  <a:cubicBezTo>
                    <a:pt x="240" y="185"/>
                    <a:pt x="240" y="185"/>
                    <a:pt x="240" y="185"/>
                  </a:cubicBezTo>
                  <a:cubicBezTo>
                    <a:pt x="240" y="176"/>
                    <a:pt x="240" y="176"/>
                    <a:pt x="240" y="176"/>
                  </a:cubicBezTo>
                  <a:cubicBezTo>
                    <a:pt x="263" y="172"/>
                    <a:pt x="263" y="172"/>
                    <a:pt x="263" y="172"/>
                  </a:cubicBezTo>
                  <a:cubicBezTo>
                    <a:pt x="263" y="216"/>
                    <a:pt x="263" y="216"/>
                    <a:pt x="263" y="216"/>
                  </a:cubicBezTo>
                  <a:cubicBezTo>
                    <a:pt x="274" y="216"/>
                    <a:pt x="274" y="216"/>
                    <a:pt x="274" y="216"/>
                  </a:cubicBezTo>
                  <a:lnTo>
                    <a:pt x="274" y="22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765">
                <a:solidFill>
                  <a:srgbClr val="000000"/>
                </a:solidFill>
              </a:endParaRPr>
            </a:p>
          </p:txBody>
        </p:sp>
        <p:sp>
          <p:nvSpPr>
            <p:cNvPr id="7" name="icon GEARS"/>
            <p:cNvSpPr>
              <a:spLocks noEditPoints="1"/>
            </p:cNvSpPr>
            <p:nvPr/>
          </p:nvSpPr>
          <p:spPr bwMode="auto">
            <a:xfrm>
              <a:off x="11707277" y="6523798"/>
              <a:ext cx="454243" cy="378637"/>
            </a:xfrm>
            <a:custGeom>
              <a:avLst/>
              <a:gdLst>
                <a:gd name="T0" fmla="*/ 114 w 315"/>
                <a:gd name="T1" fmla="*/ 169 h 262"/>
                <a:gd name="T2" fmla="*/ 114 w 315"/>
                <a:gd name="T3" fmla="*/ 132 h 262"/>
                <a:gd name="T4" fmla="*/ 227 w 315"/>
                <a:gd name="T5" fmla="*/ 139 h 262"/>
                <a:gd name="T6" fmla="*/ 195 w 315"/>
                <a:gd name="T7" fmla="*/ 159 h 262"/>
                <a:gd name="T8" fmla="*/ 216 w 315"/>
                <a:gd name="T9" fmla="*/ 187 h 262"/>
                <a:gd name="T10" fmla="*/ 208 w 315"/>
                <a:gd name="T11" fmla="*/ 214 h 262"/>
                <a:gd name="T12" fmla="*/ 170 w 315"/>
                <a:gd name="T13" fmla="*/ 209 h 262"/>
                <a:gd name="T14" fmla="*/ 172 w 315"/>
                <a:gd name="T15" fmla="*/ 242 h 262"/>
                <a:gd name="T16" fmla="*/ 149 w 315"/>
                <a:gd name="T17" fmla="*/ 258 h 262"/>
                <a:gd name="T18" fmla="*/ 123 w 315"/>
                <a:gd name="T19" fmla="*/ 231 h 262"/>
                <a:gd name="T20" fmla="*/ 113 w 315"/>
                <a:gd name="T21" fmla="*/ 232 h 262"/>
                <a:gd name="T22" fmla="*/ 90 w 315"/>
                <a:gd name="T23" fmla="*/ 261 h 262"/>
                <a:gd name="T24" fmla="*/ 65 w 315"/>
                <a:gd name="T25" fmla="*/ 247 h 262"/>
                <a:gd name="T26" fmla="*/ 60 w 315"/>
                <a:gd name="T27" fmla="*/ 212 h 262"/>
                <a:gd name="T28" fmla="*/ 23 w 315"/>
                <a:gd name="T29" fmla="*/ 219 h 262"/>
                <a:gd name="T30" fmla="*/ 14 w 315"/>
                <a:gd name="T31" fmla="*/ 192 h 262"/>
                <a:gd name="T32" fmla="*/ 33 w 315"/>
                <a:gd name="T33" fmla="*/ 159 h 262"/>
                <a:gd name="T34" fmla="*/ 1 w 315"/>
                <a:gd name="T35" fmla="*/ 140 h 262"/>
                <a:gd name="T36" fmla="*/ 12 w 315"/>
                <a:gd name="T37" fmla="*/ 113 h 262"/>
                <a:gd name="T38" fmla="*/ 45 w 315"/>
                <a:gd name="T39" fmla="*/ 106 h 262"/>
                <a:gd name="T40" fmla="*/ 33 w 315"/>
                <a:gd name="T41" fmla="*/ 70 h 262"/>
                <a:gd name="T42" fmla="*/ 58 w 315"/>
                <a:gd name="T43" fmla="*/ 57 h 262"/>
                <a:gd name="T44" fmla="*/ 90 w 315"/>
                <a:gd name="T45" fmla="*/ 72 h 262"/>
                <a:gd name="T46" fmla="*/ 103 w 315"/>
                <a:gd name="T47" fmla="*/ 37 h 262"/>
                <a:gd name="T48" fmla="*/ 131 w 315"/>
                <a:gd name="T49" fmla="*/ 43 h 262"/>
                <a:gd name="T50" fmla="*/ 146 w 315"/>
                <a:gd name="T51" fmla="*/ 75 h 262"/>
                <a:gd name="T52" fmla="*/ 179 w 315"/>
                <a:gd name="T53" fmla="*/ 57 h 262"/>
                <a:gd name="T54" fmla="*/ 196 w 315"/>
                <a:gd name="T55" fmla="*/ 80 h 262"/>
                <a:gd name="T56" fmla="*/ 186 w 315"/>
                <a:gd name="T57" fmla="*/ 113 h 262"/>
                <a:gd name="T58" fmla="*/ 223 w 315"/>
                <a:gd name="T59" fmla="*/ 120 h 262"/>
                <a:gd name="T60" fmla="*/ 157 w 315"/>
                <a:gd name="T61" fmla="*/ 150 h 262"/>
                <a:gd name="T62" fmla="*/ 70 w 315"/>
                <a:gd name="T63" fmla="*/ 150 h 262"/>
                <a:gd name="T64" fmla="*/ 157 w 315"/>
                <a:gd name="T65" fmla="*/ 150 h 262"/>
                <a:gd name="T66" fmla="*/ 312 w 315"/>
                <a:gd name="T67" fmla="*/ 93 h 262"/>
                <a:gd name="T68" fmla="*/ 300 w 315"/>
                <a:gd name="T69" fmla="*/ 98 h 262"/>
                <a:gd name="T70" fmla="*/ 273 w 315"/>
                <a:gd name="T71" fmla="*/ 102 h 262"/>
                <a:gd name="T72" fmla="*/ 263 w 315"/>
                <a:gd name="T73" fmla="*/ 120 h 262"/>
                <a:gd name="T74" fmla="*/ 252 w 315"/>
                <a:gd name="T75" fmla="*/ 114 h 262"/>
                <a:gd name="T76" fmla="*/ 233 w 315"/>
                <a:gd name="T77" fmla="*/ 93 h 262"/>
                <a:gd name="T78" fmla="*/ 213 w 315"/>
                <a:gd name="T79" fmla="*/ 96 h 262"/>
                <a:gd name="T80" fmla="*/ 211 w 315"/>
                <a:gd name="T81" fmla="*/ 83 h 262"/>
                <a:gd name="T82" fmla="*/ 218 w 315"/>
                <a:gd name="T83" fmla="*/ 61 h 262"/>
                <a:gd name="T84" fmla="*/ 220 w 315"/>
                <a:gd name="T85" fmla="*/ 48 h 262"/>
                <a:gd name="T86" fmla="*/ 210 w 315"/>
                <a:gd name="T87" fmla="*/ 29 h 262"/>
                <a:gd name="T88" fmla="*/ 221 w 315"/>
                <a:gd name="T89" fmla="*/ 23 h 262"/>
                <a:gd name="T90" fmla="*/ 233 w 315"/>
                <a:gd name="T91" fmla="*/ 28 h 262"/>
                <a:gd name="T92" fmla="*/ 252 w 315"/>
                <a:gd name="T93" fmla="*/ 7 h 262"/>
                <a:gd name="T94" fmla="*/ 263 w 315"/>
                <a:gd name="T95" fmla="*/ 0 h 262"/>
                <a:gd name="T96" fmla="*/ 273 w 315"/>
                <a:gd name="T97" fmla="*/ 19 h 262"/>
                <a:gd name="T98" fmla="*/ 301 w 315"/>
                <a:gd name="T99" fmla="*/ 23 h 262"/>
                <a:gd name="T100" fmla="*/ 313 w 315"/>
                <a:gd name="T101" fmla="*/ 29 h 262"/>
                <a:gd name="T102" fmla="*/ 303 w 315"/>
                <a:gd name="T103" fmla="*/ 48 h 262"/>
                <a:gd name="T104" fmla="*/ 302 w 315"/>
                <a:gd name="T105" fmla="*/ 74 h 262"/>
                <a:gd name="T106" fmla="*/ 276 w 315"/>
                <a:gd name="T107" fmla="*/ 61 h 262"/>
                <a:gd name="T108" fmla="*/ 246 w 315"/>
                <a:gd name="T109" fmla="*/ 61 h 262"/>
                <a:gd name="T110" fmla="*/ 276 w 315"/>
                <a:gd name="T111" fmla="*/ 6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5" h="262">
                  <a:moveTo>
                    <a:pt x="132" y="150"/>
                  </a:moveTo>
                  <a:cubicBezTo>
                    <a:pt x="132" y="160"/>
                    <a:pt x="124" y="169"/>
                    <a:pt x="114" y="169"/>
                  </a:cubicBezTo>
                  <a:cubicBezTo>
                    <a:pt x="103" y="169"/>
                    <a:pt x="95" y="160"/>
                    <a:pt x="95" y="150"/>
                  </a:cubicBezTo>
                  <a:cubicBezTo>
                    <a:pt x="95" y="140"/>
                    <a:pt x="103" y="132"/>
                    <a:pt x="114" y="132"/>
                  </a:cubicBezTo>
                  <a:cubicBezTo>
                    <a:pt x="124" y="132"/>
                    <a:pt x="132" y="140"/>
                    <a:pt x="132" y="150"/>
                  </a:cubicBezTo>
                  <a:close/>
                  <a:moveTo>
                    <a:pt x="227" y="139"/>
                  </a:moveTo>
                  <a:cubicBezTo>
                    <a:pt x="227" y="143"/>
                    <a:pt x="225" y="147"/>
                    <a:pt x="222" y="148"/>
                  </a:cubicBezTo>
                  <a:cubicBezTo>
                    <a:pt x="195" y="159"/>
                    <a:pt x="195" y="159"/>
                    <a:pt x="195" y="159"/>
                  </a:cubicBezTo>
                  <a:cubicBezTo>
                    <a:pt x="194" y="162"/>
                    <a:pt x="194" y="165"/>
                    <a:pt x="193" y="168"/>
                  </a:cubicBezTo>
                  <a:cubicBezTo>
                    <a:pt x="216" y="187"/>
                    <a:pt x="216" y="187"/>
                    <a:pt x="216" y="187"/>
                  </a:cubicBezTo>
                  <a:cubicBezTo>
                    <a:pt x="218" y="189"/>
                    <a:pt x="219" y="193"/>
                    <a:pt x="217" y="196"/>
                  </a:cubicBezTo>
                  <a:cubicBezTo>
                    <a:pt x="208" y="214"/>
                    <a:pt x="208" y="214"/>
                    <a:pt x="208" y="214"/>
                  </a:cubicBezTo>
                  <a:cubicBezTo>
                    <a:pt x="206" y="217"/>
                    <a:pt x="202" y="219"/>
                    <a:pt x="198" y="218"/>
                  </a:cubicBezTo>
                  <a:cubicBezTo>
                    <a:pt x="170" y="209"/>
                    <a:pt x="170" y="209"/>
                    <a:pt x="170" y="209"/>
                  </a:cubicBezTo>
                  <a:cubicBezTo>
                    <a:pt x="169" y="210"/>
                    <a:pt x="168" y="211"/>
                    <a:pt x="166" y="213"/>
                  </a:cubicBezTo>
                  <a:cubicBezTo>
                    <a:pt x="172" y="242"/>
                    <a:pt x="172" y="242"/>
                    <a:pt x="172" y="242"/>
                  </a:cubicBezTo>
                  <a:cubicBezTo>
                    <a:pt x="173" y="245"/>
                    <a:pt x="171" y="249"/>
                    <a:pt x="168" y="250"/>
                  </a:cubicBezTo>
                  <a:cubicBezTo>
                    <a:pt x="149" y="258"/>
                    <a:pt x="149" y="258"/>
                    <a:pt x="149" y="258"/>
                  </a:cubicBezTo>
                  <a:cubicBezTo>
                    <a:pt x="146" y="260"/>
                    <a:pt x="142" y="258"/>
                    <a:pt x="140" y="256"/>
                  </a:cubicBezTo>
                  <a:cubicBezTo>
                    <a:pt x="123" y="231"/>
                    <a:pt x="123" y="231"/>
                    <a:pt x="123" y="231"/>
                  </a:cubicBezTo>
                  <a:cubicBezTo>
                    <a:pt x="120" y="232"/>
                    <a:pt x="117" y="232"/>
                    <a:pt x="114" y="232"/>
                  </a:cubicBezTo>
                  <a:cubicBezTo>
                    <a:pt x="113" y="232"/>
                    <a:pt x="113" y="232"/>
                    <a:pt x="113" y="232"/>
                  </a:cubicBezTo>
                  <a:cubicBezTo>
                    <a:pt x="99" y="258"/>
                    <a:pt x="99" y="258"/>
                    <a:pt x="99" y="258"/>
                  </a:cubicBezTo>
                  <a:cubicBezTo>
                    <a:pt x="97" y="261"/>
                    <a:pt x="93" y="262"/>
                    <a:pt x="90" y="261"/>
                  </a:cubicBezTo>
                  <a:cubicBezTo>
                    <a:pt x="70" y="255"/>
                    <a:pt x="70" y="255"/>
                    <a:pt x="70" y="255"/>
                  </a:cubicBezTo>
                  <a:cubicBezTo>
                    <a:pt x="67" y="254"/>
                    <a:pt x="65" y="251"/>
                    <a:pt x="65" y="247"/>
                  </a:cubicBezTo>
                  <a:cubicBezTo>
                    <a:pt x="68" y="218"/>
                    <a:pt x="68" y="218"/>
                    <a:pt x="68" y="218"/>
                  </a:cubicBezTo>
                  <a:cubicBezTo>
                    <a:pt x="65" y="216"/>
                    <a:pt x="63" y="214"/>
                    <a:pt x="60" y="212"/>
                  </a:cubicBezTo>
                  <a:cubicBezTo>
                    <a:pt x="32" y="222"/>
                    <a:pt x="32" y="222"/>
                    <a:pt x="32" y="222"/>
                  </a:cubicBezTo>
                  <a:cubicBezTo>
                    <a:pt x="29" y="223"/>
                    <a:pt x="25" y="222"/>
                    <a:pt x="23" y="219"/>
                  </a:cubicBezTo>
                  <a:cubicBezTo>
                    <a:pt x="12" y="202"/>
                    <a:pt x="12" y="202"/>
                    <a:pt x="12" y="202"/>
                  </a:cubicBezTo>
                  <a:cubicBezTo>
                    <a:pt x="11" y="199"/>
                    <a:pt x="11" y="195"/>
                    <a:pt x="14" y="192"/>
                  </a:cubicBezTo>
                  <a:cubicBezTo>
                    <a:pt x="35" y="172"/>
                    <a:pt x="35" y="172"/>
                    <a:pt x="35" y="172"/>
                  </a:cubicBezTo>
                  <a:cubicBezTo>
                    <a:pt x="34" y="168"/>
                    <a:pt x="33" y="163"/>
                    <a:pt x="33" y="159"/>
                  </a:cubicBezTo>
                  <a:cubicBezTo>
                    <a:pt x="5" y="148"/>
                    <a:pt x="5" y="148"/>
                    <a:pt x="5" y="148"/>
                  </a:cubicBezTo>
                  <a:cubicBezTo>
                    <a:pt x="2" y="147"/>
                    <a:pt x="0" y="143"/>
                    <a:pt x="1" y="140"/>
                  </a:cubicBezTo>
                  <a:cubicBezTo>
                    <a:pt x="4" y="120"/>
                    <a:pt x="4" y="120"/>
                    <a:pt x="4" y="120"/>
                  </a:cubicBezTo>
                  <a:cubicBezTo>
                    <a:pt x="5" y="116"/>
                    <a:pt x="8" y="113"/>
                    <a:pt x="12" y="113"/>
                  </a:cubicBezTo>
                  <a:cubicBezTo>
                    <a:pt x="41" y="113"/>
                    <a:pt x="41" y="113"/>
                    <a:pt x="41" y="113"/>
                  </a:cubicBezTo>
                  <a:cubicBezTo>
                    <a:pt x="42" y="110"/>
                    <a:pt x="44" y="108"/>
                    <a:pt x="45" y="106"/>
                  </a:cubicBezTo>
                  <a:cubicBezTo>
                    <a:pt x="31" y="80"/>
                    <a:pt x="31" y="80"/>
                    <a:pt x="31" y="80"/>
                  </a:cubicBezTo>
                  <a:cubicBezTo>
                    <a:pt x="29" y="77"/>
                    <a:pt x="30" y="73"/>
                    <a:pt x="33" y="70"/>
                  </a:cubicBezTo>
                  <a:cubicBezTo>
                    <a:pt x="48" y="57"/>
                    <a:pt x="48" y="57"/>
                    <a:pt x="48" y="57"/>
                  </a:cubicBezTo>
                  <a:cubicBezTo>
                    <a:pt x="51" y="55"/>
                    <a:pt x="55" y="55"/>
                    <a:pt x="58" y="57"/>
                  </a:cubicBezTo>
                  <a:cubicBezTo>
                    <a:pt x="81" y="75"/>
                    <a:pt x="81" y="75"/>
                    <a:pt x="81" y="75"/>
                  </a:cubicBezTo>
                  <a:cubicBezTo>
                    <a:pt x="84" y="74"/>
                    <a:pt x="87" y="73"/>
                    <a:pt x="90" y="72"/>
                  </a:cubicBezTo>
                  <a:cubicBezTo>
                    <a:pt x="96" y="43"/>
                    <a:pt x="96" y="43"/>
                    <a:pt x="96" y="43"/>
                  </a:cubicBezTo>
                  <a:cubicBezTo>
                    <a:pt x="97" y="40"/>
                    <a:pt x="100" y="37"/>
                    <a:pt x="103" y="37"/>
                  </a:cubicBezTo>
                  <a:cubicBezTo>
                    <a:pt x="124" y="37"/>
                    <a:pt x="124" y="37"/>
                    <a:pt x="124" y="37"/>
                  </a:cubicBezTo>
                  <a:cubicBezTo>
                    <a:pt x="127" y="37"/>
                    <a:pt x="131" y="40"/>
                    <a:pt x="131" y="43"/>
                  </a:cubicBezTo>
                  <a:cubicBezTo>
                    <a:pt x="137" y="72"/>
                    <a:pt x="137" y="72"/>
                    <a:pt x="137" y="72"/>
                  </a:cubicBezTo>
                  <a:cubicBezTo>
                    <a:pt x="140" y="73"/>
                    <a:pt x="143" y="74"/>
                    <a:pt x="146" y="75"/>
                  </a:cubicBezTo>
                  <a:cubicBezTo>
                    <a:pt x="169" y="57"/>
                    <a:pt x="169" y="57"/>
                    <a:pt x="169" y="57"/>
                  </a:cubicBezTo>
                  <a:cubicBezTo>
                    <a:pt x="171" y="55"/>
                    <a:pt x="176" y="55"/>
                    <a:pt x="179" y="57"/>
                  </a:cubicBezTo>
                  <a:cubicBezTo>
                    <a:pt x="194" y="70"/>
                    <a:pt x="194" y="70"/>
                    <a:pt x="194" y="70"/>
                  </a:cubicBezTo>
                  <a:cubicBezTo>
                    <a:pt x="197" y="72"/>
                    <a:pt x="198" y="77"/>
                    <a:pt x="196" y="80"/>
                  </a:cubicBezTo>
                  <a:cubicBezTo>
                    <a:pt x="182" y="106"/>
                    <a:pt x="182" y="106"/>
                    <a:pt x="182" y="106"/>
                  </a:cubicBezTo>
                  <a:cubicBezTo>
                    <a:pt x="183" y="108"/>
                    <a:pt x="185" y="110"/>
                    <a:pt x="186" y="113"/>
                  </a:cubicBezTo>
                  <a:cubicBezTo>
                    <a:pt x="216" y="113"/>
                    <a:pt x="216" y="113"/>
                    <a:pt x="216" y="113"/>
                  </a:cubicBezTo>
                  <a:cubicBezTo>
                    <a:pt x="219" y="113"/>
                    <a:pt x="222" y="116"/>
                    <a:pt x="223" y="120"/>
                  </a:cubicBezTo>
                  <a:lnTo>
                    <a:pt x="227" y="139"/>
                  </a:lnTo>
                  <a:close/>
                  <a:moveTo>
                    <a:pt x="157" y="150"/>
                  </a:moveTo>
                  <a:cubicBezTo>
                    <a:pt x="157" y="126"/>
                    <a:pt x="137" y="107"/>
                    <a:pt x="114" y="107"/>
                  </a:cubicBezTo>
                  <a:cubicBezTo>
                    <a:pt x="90" y="107"/>
                    <a:pt x="70" y="126"/>
                    <a:pt x="70" y="150"/>
                  </a:cubicBezTo>
                  <a:cubicBezTo>
                    <a:pt x="70" y="174"/>
                    <a:pt x="90" y="193"/>
                    <a:pt x="114" y="193"/>
                  </a:cubicBezTo>
                  <a:cubicBezTo>
                    <a:pt x="137" y="193"/>
                    <a:pt x="157" y="174"/>
                    <a:pt x="157" y="150"/>
                  </a:cubicBezTo>
                  <a:close/>
                  <a:moveTo>
                    <a:pt x="311" y="83"/>
                  </a:moveTo>
                  <a:cubicBezTo>
                    <a:pt x="313" y="85"/>
                    <a:pt x="314" y="90"/>
                    <a:pt x="312" y="93"/>
                  </a:cubicBezTo>
                  <a:cubicBezTo>
                    <a:pt x="310" y="96"/>
                    <a:pt x="310" y="96"/>
                    <a:pt x="310" y="96"/>
                  </a:cubicBezTo>
                  <a:cubicBezTo>
                    <a:pt x="308" y="99"/>
                    <a:pt x="304" y="100"/>
                    <a:pt x="300" y="98"/>
                  </a:cubicBezTo>
                  <a:cubicBezTo>
                    <a:pt x="289" y="93"/>
                    <a:pt x="289" y="93"/>
                    <a:pt x="289" y="93"/>
                  </a:cubicBezTo>
                  <a:cubicBezTo>
                    <a:pt x="285" y="97"/>
                    <a:pt x="279" y="100"/>
                    <a:pt x="273" y="102"/>
                  </a:cubicBezTo>
                  <a:cubicBezTo>
                    <a:pt x="271" y="114"/>
                    <a:pt x="271" y="114"/>
                    <a:pt x="271" y="114"/>
                  </a:cubicBezTo>
                  <a:cubicBezTo>
                    <a:pt x="270" y="118"/>
                    <a:pt x="267" y="120"/>
                    <a:pt x="263" y="120"/>
                  </a:cubicBezTo>
                  <a:cubicBezTo>
                    <a:pt x="259" y="120"/>
                    <a:pt x="259" y="120"/>
                    <a:pt x="259" y="120"/>
                  </a:cubicBezTo>
                  <a:cubicBezTo>
                    <a:pt x="256" y="120"/>
                    <a:pt x="253" y="118"/>
                    <a:pt x="252" y="114"/>
                  </a:cubicBezTo>
                  <a:cubicBezTo>
                    <a:pt x="250" y="102"/>
                    <a:pt x="250" y="102"/>
                    <a:pt x="250" y="102"/>
                  </a:cubicBezTo>
                  <a:cubicBezTo>
                    <a:pt x="244" y="100"/>
                    <a:pt x="238" y="97"/>
                    <a:pt x="233" y="93"/>
                  </a:cubicBezTo>
                  <a:cubicBezTo>
                    <a:pt x="222" y="98"/>
                    <a:pt x="222" y="98"/>
                    <a:pt x="222" y="98"/>
                  </a:cubicBezTo>
                  <a:cubicBezTo>
                    <a:pt x="219" y="100"/>
                    <a:pt x="215" y="99"/>
                    <a:pt x="213" y="96"/>
                  </a:cubicBezTo>
                  <a:cubicBezTo>
                    <a:pt x="210" y="93"/>
                    <a:pt x="210" y="93"/>
                    <a:pt x="210" y="93"/>
                  </a:cubicBezTo>
                  <a:cubicBezTo>
                    <a:pt x="208" y="90"/>
                    <a:pt x="209" y="85"/>
                    <a:pt x="211" y="83"/>
                  </a:cubicBezTo>
                  <a:cubicBezTo>
                    <a:pt x="220" y="74"/>
                    <a:pt x="220" y="74"/>
                    <a:pt x="220" y="74"/>
                  </a:cubicBezTo>
                  <a:cubicBezTo>
                    <a:pt x="219" y="70"/>
                    <a:pt x="218" y="65"/>
                    <a:pt x="218" y="61"/>
                  </a:cubicBezTo>
                  <a:cubicBezTo>
                    <a:pt x="218" y="56"/>
                    <a:pt x="219" y="52"/>
                    <a:pt x="220" y="48"/>
                  </a:cubicBezTo>
                  <a:cubicBezTo>
                    <a:pt x="220" y="48"/>
                    <a:pt x="220" y="48"/>
                    <a:pt x="220" y="48"/>
                  </a:cubicBezTo>
                  <a:cubicBezTo>
                    <a:pt x="211" y="39"/>
                    <a:pt x="211" y="39"/>
                    <a:pt x="211" y="39"/>
                  </a:cubicBezTo>
                  <a:cubicBezTo>
                    <a:pt x="208" y="37"/>
                    <a:pt x="208" y="32"/>
                    <a:pt x="210" y="29"/>
                  </a:cubicBezTo>
                  <a:cubicBezTo>
                    <a:pt x="212" y="26"/>
                    <a:pt x="212" y="26"/>
                    <a:pt x="212" y="26"/>
                  </a:cubicBezTo>
                  <a:cubicBezTo>
                    <a:pt x="214" y="23"/>
                    <a:pt x="218" y="22"/>
                    <a:pt x="221" y="23"/>
                  </a:cubicBezTo>
                  <a:cubicBezTo>
                    <a:pt x="233" y="28"/>
                    <a:pt x="233" y="28"/>
                    <a:pt x="233" y="28"/>
                  </a:cubicBezTo>
                  <a:cubicBezTo>
                    <a:pt x="233" y="28"/>
                    <a:pt x="233" y="28"/>
                    <a:pt x="233" y="28"/>
                  </a:cubicBezTo>
                  <a:cubicBezTo>
                    <a:pt x="238" y="24"/>
                    <a:pt x="243" y="21"/>
                    <a:pt x="249" y="19"/>
                  </a:cubicBezTo>
                  <a:cubicBezTo>
                    <a:pt x="252" y="7"/>
                    <a:pt x="252" y="7"/>
                    <a:pt x="252" y="7"/>
                  </a:cubicBezTo>
                  <a:cubicBezTo>
                    <a:pt x="253" y="3"/>
                    <a:pt x="256" y="0"/>
                    <a:pt x="259" y="0"/>
                  </a:cubicBezTo>
                  <a:cubicBezTo>
                    <a:pt x="263" y="0"/>
                    <a:pt x="263" y="0"/>
                    <a:pt x="263" y="0"/>
                  </a:cubicBezTo>
                  <a:cubicBezTo>
                    <a:pt x="267" y="0"/>
                    <a:pt x="270" y="3"/>
                    <a:pt x="271" y="7"/>
                  </a:cubicBezTo>
                  <a:cubicBezTo>
                    <a:pt x="273" y="19"/>
                    <a:pt x="273" y="19"/>
                    <a:pt x="273" y="19"/>
                  </a:cubicBezTo>
                  <a:cubicBezTo>
                    <a:pt x="279" y="21"/>
                    <a:pt x="285" y="24"/>
                    <a:pt x="290" y="28"/>
                  </a:cubicBezTo>
                  <a:cubicBezTo>
                    <a:pt x="301" y="23"/>
                    <a:pt x="301" y="23"/>
                    <a:pt x="301" y="23"/>
                  </a:cubicBezTo>
                  <a:cubicBezTo>
                    <a:pt x="305" y="22"/>
                    <a:pt x="309" y="23"/>
                    <a:pt x="311" y="26"/>
                  </a:cubicBezTo>
                  <a:cubicBezTo>
                    <a:pt x="313" y="29"/>
                    <a:pt x="313" y="29"/>
                    <a:pt x="313" y="29"/>
                  </a:cubicBezTo>
                  <a:cubicBezTo>
                    <a:pt x="315" y="32"/>
                    <a:pt x="314" y="37"/>
                    <a:pt x="312" y="39"/>
                  </a:cubicBezTo>
                  <a:cubicBezTo>
                    <a:pt x="303" y="48"/>
                    <a:pt x="303" y="48"/>
                    <a:pt x="303" y="48"/>
                  </a:cubicBezTo>
                  <a:cubicBezTo>
                    <a:pt x="304" y="52"/>
                    <a:pt x="304" y="56"/>
                    <a:pt x="304" y="61"/>
                  </a:cubicBezTo>
                  <a:cubicBezTo>
                    <a:pt x="304" y="65"/>
                    <a:pt x="304" y="70"/>
                    <a:pt x="302" y="74"/>
                  </a:cubicBezTo>
                  <a:lnTo>
                    <a:pt x="311" y="83"/>
                  </a:lnTo>
                  <a:close/>
                  <a:moveTo>
                    <a:pt x="276" y="61"/>
                  </a:moveTo>
                  <a:cubicBezTo>
                    <a:pt x="276" y="52"/>
                    <a:pt x="269" y="46"/>
                    <a:pt x="261" y="46"/>
                  </a:cubicBezTo>
                  <a:cubicBezTo>
                    <a:pt x="253" y="46"/>
                    <a:pt x="246" y="52"/>
                    <a:pt x="246" y="61"/>
                  </a:cubicBezTo>
                  <a:cubicBezTo>
                    <a:pt x="246" y="69"/>
                    <a:pt x="253" y="75"/>
                    <a:pt x="261" y="75"/>
                  </a:cubicBezTo>
                  <a:cubicBezTo>
                    <a:pt x="269" y="75"/>
                    <a:pt x="276" y="69"/>
                    <a:pt x="276" y="6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sz="1765">
                <a:solidFill>
                  <a:srgbClr val="000000"/>
                </a:solidFill>
              </a:endParaRPr>
            </a:p>
          </p:txBody>
        </p:sp>
        <p:sp>
          <p:nvSpPr>
            <p:cNvPr id="8" name="Freeform 72"/>
            <p:cNvSpPr>
              <a:spLocks noEditPoints="1"/>
            </p:cNvSpPr>
            <p:nvPr/>
          </p:nvSpPr>
          <p:spPr bwMode="auto">
            <a:xfrm>
              <a:off x="10649888" y="6630565"/>
              <a:ext cx="155969" cy="155969"/>
            </a:xfrm>
            <a:custGeom>
              <a:avLst/>
              <a:gdLst>
                <a:gd name="T0" fmla="*/ 78 w 155"/>
                <a:gd name="T1" fmla="*/ 0 h 155"/>
                <a:gd name="T2" fmla="*/ 0 w 155"/>
                <a:gd name="T3" fmla="*/ 78 h 155"/>
                <a:gd name="T4" fmla="*/ 78 w 155"/>
                <a:gd name="T5" fmla="*/ 155 h 155"/>
                <a:gd name="T6" fmla="*/ 155 w 155"/>
                <a:gd name="T7" fmla="*/ 78 h 155"/>
                <a:gd name="T8" fmla="*/ 78 w 155"/>
                <a:gd name="T9" fmla="*/ 0 h 155"/>
                <a:gd name="T10" fmla="*/ 86 w 155"/>
                <a:gd name="T11" fmla="*/ 120 h 155"/>
                <a:gd name="T12" fmla="*/ 58 w 155"/>
                <a:gd name="T13" fmla="*/ 120 h 155"/>
                <a:gd name="T14" fmla="*/ 90 w 155"/>
                <a:gd name="T15" fmla="*/ 88 h 155"/>
                <a:gd name="T16" fmla="*/ 27 w 155"/>
                <a:gd name="T17" fmla="*/ 88 h 155"/>
                <a:gd name="T18" fmla="*/ 27 w 155"/>
                <a:gd name="T19" fmla="*/ 67 h 155"/>
                <a:gd name="T20" fmla="*/ 90 w 155"/>
                <a:gd name="T21" fmla="*/ 67 h 155"/>
                <a:gd name="T22" fmla="*/ 58 w 155"/>
                <a:gd name="T23" fmla="*/ 36 h 155"/>
                <a:gd name="T24" fmla="*/ 86 w 155"/>
                <a:gd name="T25" fmla="*/ 36 h 155"/>
                <a:gd name="T26" fmla="*/ 128 w 155"/>
                <a:gd name="T27" fmla="*/ 78 h 155"/>
                <a:gd name="T28" fmla="*/ 86 w 155"/>
                <a:gd name="T29" fmla="*/ 12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155">
                  <a:moveTo>
                    <a:pt x="78" y="0"/>
                  </a:moveTo>
                  <a:cubicBezTo>
                    <a:pt x="35" y="0"/>
                    <a:pt x="0" y="35"/>
                    <a:pt x="0" y="78"/>
                  </a:cubicBezTo>
                  <a:cubicBezTo>
                    <a:pt x="0" y="121"/>
                    <a:pt x="35" y="155"/>
                    <a:pt x="78" y="155"/>
                  </a:cubicBezTo>
                  <a:cubicBezTo>
                    <a:pt x="121" y="155"/>
                    <a:pt x="155" y="121"/>
                    <a:pt x="155" y="78"/>
                  </a:cubicBezTo>
                  <a:cubicBezTo>
                    <a:pt x="155" y="35"/>
                    <a:pt x="121" y="0"/>
                    <a:pt x="78" y="0"/>
                  </a:cubicBezTo>
                  <a:close/>
                  <a:moveTo>
                    <a:pt x="86" y="120"/>
                  </a:moveTo>
                  <a:cubicBezTo>
                    <a:pt x="58" y="120"/>
                    <a:pt x="58" y="120"/>
                    <a:pt x="58" y="120"/>
                  </a:cubicBezTo>
                  <a:cubicBezTo>
                    <a:pt x="90" y="88"/>
                    <a:pt x="90" y="88"/>
                    <a:pt x="90" y="88"/>
                  </a:cubicBezTo>
                  <a:cubicBezTo>
                    <a:pt x="27" y="88"/>
                    <a:pt x="27" y="88"/>
                    <a:pt x="27" y="88"/>
                  </a:cubicBezTo>
                  <a:cubicBezTo>
                    <a:pt x="27" y="67"/>
                    <a:pt x="27" y="67"/>
                    <a:pt x="27" y="67"/>
                  </a:cubicBezTo>
                  <a:cubicBezTo>
                    <a:pt x="90" y="67"/>
                    <a:pt x="90" y="67"/>
                    <a:pt x="90" y="67"/>
                  </a:cubicBezTo>
                  <a:cubicBezTo>
                    <a:pt x="58" y="36"/>
                    <a:pt x="58" y="36"/>
                    <a:pt x="58" y="36"/>
                  </a:cubicBezTo>
                  <a:cubicBezTo>
                    <a:pt x="86" y="36"/>
                    <a:pt x="86" y="36"/>
                    <a:pt x="86" y="36"/>
                  </a:cubicBezTo>
                  <a:cubicBezTo>
                    <a:pt x="128" y="78"/>
                    <a:pt x="128" y="78"/>
                    <a:pt x="128" y="78"/>
                  </a:cubicBezTo>
                  <a:lnTo>
                    <a:pt x="86" y="120"/>
                  </a:lnTo>
                  <a:close/>
                </a:path>
              </a:pathLst>
            </a:custGeom>
            <a:solidFill>
              <a:srgbClr val="D2D2D2"/>
            </a:solidFill>
            <a:ln>
              <a:noFill/>
            </a:ln>
          </p:spPr>
          <p:txBody>
            <a:bodyPr vert="horz" wrap="square" lIns="91440" tIns="45720" rIns="91440" bIns="45720" numCol="1" anchor="t" anchorCtr="0" compatLnSpc="1">
              <a:prstTxWarp prst="textNoShape">
                <a:avLst/>
              </a:prstTxWarp>
            </a:bodyPr>
            <a:lstStyle/>
            <a:p>
              <a:pPr defTabSz="896175"/>
              <a:endParaRPr lang="en-US" sz="1667">
                <a:solidFill>
                  <a:srgbClr val="000000"/>
                </a:solidFill>
              </a:endParaRPr>
            </a:p>
          </p:txBody>
        </p:sp>
        <p:sp>
          <p:nvSpPr>
            <p:cNvPr id="9" name="Freeform 72"/>
            <p:cNvSpPr>
              <a:spLocks noEditPoints="1"/>
            </p:cNvSpPr>
            <p:nvPr/>
          </p:nvSpPr>
          <p:spPr bwMode="auto">
            <a:xfrm>
              <a:off x="11375407" y="6630565"/>
              <a:ext cx="155969" cy="155969"/>
            </a:xfrm>
            <a:custGeom>
              <a:avLst/>
              <a:gdLst>
                <a:gd name="T0" fmla="*/ 78 w 155"/>
                <a:gd name="T1" fmla="*/ 0 h 155"/>
                <a:gd name="T2" fmla="*/ 0 w 155"/>
                <a:gd name="T3" fmla="*/ 78 h 155"/>
                <a:gd name="T4" fmla="*/ 78 w 155"/>
                <a:gd name="T5" fmla="*/ 155 h 155"/>
                <a:gd name="T6" fmla="*/ 155 w 155"/>
                <a:gd name="T7" fmla="*/ 78 h 155"/>
                <a:gd name="T8" fmla="*/ 78 w 155"/>
                <a:gd name="T9" fmla="*/ 0 h 155"/>
                <a:gd name="T10" fmla="*/ 86 w 155"/>
                <a:gd name="T11" fmla="*/ 120 h 155"/>
                <a:gd name="T12" fmla="*/ 58 w 155"/>
                <a:gd name="T13" fmla="*/ 120 h 155"/>
                <a:gd name="T14" fmla="*/ 90 w 155"/>
                <a:gd name="T15" fmla="*/ 88 h 155"/>
                <a:gd name="T16" fmla="*/ 27 w 155"/>
                <a:gd name="T17" fmla="*/ 88 h 155"/>
                <a:gd name="T18" fmla="*/ 27 w 155"/>
                <a:gd name="T19" fmla="*/ 67 h 155"/>
                <a:gd name="T20" fmla="*/ 90 w 155"/>
                <a:gd name="T21" fmla="*/ 67 h 155"/>
                <a:gd name="T22" fmla="*/ 58 w 155"/>
                <a:gd name="T23" fmla="*/ 36 h 155"/>
                <a:gd name="T24" fmla="*/ 86 w 155"/>
                <a:gd name="T25" fmla="*/ 36 h 155"/>
                <a:gd name="T26" fmla="*/ 128 w 155"/>
                <a:gd name="T27" fmla="*/ 78 h 155"/>
                <a:gd name="T28" fmla="*/ 86 w 155"/>
                <a:gd name="T29" fmla="*/ 12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155">
                  <a:moveTo>
                    <a:pt x="78" y="0"/>
                  </a:moveTo>
                  <a:cubicBezTo>
                    <a:pt x="35" y="0"/>
                    <a:pt x="0" y="35"/>
                    <a:pt x="0" y="78"/>
                  </a:cubicBezTo>
                  <a:cubicBezTo>
                    <a:pt x="0" y="121"/>
                    <a:pt x="35" y="155"/>
                    <a:pt x="78" y="155"/>
                  </a:cubicBezTo>
                  <a:cubicBezTo>
                    <a:pt x="121" y="155"/>
                    <a:pt x="155" y="121"/>
                    <a:pt x="155" y="78"/>
                  </a:cubicBezTo>
                  <a:cubicBezTo>
                    <a:pt x="155" y="35"/>
                    <a:pt x="121" y="0"/>
                    <a:pt x="78" y="0"/>
                  </a:cubicBezTo>
                  <a:close/>
                  <a:moveTo>
                    <a:pt x="86" y="120"/>
                  </a:moveTo>
                  <a:cubicBezTo>
                    <a:pt x="58" y="120"/>
                    <a:pt x="58" y="120"/>
                    <a:pt x="58" y="120"/>
                  </a:cubicBezTo>
                  <a:cubicBezTo>
                    <a:pt x="90" y="88"/>
                    <a:pt x="90" y="88"/>
                    <a:pt x="90" y="88"/>
                  </a:cubicBezTo>
                  <a:cubicBezTo>
                    <a:pt x="27" y="88"/>
                    <a:pt x="27" y="88"/>
                    <a:pt x="27" y="88"/>
                  </a:cubicBezTo>
                  <a:cubicBezTo>
                    <a:pt x="27" y="67"/>
                    <a:pt x="27" y="67"/>
                    <a:pt x="27" y="67"/>
                  </a:cubicBezTo>
                  <a:cubicBezTo>
                    <a:pt x="90" y="67"/>
                    <a:pt x="90" y="67"/>
                    <a:pt x="90" y="67"/>
                  </a:cubicBezTo>
                  <a:cubicBezTo>
                    <a:pt x="58" y="36"/>
                    <a:pt x="58" y="36"/>
                    <a:pt x="58" y="36"/>
                  </a:cubicBezTo>
                  <a:cubicBezTo>
                    <a:pt x="86" y="36"/>
                    <a:pt x="86" y="36"/>
                    <a:pt x="86" y="36"/>
                  </a:cubicBezTo>
                  <a:cubicBezTo>
                    <a:pt x="128" y="78"/>
                    <a:pt x="128" y="78"/>
                    <a:pt x="128" y="78"/>
                  </a:cubicBezTo>
                  <a:lnTo>
                    <a:pt x="86" y="120"/>
                  </a:lnTo>
                  <a:close/>
                </a:path>
              </a:pathLst>
            </a:custGeom>
            <a:solidFill>
              <a:srgbClr val="D2D2D2"/>
            </a:solidFill>
            <a:ln>
              <a:noFill/>
            </a:ln>
          </p:spPr>
          <p:txBody>
            <a:bodyPr vert="horz" wrap="square" lIns="91440" tIns="45720" rIns="91440" bIns="45720" numCol="1" anchor="t" anchorCtr="0" compatLnSpc="1">
              <a:prstTxWarp prst="textNoShape">
                <a:avLst/>
              </a:prstTxWarp>
            </a:bodyPr>
            <a:lstStyle/>
            <a:p>
              <a:pPr defTabSz="896175"/>
              <a:endParaRPr lang="en-US" sz="1667">
                <a:solidFill>
                  <a:srgbClr val="000000"/>
                </a:solidFill>
              </a:endParaRPr>
            </a:p>
          </p:txBody>
        </p:sp>
      </p:grpSp>
    </p:spTree>
    <p:extLst>
      <p:ext uri="{BB962C8B-B14F-4D97-AF65-F5344CB8AC3E}">
        <p14:creationId xmlns:p14="http://schemas.microsoft.com/office/powerpoint/2010/main" val="115876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0pt Title/30pt Sub/White BG">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rgbClr val="002050"/>
                </a:solidFill>
              </a:defRPr>
            </a:lvl1pPr>
          </a:lstStyle>
          <a:p>
            <a:r>
              <a:rPr dirty="0"/>
              <a:t>Microsoft Confidential</a:t>
            </a:r>
          </a:p>
        </p:txBody>
      </p:sp>
      <p:sp>
        <p:nvSpPr>
          <p:cNvPr id="4" name="Slide Number Placeholder 3"/>
          <p:cNvSpPr>
            <a:spLocks noGrp="1"/>
          </p:cNvSpPr>
          <p:nvPr>
            <p:ph type="sldNum" sz="quarter" idx="11"/>
          </p:nvPr>
        </p:nvSpPr>
        <p:spPr/>
        <p:txBody>
          <a:bodyPr/>
          <a:lstStyle>
            <a:lvl1pPr>
              <a:defRPr>
                <a:solidFill>
                  <a:srgbClr val="002050"/>
                </a:solidFill>
              </a:defRPr>
            </a:lvl1pPr>
          </a:lstStyle>
          <a:p>
            <a:fld id="{27258FFF-F925-446B-8502-81C933981705}" type="slidenum">
              <a:rPr smtClean="0"/>
              <a:pPr/>
              <a:t>‹#›</a:t>
            </a:fld>
            <a:endParaRPr dirty="0"/>
          </a:p>
        </p:txBody>
      </p:sp>
      <p:sp>
        <p:nvSpPr>
          <p:cNvPr id="6" name="Text Placeholder 8"/>
          <p:cNvSpPr>
            <a:spLocks noGrp="1"/>
          </p:cNvSpPr>
          <p:nvPr>
            <p:ph type="body" sz="quarter" idx="12"/>
          </p:nvPr>
        </p:nvSpPr>
        <p:spPr>
          <a:xfrm>
            <a:off x="269239" y="291069"/>
            <a:ext cx="10757098" cy="888769"/>
          </a:xfrm>
          <a:prstGeom prst="rect">
            <a:avLst/>
          </a:prstGeom>
          <a:noFill/>
        </p:spPr>
        <p:txBody>
          <a:bodyPr/>
          <a:lstStyle>
            <a:lvl1pPr marL="0" indent="0">
              <a:lnSpc>
                <a:spcPts val="5392"/>
              </a:lnSpc>
              <a:spcBef>
                <a:spcPts val="0"/>
              </a:spcBef>
              <a:buFontTx/>
              <a:buNone/>
              <a:defRPr sz="5098">
                <a:solidFill>
                  <a:schemeClr val="tx2"/>
                </a:solidFill>
                <a:latin typeface="+mj-lt"/>
              </a:defRPr>
            </a:lvl1pPr>
            <a:lvl2pPr marL="0" indent="0">
              <a:lnSpc>
                <a:spcPts val="2549"/>
              </a:lnSpc>
              <a:spcBef>
                <a:spcPts val="1765"/>
              </a:spcBef>
              <a:spcAft>
                <a:spcPts val="0"/>
              </a:spcAft>
              <a:buFontTx/>
              <a:buNone/>
              <a:defRPr sz="5294">
                <a:solidFill>
                  <a:schemeClr val="tx2"/>
                </a:solidFill>
                <a:latin typeface="+mj-lt"/>
              </a:defRPr>
            </a:lvl2pPr>
            <a:lvl3pPr marL="225653" indent="-224097">
              <a:lnSpc>
                <a:spcPts val="2647"/>
              </a:lnSpc>
              <a:spcBef>
                <a:spcPts val="0"/>
              </a:spcBef>
              <a:defRPr sz="1961">
                <a:solidFill>
                  <a:schemeClr val="bg1"/>
                </a:solidFill>
              </a:defRPr>
            </a:lvl3pPr>
            <a:lvl4pPr marL="225653" indent="-224097">
              <a:lnSpc>
                <a:spcPts val="2647"/>
              </a:lnSpc>
              <a:spcBef>
                <a:spcPts val="0"/>
              </a:spcBef>
              <a:defRPr sz="1961">
                <a:solidFill>
                  <a:schemeClr val="bg1"/>
                </a:solidFill>
              </a:defRPr>
            </a:lvl4pPr>
            <a:lvl5pPr marL="225653" indent="-224097">
              <a:lnSpc>
                <a:spcPts val="2647"/>
              </a:lnSpc>
              <a:spcBef>
                <a:spcPts val="0"/>
              </a:spcBef>
              <a:defRPr sz="1961">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33900272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2_Title Only">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27" y="286381"/>
            <a:ext cx="11653523" cy="927940"/>
          </a:xfrm>
          <a:prstGeom prst="rect">
            <a:avLst/>
          </a:prstGeom>
        </p:spPr>
        <p:txBody>
          <a:bodyPr/>
          <a:lstStyle>
            <a:lvl1pPr algn="l">
              <a:defRPr sz="5098">
                <a:gradFill>
                  <a:gsLst>
                    <a:gs pos="1250">
                      <a:schemeClr val="tx1"/>
                    </a:gs>
                    <a:gs pos="100000">
                      <a:schemeClr val="tx1"/>
                    </a:gs>
                  </a:gsLst>
                  <a:lin ang="5400000" scaled="0"/>
                </a:gradFill>
              </a:defRPr>
            </a:lvl1pPr>
          </a:lstStyle>
          <a:p>
            <a:r>
              <a:rPr lang="en-US" dirty="0"/>
              <a:t>Click to edit master title style</a:t>
            </a:r>
          </a:p>
        </p:txBody>
      </p:sp>
      <p:sp>
        <p:nvSpPr>
          <p:cNvPr id="8" name="Slide Number Placeholder 7"/>
          <p:cNvSpPr>
            <a:spLocks noGrp="1"/>
          </p:cNvSpPr>
          <p:nvPr>
            <p:ph type="sldNum" sz="quarter" idx="11"/>
          </p:nvPr>
        </p:nvSpPr>
        <p:spPr/>
        <p:txBody>
          <a:bodyPr/>
          <a:lstStyle/>
          <a:p>
            <a:pPr>
              <a:lnSpc>
                <a:spcPct val="90000"/>
              </a:lnSpc>
            </a:pPr>
            <a:fld id="{1BC86A1F-E589-44B2-A543-2EC98F5547A7}" type="slidenum">
              <a:rPr>
                <a:gradFill>
                  <a:gsLst>
                    <a:gs pos="0">
                      <a:srgbClr val="EFEFEF"/>
                    </a:gs>
                    <a:gs pos="100000">
                      <a:srgbClr val="EFEFEF"/>
                    </a:gs>
                  </a:gsLst>
                  <a:lin ang="5400000" scaled="0"/>
                </a:gradFill>
              </a:rPr>
              <a:pPr>
                <a:lnSpc>
                  <a:spcPct val="90000"/>
                </a:lnSpc>
              </a:pPr>
              <a:t>‹#›</a:t>
            </a:fld>
            <a:endParaRPr dirty="0">
              <a:gradFill>
                <a:gsLst>
                  <a:gs pos="0">
                    <a:srgbClr val="EFEFEF"/>
                  </a:gs>
                  <a:gs pos="100000">
                    <a:srgbClr val="EFEFEF"/>
                  </a:gs>
                </a:gsLst>
                <a:lin ang="5400000" scaled="0"/>
              </a:gradFill>
            </a:endParaRPr>
          </a:p>
        </p:txBody>
      </p:sp>
    </p:spTree>
    <p:extLst>
      <p:ext uri="{BB962C8B-B14F-4D97-AF65-F5344CB8AC3E}">
        <p14:creationId xmlns:p14="http://schemas.microsoft.com/office/powerpoint/2010/main" val="13056047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ection Change 48pt Title">
    <p:bg>
      <p:bgPr>
        <a:solidFill>
          <a:schemeClr val="accent2"/>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p:spPr>
        <p:txBody>
          <a:bodyPr/>
          <a:lstStyle>
            <a:lvl1pPr marL="0" indent="0">
              <a:buNone/>
              <a:defRPr>
                <a:solidFill>
                  <a:schemeClr val="bg1"/>
                </a:solidFill>
              </a:defRPr>
            </a:lvl1pPr>
          </a:lstStyle>
          <a:p>
            <a:r>
              <a:rPr lang="en-US"/>
              <a:t>Click icon to add picture</a:t>
            </a:r>
            <a:endParaRPr lang="en-US" dirty="0"/>
          </a:p>
        </p:txBody>
      </p:sp>
      <p:sp>
        <p:nvSpPr>
          <p:cNvPr id="3" name="Text Placeholder 2"/>
          <p:cNvSpPr>
            <a:spLocks noGrp="1"/>
          </p:cNvSpPr>
          <p:nvPr>
            <p:ph type="body" sz="quarter" idx="11"/>
          </p:nvPr>
        </p:nvSpPr>
        <p:spPr>
          <a:xfrm>
            <a:off x="269239" y="1187620"/>
            <a:ext cx="4482124" cy="4482760"/>
          </a:xfrm>
          <a:prstGeom prst="rect">
            <a:avLst/>
          </a:prstGeom>
          <a:solidFill>
            <a:srgbClr val="008272">
              <a:alpha val="90588"/>
            </a:srgbClr>
          </a:solidFill>
        </p:spPr>
        <p:txBody>
          <a:bodyPr lIns="146304" tIns="91440" rIns="146304" bIns="91440">
            <a:noAutofit/>
          </a:bodyPr>
          <a:lstStyle>
            <a:lvl1pPr marL="0" indent="0" algn="l">
              <a:buNone/>
              <a:defRPr lang="en-US" sz="4705" kern="1200" spc="0" baseline="0" dirty="0" smtClean="0">
                <a:solidFill>
                  <a:schemeClr val="bg1"/>
                </a:solidFill>
                <a:latin typeface="+mj-lt"/>
                <a:ea typeface="+mn-ea"/>
                <a:cs typeface="+mn-cs"/>
              </a:defRPr>
            </a:lvl1pPr>
            <a:lvl2pPr marL="336113" indent="0" algn="l">
              <a:buNone/>
              <a:defRPr sz="4705"/>
            </a:lvl2pPr>
            <a:lvl3pPr marL="560187" indent="0" algn="l">
              <a:buNone/>
              <a:defRPr sz="4705"/>
            </a:lvl3pPr>
            <a:lvl4pPr marL="784261" indent="0" algn="l">
              <a:buNone/>
              <a:defRPr sz="4705"/>
            </a:lvl4pPr>
            <a:lvl5pPr marL="1008335" indent="0" algn="l">
              <a:buNone/>
              <a:defRPr sz="4705"/>
            </a:lvl5pPr>
          </a:lstStyle>
          <a:p>
            <a:pPr marL="0" marR="0" lvl="0" indent="0" algn="l" defTabSz="914367" rtl="0" eaLnBrk="1" fontAlgn="auto" latinLnBrk="0" hangingPunct="1">
              <a:lnSpc>
                <a:spcPct val="90000"/>
              </a:lnSpc>
              <a:spcBef>
                <a:spcPct val="20000"/>
              </a:spcBef>
              <a:spcAft>
                <a:spcPts val="0"/>
              </a:spcAft>
              <a:buClrTx/>
              <a:buSzPct val="90000"/>
              <a:buFont typeface="Arial" pitchFamily="34" charset="0"/>
              <a:buNone/>
              <a:tabLst/>
            </a:pPr>
            <a:r>
              <a:rPr lang="en-US" dirty="0"/>
              <a:t>Click to edit Master text styles</a:t>
            </a:r>
          </a:p>
        </p:txBody>
      </p:sp>
      <p:sp>
        <p:nvSpPr>
          <p:cNvPr id="5" name="Footer Placeholder 2"/>
          <p:cNvSpPr>
            <a:spLocks noGrp="1"/>
          </p:cNvSpPr>
          <p:nvPr>
            <p:ph type="ftr" sz="quarter" idx="3"/>
          </p:nvPr>
        </p:nvSpPr>
        <p:spPr>
          <a:xfrm>
            <a:off x="448212" y="6437243"/>
            <a:ext cx="3859607" cy="134483"/>
          </a:xfrm>
          <a:prstGeom prst="rect">
            <a:avLst/>
          </a:prstGeom>
        </p:spPr>
        <p:txBody>
          <a:bodyPr vert="horz" lIns="0" tIns="0" rIns="91440" bIns="0" rtlCol="0" anchor="ctr"/>
          <a:lstStyle>
            <a:lvl1pPr marL="0" algn="l" defTabSz="914367" rtl="0" eaLnBrk="1" latinLnBrk="0" hangingPunct="1">
              <a:defRPr lang="en-US" sz="882" kern="1200">
                <a:solidFill>
                  <a:schemeClr val="bg1"/>
                </a:solidFill>
                <a:latin typeface="+mn-lt"/>
                <a:ea typeface="+mn-ea"/>
                <a:cs typeface="+mn-cs"/>
              </a:defRPr>
            </a:lvl1pPr>
          </a:lstStyle>
          <a:p>
            <a:r>
              <a:rPr>
                <a:solidFill>
                  <a:srgbClr val="FFFFFF"/>
                </a:solidFill>
              </a:rPr>
              <a:t>Microsoft Confidential</a:t>
            </a:r>
          </a:p>
        </p:txBody>
      </p:sp>
      <p:sp>
        <p:nvSpPr>
          <p:cNvPr id="6" name="Slide Number Placeholder 4"/>
          <p:cNvSpPr>
            <a:spLocks noGrp="1"/>
          </p:cNvSpPr>
          <p:nvPr>
            <p:ph type="sldNum" sz="quarter" idx="4"/>
          </p:nvPr>
        </p:nvSpPr>
        <p:spPr>
          <a:xfrm>
            <a:off x="11367166" y="6437243"/>
            <a:ext cx="555596" cy="134483"/>
          </a:xfrm>
          <a:prstGeom prst="rect">
            <a:avLst/>
          </a:prstGeom>
        </p:spPr>
        <p:txBody>
          <a:bodyPr vert="horz" lIns="91440" tIns="0" rIns="0" bIns="0" rtlCol="0" anchor="ctr"/>
          <a:lstStyle>
            <a:lvl1pPr algn="r">
              <a:defRPr lang="en-US" sz="882" b="0" kern="1200" smtClean="0">
                <a:solidFill>
                  <a:schemeClr val="bg1"/>
                </a:solidFill>
                <a:latin typeface="+mn-lt"/>
                <a:ea typeface="+mn-ea"/>
                <a:cs typeface="+mn-cs"/>
              </a:defRPr>
            </a:lvl1pPr>
          </a:lstStyle>
          <a:p>
            <a:fld id="{27258FFF-F925-446B-8502-81C933981705}" type="slidenum">
              <a:rPr>
                <a:solidFill>
                  <a:srgbClr val="FFFFFF"/>
                </a:solidFill>
              </a:rPr>
              <a:pPr/>
              <a:t>‹#›</a:t>
            </a:fld>
            <a:endParaRPr>
              <a:solidFill>
                <a:srgbClr val="FFFFFF"/>
              </a:solidFill>
            </a:endParaRPr>
          </a:p>
        </p:txBody>
      </p:sp>
    </p:spTree>
    <p:extLst>
      <p:ext uri="{BB962C8B-B14F-4D97-AF65-F5344CB8AC3E}">
        <p14:creationId xmlns:p14="http://schemas.microsoft.com/office/powerpoint/2010/main" val="344929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a:solidFill>
                  <a:srgbClr val="505050"/>
                </a:solidFill>
              </a:rPr>
              <a:t>Microsoft Confidential</a:t>
            </a:r>
          </a:p>
        </p:txBody>
      </p:sp>
      <p:sp>
        <p:nvSpPr>
          <p:cNvPr id="3" name="Slide Number Placeholder 2"/>
          <p:cNvSpPr>
            <a:spLocks noGrp="1"/>
          </p:cNvSpPr>
          <p:nvPr>
            <p:ph type="sldNum" sz="quarter" idx="11"/>
          </p:nvPr>
        </p:nvSpPr>
        <p:spPr/>
        <p:txBody>
          <a:bodyPr/>
          <a:lstStyle/>
          <a:p>
            <a:fld id="{27258FFF-F925-446B-8502-81C933981705}" type="slidenum">
              <a:rPr>
                <a:solidFill>
                  <a:srgbClr val="505050"/>
                </a:solidFill>
              </a:rPr>
              <a:pPr/>
              <a:t>‹#›</a:t>
            </a:fld>
            <a:endParaRPr>
              <a:solidFill>
                <a:srgbClr val="505050"/>
              </a:solidFill>
            </a:endParaRPr>
          </a:p>
        </p:txBody>
      </p:sp>
    </p:spTree>
    <p:extLst>
      <p:ext uri="{BB962C8B-B14F-4D97-AF65-F5344CB8AC3E}">
        <p14:creationId xmlns:p14="http://schemas.microsoft.com/office/powerpoint/2010/main" val="338196839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0pt Title w/photo">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12192000" cy="6858000"/>
          </a:xfrm>
          <a:prstGeom prst="rect">
            <a:avLst/>
          </a:prstGeom>
        </p:spPr>
        <p:txBody>
          <a:bodyPr anchor="ctr"/>
          <a:lstStyle>
            <a:lvl1pPr marL="0" indent="0">
              <a:buNone/>
              <a:defRPr baseline="0"/>
            </a:lvl1pPr>
          </a:lstStyle>
          <a:p>
            <a:r>
              <a:rPr lang="en-US" dirty="0"/>
              <a:t>click icon to insert photo</a:t>
            </a:r>
          </a:p>
        </p:txBody>
      </p:sp>
      <p:sp>
        <p:nvSpPr>
          <p:cNvPr id="7" name="Text Placeholder 4"/>
          <p:cNvSpPr>
            <a:spLocks noGrp="1"/>
          </p:cNvSpPr>
          <p:nvPr>
            <p:ph type="body" sz="quarter" idx="12"/>
          </p:nvPr>
        </p:nvSpPr>
        <p:spPr>
          <a:xfrm>
            <a:off x="269240" y="291073"/>
            <a:ext cx="10757100" cy="1108425"/>
          </a:xfrm>
          <a:prstGeom prst="rect">
            <a:avLst/>
          </a:prstGeom>
        </p:spPr>
        <p:txBody>
          <a:bodyPr lIns="146304" tIns="91440" rIns="146304" bIns="91440">
            <a:noAutofit/>
          </a:bodyPr>
          <a:lstStyle>
            <a:lvl1pPr marL="0" indent="0">
              <a:lnSpc>
                <a:spcPct val="90000"/>
              </a:lnSpc>
              <a:spcBef>
                <a:spcPts val="1175"/>
              </a:spcBef>
              <a:spcAft>
                <a:spcPts val="2355"/>
              </a:spcAft>
              <a:buFontTx/>
              <a:buNone/>
              <a:defRPr lang="en-US" sz="6865" b="0" i="0" kern="1200" spc="0" baseline="0" dirty="0" smtClean="0">
                <a:solidFill>
                  <a:schemeClr val="bg1"/>
                </a:solidFill>
                <a:latin typeface="+mj-lt"/>
                <a:ea typeface="+mn-ea"/>
                <a:cs typeface="+mn-cs"/>
              </a:defRPr>
            </a:lvl1pPr>
          </a:lstStyle>
          <a:p>
            <a:pPr marL="0" marR="0" lvl="0" indent="0" algn="l" defTabSz="914523" rtl="0" eaLnBrk="1" fontAlgn="auto" latinLnBrk="0" hangingPunct="1">
              <a:lnSpc>
                <a:spcPct val="90000"/>
              </a:lnSpc>
              <a:spcBef>
                <a:spcPts val="1175"/>
              </a:spcBef>
              <a:spcAft>
                <a:spcPts val="2355"/>
              </a:spcAft>
              <a:buClrTx/>
              <a:buSzPct val="90000"/>
              <a:buFontTx/>
              <a:buNone/>
              <a:tabLst/>
            </a:pPr>
            <a:r>
              <a:rPr lang="en-US" dirty="0"/>
              <a:t>Click to edit Master text</a:t>
            </a:r>
          </a:p>
        </p:txBody>
      </p:sp>
    </p:spTree>
    <p:extLst>
      <p:ext uri="{BB962C8B-B14F-4D97-AF65-F5344CB8AC3E}">
        <p14:creationId xmlns:p14="http://schemas.microsoft.com/office/powerpoint/2010/main" val="315129471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240678"/>
          </a:xfrm>
          <a:prstGeom prst="rect">
            <a:avLst/>
          </a:prstGeom>
        </p:spPr>
        <p:txBody>
          <a:bodyPr>
            <a:spAutoFit/>
          </a:bodyPr>
          <a:lstStyle>
            <a:lvl1pPr>
              <a:buClr>
                <a:schemeClr val="tx2"/>
              </a:buClr>
              <a:defRPr>
                <a:gradFill>
                  <a:gsLst>
                    <a:gs pos="13869">
                      <a:schemeClr val="tx2"/>
                    </a:gs>
                    <a:gs pos="42000">
                      <a:schemeClr val="tx2"/>
                    </a:gs>
                  </a:gsLst>
                  <a:lin ang="5400000" scaled="0"/>
                </a:gradFill>
              </a:defRPr>
            </a:lvl1pPr>
            <a:lvl3pPr>
              <a:defRPr sz="2353"/>
            </a:lvl3pPr>
            <a:lvl4pPr>
              <a:defRPr sz="1961"/>
            </a:lvl4pPr>
            <a:lvl5pPr>
              <a:defRPr sz="196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269240" y="289511"/>
            <a:ext cx="11655840" cy="89966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4272209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3/28/2024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3/28/2024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3/28/2024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3/28/2024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3/28/2024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3/28/2024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3/28/2024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3/28/2024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7" name="Footer Placeholder 2"/>
          <p:cNvSpPr>
            <a:spLocks noGrp="1"/>
          </p:cNvSpPr>
          <p:nvPr>
            <p:ph type="ftr" sz="quarter" idx="3"/>
          </p:nvPr>
        </p:nvSpPr>
        <p:spPr>
          <a:xfrm>
            <a:off x="448212" y="6437243"/>
            <a:ext cx="3859607" cy="134483"/>
          </a:xfrm>
          <a:prstGeom prst="rect">
            <a:avLst/>
          </a:prstGeom>
        </p:spPr>
        <p:txBody>
          <a:bodyPr vert="horz" lIns="0" tIns="0" rIns="91440" bIns="0" rtlCol="0" anchor="ctr"/>
          <a:lstStyle>
            <a:lvl1pPr marL="0" algn="l" defTabSz="914367" rtl="0" eaLnBrk="1" latinLnBrk="0" hangingPunct="1">
              <a:defRPr lang="en-US" sz="882" kern="1200">
                <a:solidFill>
                  <a:schemeClr val="bg1"/>
                </a:solidFill>
                <a:latin typeface="+mn-lt"/>
                <a:ea typeface="+mn-ea"/>
                <a:cs typeface="+mn-cs"/>
              </a:defRPr>
            </a:lvl1pPr>
          </a:lstStyle>
          <a:p>
            <a:r>
              <a:rPr>
                <a:solidFill>
                  <a:srgbClr val="FFFFFF"/>
                </a:solidFill>
              </a:rPr>
              <a:t>Microsoft Confidential</a:t>
            </a:r>
          </a:p>
        </p:txBody>
      </p:sp>
      <p:sp>
        <p:nvSpPr>
          <p:cNvPr id="8" name="Slide Number Placeholder 4"/>
          <p:cNvSpPr>
            <a:spLocks noGrp="1"/>
          </p:cNvSpPr>
          <p:nvPr>
            <p:ph type="sldNum" sz="quarter" idx="4"/>
          </p:nvPr>
        </p:nvSpPr>
        <p:spPr>
          <a:xfrm>
            <a:off x="11367166" y="6437243"/>
            <a:ext cx="555596" cy="134483"/>
          </a:xfrm>
          <a:prstGeom prst="rect">
            <a:avLst/>
          </a:prstGeom>
        </p:spPr>
        <p:txBody>
          <a:bodyPr vert="horz" lIns="91440" tIns="0" rIns="0" bIns="0" rtlCol="0" anchor="ctr"/>
          <a:lstStyle>
            <a:lvl1pPr algn="r">
              <a:defRPr lang="en-US" sz="882" b="0" kern="1200" smtClean="0">
                <a:solidFill>
                  <a:schemeClr val="bg1"/>
                </a:solidFill>
                <a:latin typeface="+mn-lt"/>
                <a:ea typeface="+mn-ea"/>
                <a:cs typeface="+mn-cs"/>
              </a:defRPr>
            </a:lvl1pPr>
          </a:lstStyle>
          <a:p>
            <a:fld id="{27258FFF-F925-446B-8502-81C933981705}" type="slidenum">
              <a:rPr>
                <a:solidFill>
                  <a:srgbClr val="FFFFFF"/>
                </a:solidFill>
              </a:rPr>
              <a:pPr/>
              <a:t>‹#›</a:t>
            </a:fld>
            <a:endParaRPr>
              <a:solidFill>
                <a:srgbClr val="FFFFFF"/>
              </a:solidFill>
            </a:endParaRPr>
          </a:p>
        </p:txBody>
      </p:sp>
    </p:spTree>
    <p:extLst>
      <p:ext uri="{BB962C8B-B14F-4D97-AF65-F5344CB8AC3E}">
        <p14:creationId xmlns:p14="http://schemas.microsoft.com/office/powerpoint/2010/main" val="150573650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896386" rtl="0" eaLnBrk="1" latinLnBrk="0" hangingPunct="1">
        <a:spcBef>
          <a:spcPct val="0"/>
        </a:spcBef>
        <a:buNone/>
        <a:defRPr sz="4313" kern="1200">
          <a:solidFill>
            <a:schemeClr val="tx1"/>
          </a:solidFill>
          <a:latin typeface="+mj-lt"/>
          <a:ea typeface="+mj-ea"/>
          <a:cs typeface="+mj-cs"/>
        </a:defRPr>
      </a:lvl1pPr>
    </p:titleStyle>
    <p:bodyStyle>
      <a:lvl1pPr marL="336145" indent="-336145" algn="l" defTabSz="896386" rtl="0" eaLnBrk="1" latinLnBrk="0" hangingPunct="1">
        <a:spcBef>
          <a:spcPct val="20000"/>
        </a:spcBef>
        <a:buFont typeface="Arial" pitchFamily="34" charset="0"/>
        <a:buChar char="•"/>
        <a:defRPr sz="3137" kern="1200">
          <a:solidFill>
            <a:schemeClr val="tx1"/>
          </a:solidFill>
          <a:latin typeface="+mn-lt"/>
          <a:ea typeface="+mn-ea"/>
          <a:cs typeface="+mn-cs"/>
        </a:defRPr>
      </a:lvl1pPr>
      <a:lvl2pPr marL="728314" indent="-280121" algn="l" defTabSz="896386" rtl="0" eaLnBrk="1" latinLnBrk="0" hangingPunct="1">
        <a:spcBef>
          <a:spcPct val="20000"/>
        </a:spcBef>
        <a:buFont typeface="Arial" pitchFamily="34" charset="0"/>
        <a:buChar char="–"/>
        <a:defRPr sz="2745" kern="1200">
          <a:solidFill>
            <a:schemeClr val="tx1"/>
          </a:solidFill>
          <a:latin typeface="+mn-lt"/>
          <a:ea typeface="+mn-ea"/>
          <a:cs typeface="+mn-cs"/>
        </a:defRPr>
      </a:lvl2pPr>
      <a:lvl3pPr marL="1120483" indent="-224097" algn="l" defTabSz="896386" rtl="0" eaLnBrk="1" latinLnBrk="0" hangingPunct="1">
        <a:spcBef>
          <a:spcPct val="20000"/>
        </a:spcBef>
        <a:buFont typeface="Arial" pitchFamily="34" charset="0"/>
        <a:buChar char="•"/>
        <a:defRPr sz="2353" kern="1200">
          <a:solidFill>
            <a:schemeClr val="tx1"/>
          </a:solidFill>
          <a:latin typeface="+mn-lt"/>
          <a:ea typeface="+mn-ea"/>
          <a:cs typeface="+mn-cs"/>
        </a:defRPr>
      </a:lvl3pPr>
      <a:lvl4pPr marL="1568676"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4pPr>
      <a:lvl5pPr marL="2016869"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5pPr>
      <a:lvl6pPr marL="2465062"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13256"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361449"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09642"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896386" rtl="0" eaLnBrk="1" latinLnBrk="0" hangingPunct="1">
        <a:defRPr sz="1765" kern="1200">
          <a:solidFill>
            <a:schemeClr val="tx1"/>
          </a:solidFill>
          <a:latin typeface="+mn-lt"/>
          <a:ea typeface="+mn-ea"/>
          <a:cs typeface="+mn-cs"/>
        </a:defRPr>
      </a:lvl1pPr>
      <a:lvl2pPr marL="448193" algn="l" defTabSz="896386" rtl="0" eaLnBrk="1" latinLnBrk="0" hangingPunct="1">
        <a:defRPr sz="1765" kern="1200">
          <a:solidFill>
            <a:schemeClr val="tx1"/>
          </a:solidFill>
          <a:latin typeface="+mn-lt"/>
          <a:ea typeface="+mn-ea"/>
          <a:cs typeface="+mn-cs"/>
        </a:defRPr>
      </a:lvl2pPr>
      <a:lvl3pPr marL="896386" algn="l" defTabSz="896386" rtl="0" eaLnBrk="1" latinLnBrk="0" hangingPunct="1">
        <a:defRPr sz="1765" kern="1200">
          <a:solidFill>
            <a:schemeClr val="tx1"/>
          </a:solidFill>
          <a:latin typeface="+mn-lt"/>
          <a:ea typeface="+mn-ea"/>
          <a:cs typeface="+mn-cs"/>
        </a:defRPr>
      </a:lvl3pPr>
      <a:lvl4pPr marL="1344579" algn="l" defTabSz="896386" rtl="0" eaLnBrk="1" latinLnBrk="0" hangingPunct="1">
        <a:defRPr sz="1765" kern="1200">
          <a:solidFill>
            <a:schemeClr val="tx1"/>
          </a:solidFill>
          <a:latin typeface="+mn-lt"/>
          <a:ea typeface="+mn-ea"/>
          <a:cs typeface="+mn-cs"/>
        </a:defRPr>
      </a:lvl4pPr>
      <a:lvl5pPr marL="1792773" algn="l" defTabSz="896386" rtl="0" eaLnBrk="1" latinLnBrk="0" hangingPunct="1">
        <a:defRPr sz="1765" kern="1200">
          <a:solidFill>
            <a:schemeClr val="tx1"/>
          </a:solidFill>
          <a:latin typeface="+mn-lt"/>
          <a:ea typeface="+mn-ea"/>
          <a:cs typeface="+mn-cs"/>
        </a:defRPr>
      </a:lvl5pPr>
      <a:lvl6pPr marL="2240966" algn="l" defTabSz="896386" rtl="0" eaLnBrk="1" latinLnBrk="0" hangingPunct="1">
        <a:defRPr sz="1765" kern="1200">
          <a:solidFill>
            <a:schemeClr val="tx1"/>
          </a:solidFill>
          <a:latin typeface="+mn-lt"/>
          <a:ea typeface="+mn-ea"/>
          <a:cs typeface="+mn-cs"/>
        </a:defRPr>
      </a:lvl6pPr>
      <a:lvl7pPr marL="2689159" algn="l" defTabSz="896386" rtl="0" eaLnBrk="1" latinLnBrk="0" hangingPunct="1">
        <a:defRPr sz="1765" kern="1200">
          <a:solidFill>
            <a:schemeClr val="tx1"/>
          </a:solidFill>
          <a:latin typeface="+mn-lt"/>
          <a:ea typeface="+mn-ea"/>
          <a:cs typeface="+mn-cs"/>
        </a:defRPr>
      </a:lvl7pPr>
      <a:lvl8pPr marL="3137352" algn="l" defTabSz="896386" rtl="0" eaLnBrk="1" latinLnBrk="0" hangingPunct="1">
        <a:defRPr sz="1765" kern="1200">
          <a:solidFill>
            <a:schemeClr val="tx1"/>
          </a:solidFill>
          <a:latin typeface="+mn-lt"/>
          <a:ea typeface="+mn-ea"/>
          <a:cs typeface="+mn-cs"/>
        </a:defRPr>
      </a:lvl8pPr>
      <a:lvl9pPr marL="3585545" algn="l" defTabSz="896386"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73">
          <p15:clr>
            <a:srgbClr val="547EBF"/>
          </p15:clr>
        </p15:guide>
        <p15:guide id="2" orient="horz" pos="187">
          <p15:clr>
            <a:srgbClr val="547EBF"/>
          </p15:clr>
        </p15:guide>
        <p15:guide id="3" orient="horz" pos="4219">
          <p15:clr>
            <a:srgbClr val="547EBF"/>
          </p15:clr>
        </p15:guide>
        <p15:guide id="4" pos="7661">
          <p15:clr>
            <a:srgbClr val="547EBF"/>
          </p15:clr>
        </p15:guide>
        <p15:guide id="5" orient="horz" pos="763">
          <p15:clr>
            <a:srgbClr val="A4A3A4"/>
          </p15:clr>
        </p15:guide>
        <p15:guide id="6" orient="horz" pos="1339">
          <p15:clr>
            <a:srgbClr val="A4A3A4"/>
          </p15:clr>
        </p15:guide>
        <p15:guide id="7" orient="horz" pos="1915">
          <p15:clr>
            <a:srgbClr val="A4A3A4"/>
          </p15:clr>
        </p15:guide>
        <p15:guide id="8" orient="horz" pos="2491">
          <p15:clr>
            <a:srgbClr val="A4A3A4"/>
          </p15:clr>
        </p15:guide>
        <p15:guide id="9" orient="horz" pos="3067">
          <p15:clr>
            <a:srgbClr val="A4A3A4"/>
          </p15:clr>
        </p15:guide>
        <p15:guide id="10" orient="horz" pos="3643">
          <p15:clr>
            <a:srgbClr val="A4A3A4"/>
          </p15:clr>
        </p15:guide>
        <p15:guide id="11" pos="749">
          <p15:clr>
            <a:srgbClr val="A4A3A4"/>
          </p15:clr>
        </p15:guide>
        <p15:guide id="12" pos="1325">
          <p15:clr>
            <a:srgbClr val="A4A3A4"/>
          </p15:clr>
        </p15:guide>
        <p15:guide id="13" pos="1901">
          <p15:clr>
            <a:srgbClr val="A4A3A4"/>
          </p15:clr>
        </p15:guide>
        <p15:guide id="14" pos="2477">
          <p15:clr>
            <a:srgbClr val="A4A3A4"/>
          </p15:clr>
        </p15:guide>
        <p15:guide id="15" pos="3053">
          <p15:clr>
            <a:srgbClr val="A4A3A4"/>
          </p15:clr>
        </p15:guide>
        <p15:guide id="16" pos="3629">
          <p15:clr>
            <a:srgbClr val="A4A3A4"/>
          </p15:clr>
        </p15:guide>
        <p15:guide id="17" pos="4205">
          <p15:clr>
            <a:srgbClr val="A4A3A4"/>
          </p15:clr>
        </p15:guide>
        <p15:guide id="18" pos="4781">
          <p15:clr>
            <a:srgbClr val="A4A3A4"/>
          </p15:clr>
        </p15:guide>
        <p15:guide id="19" pos="5357">
          <p15:clr>
            <a:srgbClr val="A4A3A4"/>
          </p15:clr>
        </p15:guide>
        <p15:guide id="20" pos="5933">
          <p15:clr>
            <a:srgbClr val="A4A3A4"/>
          </p15:clr>
        </p15:guide>
        <p15:guide id="21" pos="6509">
          <p15:clr>
            <a:srgbClr val="A4A3A4"/>
          </p15:clr>
        </p15:guide>
        <p15:guide id="22" pos="708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t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5.emf"/><Relationship Id="rId4" Type="http://schemas.openxmlformats.org/officeDocument/2006/relationships/image" Target="../media/image34.emf"/></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0.emf"/><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730000" y="639097"/>
            <a:ext cx="4813072" cy="3494791"/>
          </a:xfrm>
        </p:spPr>
        <p:txBody>
          <a:bodyPr>
            <a:noAutofit/>
          </a:bodyPr>
          <a:lstStyle/>
          <a:p>
            <a:r>
              <a:rPr lang="en-US" sz="5400">
                <a:latin typeface="AR ESSENCE" panose="02000000000000000000" pitchFamily="2" charset="0"/>
              </a:rPr>
              <a:t>COMP 1100</a:t>
            </a:r>
            <a:br>
              <a:rPr lang="en-US" sz="5400">
                <a:latin typeface="AR ESSENCE" panose="02000000000000000000" pitchFamily="2" charset="0"/>
              </a:rPr>
            </a:br>
            <a:r>
              <a:rPr lang="en-US" sz="5400">
                <a:latin typeface="AR ESSENCE" panose="02000000000000000000" pitchFamily="2" charset="0"/>
              </a:rPr>
              <a:t>Data Modeling &amp; Management</a:t>
            </a:r>
            <a:endParaRPr lang="en-US" sz="5400" dirty="0">
              <a:latin typeface="AR ESSENCE" panose="02000000000000000000" pitchFamily="2" charset="0"/>
            </a:endParaRP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829101" cy="1238616"/>
          </a:xfrm>
        </p:spPr>
        <p:txBody>
          <a:bodyPr>
            <a:normAutofit/>
          </a:bodyPr>
          <a:lstStyle/>
          <a:p>
            <a:r>
              <a:rPr lang="en-US" cap="none">
                <a:latin typeface="Adelon-Light" panose="00000300000000000000" pitchFamily="2" charset="0"/>
                <a:ea typeface="Adelon-Light" panose="00000300000000000000" pitchFamily="2" charset="0"/>
              </a:rPr>
              <a:t>David </a:t>
            </a:r>
            <a:r>
              <a:rPr lang="en-US" cap="none" dirty="0">
                <a:latin typeface="Adelon-Light" panose="00000300000000000000" pitchFamily="2" charset="0"/>
                <a:ea typeface="Adelon-Light" panose="00000300000000000000" pitchFamily="2" charset="0"/>
              </a:rPr>
              <a:t>J Stucki</a:t>
            </a:r>
          </a:p>
          <a:p>
            <a:r>
              <a:rPr lang="en-US" cap="none" dirty="0">
                <a:latin typeface="Adelon-Light" panose="00000300000000000000" pitchFamily="2" charset="0"/>
                <a:ea typeface="Adelon-Light" panose="00000300000000000000" pitchFamily="2" charset="0"/>
              </a:rPr>
              <a:t>Otterbein University</a:t>
            </a:r>
          </a:p>
        </p:txBody>
      </p:sp>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close-up of water droplets&#10;&#10;Description automatically generated with low confidence">
            <a:extLst>
              <a:ext uri="{FF2B5EF4-FFF2-40B4-BE49-F238E27FC236}">
                <a16:creationId xmlns:a16="http://schemas.microsoft.com/office/drawing/2014/main" id="{1B6400FB-E79D-8229-8937-DF37B33D4831}"/>
              </a:ext>
            </a:extLst>
          </p:cNvPr>
          <p:cNvPicPr>
            <a:picLocks noChangeAspect="1"/>
          </p:cNvPicPr>
          <p:nvPr/>
        </p:nvPicPr>
        <p:blipFill>
          <a:blip r:embed="rId4">
            <a:duotone>
              <a:schemeClr val="accent1">
                <a:shade val="45000"/>
                <a:satMod val="135000"/>
              </a:schemeClr>
              <a:prstClr val="white"/>
            </a:duotone>
          </a:blip>
          <a:stretch>
            <a:fillRect/>
          </a:stretch>
        </p:blipFill>
        <p:spPr>
          <a:xfrm rot="5400000">
            <a:off x="-874395" y="874394"/>
            <a:ext cx="6857996" cy="5109207"/>
          </a:xfrm>
          <a:prstGeom prst="rect">
            <a:avLst/>
          </a:prstGeom>
        </p:spPr>
      </p:pic>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6" name="Rectangle 4"/>
          <p:cNvSpPr>
            <a:spLocks noGrp="1" noChangeArrowheads="1"/>
          </p:cNvSpPr>
          <p:nvPr>
            <p:ph type="title"/>
          </p:nvPr>
        </p:nvSpPr>
        <p:spPr/>
        <p:txBody>
          <a:bodyPr/>
          <a:lstStyle/>
          <a:p>
            <a:r>
              <a:rPr lang="en-US" dirty="0"/>
              <a:t>Adjust Column Width and Row Height</a:t>
            </a:r>
          </a:p>
        </p:txBody>
      </p:sp>
      <p:sp>
        <p:nvSpPr>
          <p:cNvPr id="499717" name="Rectangle 5"/>
          <p:cNvSpPr>
            <a:spLocks noGrp="1" noChangeArrowheads="1"/>
          </p:cNvSpPr>
          <p:nvPr>
            <p:ph type="body" idx="1"/>
          </p:nvPr>
        </p:nvSpPr>
        <p:spPr/>
        <p:txBody>
          <a:bodyPr/>
          <a:lstStyle/>
          <a:p>
            <a:r>
              <a:rPr lang="en-US" dirty="0"/>
              <a:t>Select row(s) or column(s) before adjusting.</a:t>
            </a:r>
          </a:p>
          <a:p>
            <a:r>
              <a:rPr lang="en-US" dirty="0"/>
              <a:t>Use AutoFit.</a:t>
            </a:r>
          </a:p>
          <a:p>
            <a:r>
              <a:rPr lang="en-US" dirty="0"/>
              <a:t>Use Ribbon commands for precise settings.</a:t>
            </a:r>
          </a:p>
          <a:p>
            <a:r>
              <a:rPr lang="en-US" dirty="0"/>
              <a:t>Drag the row or column header to manually adjust.</a:t>
            </a:r>
          </a:p>
        </p:txBody>
      </p:sp>
      <p:grpSp>
        <p:nvGrpSpPr>
          <p:cNvPr id="2" name="Group 1">
            <a:extLst>
              <a:ext uri="{FF2B5EF4-FFF2-40B4-BE49-F238E27FC236}">
                <a16:creationId xmlns:a16="http://schemas.microsoft.com/office/drawing/2014/main" id="{F0EEF860-81FB-2861-D9E5-67F22056E339}"/>
              </a:ext>
            </a:extLst>
          </p:cNvPr>
          <p:cNvGrpSpPr/>
          <p:nvPr/>
        </p:nvGrpSpPr>
        <p:grpSpPr>
          <a:xfrm>
            <a:off x="6627310" y="3071426"/>
            <a:ext cx="4528370" cy="2253241"/>
            <a:chOff x="2392691" y="3573844"/>
            <a:chExt cx="4528370" cy="2253241"/>
          </a:xfrm>
        </p:grpSpPr>
        <p:sp>
          <p:nvSpPr>
            <p:cNvPr id="7" name="TextBox 6"/>
            <p:cNvSpPr txBox="1"/>
            <p:nvPr/>
          </p:nvSpPr>
          <p:spPr>
            <a:xfrm>
              <a:off x="2392691" y="3573844"/>
              <a:ext cx="4528370" cy="631840"/>
            </a:xfrm>
            <a:prstGeom prst="rect">
              <a:avLst/>
            </a:prstGeom>
            <a:noFill/>
          </p:spPr>
          <p:txBody>
            <a:bodyPr wrap="square" rtlCol="0">
              <a:spAutoFit/>
            </a:bodyPr>
            <a:lstStyle/>
            <a:p>
              <a:pPr>
                <a:buNone/>
              </a:pPr>
              <a:r>
                <a:rPr lang="en-US" sz="1753" dirty="0"/>
                <a:t>Drag to the left or right to change a column’s width when you see the double arrow.</a:t>
              </a:r>
            </a:p>
          </p:txBody>
        </p:sp>
        <p:pic>
          <p:nvPicPr>
            <p:cNvPr id="9" name="Picture 8" descr="Image shows a portion of the worksheet with the double arrow used to resize cells called out."/>
            <p:cNvPicPr/>
            <p:nvPr/>
          </p:nvPicPr>
          <p:blipFill>
            <a:blip r:embed="rId3">
              <a:extLst>
                <a:ext uri="{28A0092B-C50C-407E-A947-70E740481C1C}">
                  <a14:useLocalDpi xmlns:a14="http://schemas.microsoft.com/office/drawing/2010/main" val="0"/>
                </a:ext>
              </a:extLst>
            </a:blip>
            <a:stretch>
              <a:fillRect/>
            </a:stretch>
          </p:blipFill>
          <p:spPr>
            <a:xfrm>
              <a:off x="2392691" y="4764271"/>
              <a:ext cx="3831357" cy="1062814"/>
            </a:xfrm>
            <a:prstGeom prst="rect">
              <a:avLst/>
            </a:prstGeom>
            <a:ln>
              <a:solidFill>
                <a:srgbClr val="004482"/>
              </a:solidFill>
            </a:ln>
          </p:spPr>
        </p:pic>
        <p:cxnSp>
          <p:nvCxnSpPr>
            <p:cNvPr id="10" name="Straight Connector 9"/>
            <p:cNvCxnSpPr>
              <a:cxnSpLocks/>
            </p:cNvCxnSpPr>
            <p:nvPr/>
          </p:nvCxnSpPr>
          <p:spPr bwMode="auto">
            <a:xfrm>
              <a:off x="3009014" y="4156552"/>
              <a:ext cx="343468" cy="607719"/>
            </a:xfrm>
            <a:prstGeom prst="line">
              <a:avLst/>
            </a:prstGeom>
            <a:noFill/>
            <a:ln w="28575" cap="flat" cmpd="sng" algn="ctr">
              <a:solidFill>
                <a:srgbClr val="004482"/>
              </a:solidFill>
              <a:prstDash val="solid"/>
              <a:round/>
              <a:headEnd type="none" w="med" len="med"/>
              <a:tailEnd type="none" w="med" len="med"/>
            </a:ln>
            <a:effectLst/>
          </p:spPr>
        </p:cxnSp>
        <p:cxnSp>
          <p:nvCxnSpPr>
            <p:cNvPr id="11" name="Straight Connector 10"/>
            <p:cNvCxnSpPr>
              <a:cxnSpLocks/>
            </p:cNvCxnSpPr>
            <p:nvPr/>
          </p:nvCxnSpPr>
          <p:spPr bwMode="auto">
            <a:xfrm>
              <a:off x="3475141" y="4900096"/>
              <a:ext cx="1181760" cy="0"/>
            </a:xfrm>
            <a:prstGeom prst="line">
              <a:avLst/>
            </a:prstGeom>
            <a:noFill/>
            <a:ln w="28575" cap="flat" cmpd="sng" algn="ctr">
              <a:solidFill>
                <a:srgbClr val="004482"/>
              </a:solidFill>
              <a:prstDash val="solid"/>
              <a:round/>
              <a:headEnd type="none" w="med" len="med"/>
              <a:tailEnd type="triangle" w="med" len="med"/>
            </a:ln>
            <a:effectLst/>
          </p:spPr>
        </p:cxnSp>
        <p:cxnSp>
          <p:nvCxnSpPr>
            <p:cNvPr id="12" name="Straight Connector 11">
              <a:extLst>
                <a:ext uri="{FF2B5EF4-FFF2-40B4-BE49-F238E27FC236}">
                  <a16:creationId xmlns:a16="http://schemas.microsoft.com/office/drawing/2014/main" id="{D9E4F525-0711-4514-9B83-FAD93E8CB0AB}"/>
                </a:ext>
              </a:extLst>
            </p:cNvPr>
            <p:cNvCxnSpPr>
              <a:cxnSpLocks/>
            </p:cNvCxnSpPr>
            <p:nvPr/>
          </p:nvCxnSpPr>
          <p:spPr bwMode="auto">
            <a:xfrm flipH="1">
              <a:off x="2520007" y="4900096"/>
              <a:ext cx="742648" cy="0"/>
            </a:xfrm>
            <a:prstGeom prst="line">
              <a:avLst/>
            </a:prstGeom>
            <a:noFill/>
            <a:ln w="28575" cap="flat" cmpd="sng" algn="ctr">
              <a:solidFill>
                <a:srgbClr val="004482"/>
              </a:solidFill>
              <a:prstDash val="solid"/>
              <a:round/>
              <a:headEnd type="none" w="med" len="med"/>
              <a:tailEnd type="triangle" w="med" len="med"/>
            </a:ln>
            <a:effectLst/>
          </p:spPr>
        </p:cxnSp>
      </p:grpSp>
    </p:spTree>
    <p:extLst>
      <p:ext uri="{BB962C8B-B14F-4D97-AF65-F5344CB8AC3E}">
        <p14:creationId xmlns:p14="http://schemas.microsoft.com/office/powerpoint/2010/main" val="765122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11" name="Rectangle 7"/>
          <p:cNvSpPr>
            <a:spLocks noGrp="1" noChangeArrowheads="1"/>
          </p:cNvSpPr>
          <p:nvPr>
            <p:ph type="title"/>
          </p:nvPr>
        </p:nvSpPr>
        <p:spPr/>
        <p:txBody>
          <a:bodyPr/>
          <a:lstStyle/>
          <a:p>
            <a:r>
              <a:rPr lang="en-US" dirty="0"/>
              <a:t>Formatting Cells</a:t>
            </a:r>
          </a:p>
        </p:txBody>
      </p:sp>
      <p:sp>
        <p:nvSpPr>
          <p:cNvPr id="507912" name="Rectangle 8"/>
          <p:cNvSpPr>
            <a:spLocks noGrp="1" noChangeArrowheads="1"/>
          </p:cNvSpPr>
          <p:nvPr>
            <p:ph type="body" idx="1"/>
          </p:nvPr>
        </p:nvSpPr>
        <p:spPr>
          <a:xfrm>
            <a:off x="1097280" y="2141940"/>
            <a:ext cx="2578243" cy="3231947"/>
          </a:xfrm>
        </p:spPr>
        <p:txBody>
          <a:bodyPr/>
          <a:lstStyle/>
          <a:p>
            <a:r>
              <a:rPr lang="en-US" dirty="0"/>
              <a:t>Borders and Fill</a:t>
            </a:r>
          </a:p>
          <a:p>
            <a:pPr lvl="1"/>
            <a:r>
              <a:rPr lang="en-US" dirty="0"/>
              <a:t>Borders add lines around the cells.</a:t>
            </a:r>
          </a:p>
          <a:p>
            <a:pPr lvl="1"/>
            <a:r>
              <a:rPr lang="en-US" dirty="0"/>
              <a:t>Fill adds color shading inside a cell.</a:t>
            </a:r>
          </a:p>
          <a:p>
            <a:pPr lvl="1"/>
            <a:endParaRPr lang="en-US" dirty="0"/>
          </a:p>
        </p:txBody>
      </p:sp>
      <p:pic>
        <p:nvPicPr>
          <p:cNvPr id="5" name="Picture 4" descr="Image shows an example of what a range of cells with a border and fill applied looks like.">
            <a:extLst>
              <a:ext uri="{FF2B5EF4-FFF2-40B4-BE49-F238E27FC236}">
                <a16:creationId xmlns:a16="http://schemas.microsoft.com/office/drawing/2014/main" id="{AB111D93-FC46-4E6F-8A7D-0E9BD7A07B7F}"/>
              </a:ext>
            </a:extLst>
          </p:cNvPr>
          <p:cNvPicPr>
            <a:picLocks noChangeAspect="1"/>
          </p:cNvPicPr>
          <p:nvPr/>
        </p:nvPicPr>
        <p:blipFill>
          <a:blip r:embed="rId3"/>
          <a:stretch>
            <a:fillRect/>
          </a:stretch>
        </p:blipFill>
        <p:spPr>
          <a:xfrm>
            <a:off x="9193366" y="2785615"/>
            <a:ext cx="1962314" cy="1108731"/>
          </a:xfrm>
          <a:prstGeom prst="rect">
            <a:avLst/>
          </a:prstGeom>
          <a:ln>
            <a:solidFill>
              <a:schemeClr val="tx1"/>
            </a:solidFill>
          </a:ln>
        </p:spPr>
      </p:pic>
      <p:sp>
        <p:nvSpPr>
          <p:cNvPr id="12" name="Text Box 5">
            <a:extLst>
              <a:ext uri="{FF2B5EF4-FFF2-40B4-BE49-F238E27FC236}">
                <a16:creationId xmlns:a16="http://schemas.microsoft.com/office/drawing/2014/main" id="{4D890E73-C1E3-4D34-9004-37FDBB0B1272}"/>
              </a:ext>
            </a:extLst>
          </p:cNvPr>
          <p:cNvSpPr txBox="1">
            <a:spLocks noChangeArrowheads="1"/>
          </p:cNvSpPr>
          <p:nvPr/>
        </p:nvSpPr>
        <p:spPr bwMode="auto">
          <a:xfrm>
            <a:off x="9139397" y="3904235"/>
            <a:ext cx="2016283" cy="1710508"/>
          </a:xfrm>
          <a:prstGeom prst="rect">
            <a:avLst/>
          </a:prstGeom>
          <a:noFill/>
          <a:ln w="28575">
            <a:noFill/>
            <a:miter lim="800000"/>
            <a:headEnd/>
            <a:tailEnd/>
          </a:ln>
          <a:effectLst/>
        </p:spPr>
        <p:txBody>
          <a:bodyPr wrap="square" lIns="91100" tIns="45549" rIns="91100" bIns="45549">
            <a:spAutoFit/>
          </a:bodyPr>
          <a:lstStyle/>
          <a:p>
            <a:pPr defTabSz="910821"/>
            <a:r>
              <a:rPr lang="en-US" sz="1753" dirty="0"/>
              <a:t>This range of four cells is filled with a green color and has black borders around each cell within it.</a:t>
            </a:r>
          </a:p>
        </p:txBody>
      </p:sp>
      <p:grpSp>
        <p:nvGrpSpPr>
          <p:cNvPr id="4" name="Group 3">
            <a:extLst>
              <a:ext uri="{FF2B5EF4-FFF2-40B4-BE49-F238E27FC236}">
                <a16:creationId xmlns:a16="http://schemas.microsoft.com/office/drawing/2014/main" id="{0F9CB70D-FDD2-4E01-C5D8-6E967F11AB50}"/>
              </a:ext>
            </a:extLst>
          </p:cNvPr>
          <p:cNvGrpSpPr/>
          <p:nvPr/>
        </p:nvGrpSpPr>
        <p:grpSpPr>
          <a:xfrm>
            <a:off x="4472628" y="2141940"/>
            <a:ext cx="4311727" cy="3840262"/>
            <a:chOff x="1706333" y="2785615"/>
            <a:chExt cx="4311727" cy="3840262"/>
          </a:xfrm>
        </p:grpSpPr>
        <p:sp>
          <p:nvSpPr>
            <p:cNvPr id="507909" name="Text Box 5"/>
            <p:cNvSpPr txBox="1">
              <a:spLocks noChangeArrowheads="1"/>
            </p:cNvSpPr>
            <p:nvPr/>
          </p:nvSpPr>
          <p:spPr bwMode="auto">
            <a:xfrm>
              <a:off x="1706333" y="3157969"/>
              <a:ext cx="1197894" cy="901248"/>
            </a:xfrm>
            <a:prstGeom prst="rect">
              <a:avLst/>
            </a:prstGeom>
            <a:noFill/>
            <a:ln w="28575">
              <a:noFill/>
              <a:miter lim="800000"/>
              <a:headEnd/>
              <a:tailEnd/>
            </a:ln>
            <a:effectLst/>
          </p:spPr>
          <p:txBody>
            <a:bodyPr wrap="square" lIns="91100" tIns="45549" rIns="91100" bIns="45549">
              <a:spAutoFit/>
            </a:bodyPr>
            <a:lstStyle/>
            <a:p>
              <a:pPr defTabSz="910821"/>
              <a:r>
                <a:rPr lang="en-US" sz="1753" dirty="0"/>
                <a:t>Border button and menu</a:t>
              </a:r>
            </a:p>
          </p:txBody>
        </p:sp>
        <p:pic>
          <p:nvPicPr>
            <p:cNvPr id="2" name="Picture 1" descr="Image shows the Border and Fill buttons along with the different border opti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4682" y="3157969"/>
              <a:ext cx="2096570" cy="3395329"/>
            </a:xfrm>
            <a:prstGeom prst="rect">
              <a:avLst/>
            </a:prstGeom>
            <a:ln>
              <a:solidFill>
                <a:srgbClr val="004482"/>
              </a:solidFill>
            </a:ln>
          </p:spPr>
        </p:pic>
        <p:sp>
          <p:nvSpPr>
            <p:cNvPr id="507910" name="Line 6"/>
            <p:cNvSpPr>
              <a:spLocks noChangeShapeType="1"/>
            </p:cNvSpPr>
            <p:nvPr/>
          </p:nvSpPr>
          <p:spPr bwMode="auto">
            <a:xfrm flipV="1">
              <a:off x="2479257" y="3260032"/>
              <a:ext cx="815010" cy="349428"/>
            </a:xfrm>
            <a:prstGeom prst="line">
              <a:avLst/>
            </a:prstGeom>
            <a:noFill/>
            <a:ln w="28575">
              <a:solidFill>
                <a:srgbClr val="004482"/>
              </a:solidFill>
              <a:round/>
              <a:headEnd/>
              <a:tailEnd/>
            </a:ln>
            <a:effectLst/>
          </p:spPr>
          <p:txBody>
            <a:bodyPr wrap="square" lIns="91100" tIns="45549" rIns="91100" bIns="45549">
              <a:spAutoFit/>
            </a:bodyPr>
            <a:lstStyle/>
            <a:p>
              <a:endParaRPr lang="en-US" sz="1753" dirty="0"/>
            </a:p>
          </p:txBody>
        </p:sp>
        <p:sp>
          <p:nvSpPr>
            <p:cNvPr id="9" name="Line 6">
              <a:extLst>
                <a:ext uri="{FF2B5EF4-FFF2-40B4-BE49-F238E27FC236}">
                  <a16:creationId xmlns:a16="http://schemas.microsoft.com/office/drawing/2014/main" id="{B624C30B-B89B-40C7-9999-6C17A0F9B8F9}"/>
                </a:ext>
              </a:extLst>
            </p:cNvPr>
            <p:cNvSpPr>
              <a:spLocks noChangeShapeType="1"/>
            </p:cNvSpPr>
            <p:nvPr/>
          </p:nvSpPr>
          <p:spPr bwMode="auto">
            <a:xfrm>
              <a:off x="2479257" y="3743358"/>
              <a:ext cx="647562" cy="129799"/>
            </a:xfrm>
            <a:prstGeom prst="line">
              <a:avLst/>
            </a:prstGeom>
            <a:noFill/>
            <a:ln w="28575">
              <a:solidFill>
                <a:srgbClr val="004482"/>
              </a:solidFill>
              <a:round/>
              <a:headEnd/>
              <a:tailEnd/>
            </a:ln>
            <a:effectLst/>
          </p:spPr>
          <p:txBody>
            <a:bodyPr wrap="square" lIns="91100" tIns="45549" rIns="91100" bIns="45549">
              <a:spAutoFit/>
            </a:bodyPr>
            <a:lstStyle/>
            <a:p>
              <a:endParaRPr lang="en-US" sz="1753" dirty="0"/>
            </a:p>
          </p:txBody>
        </p:sp>
        <p:sp>
          <p:nvSpPr>
            <p:cNvPr id="3" name="Rectangle 2">
              <a:extLst>
                <a:ext uri="{FF2B5EF4-FFF2-40B4-BE49-F238E27FC236}">
                  <a16:creationId xmlns:a16="http://schemas.microsoft.com/office/drawing/2014/main" id="{1611CE27-6607-44BA-8102-75F2D35BA7C7}"/>
                </a:ext>
              </a:extLst>
            </p:cNvPr>
            <p:cNvSpPr/>
            <p:nvPr/>
          </p:nvSpPr>
          <p:spPr bwMode="auto">
            <a:xfrm>
              <a:off x="3131265" y="3393930"/>
              <a:ext cx="2287849" cy="3231947"/>
            </a:xfrm>
            <a:prstGeom prst="rect">
              <a:avLst/>
            </a:prstGeom>
            <a:noFill/>
            <a:ln w="38100" cap="flat" cmpd="sng" algn="ctr">
              <a:solidFill>
                <a:srgbClr val="004482"/>
              </a:solidFill>
              <a:prstDash val="solid"/>
              <a:round/>
              <a:headEnd type="none" w="med" len="med"/>
              <a:tailEnd type="none" w="med" len="med"/>
            </a:ln>
            <a:effectLst/>
          </p:spPr>
          <p:txBody>
            <a:bodyPr vert="horz" wrap="square" lIns="91083" tIns="45542" rIns="91083" bIns="45542" numCol="1" rtlCol="0" anchor="t" anchorCtr="0" compatLnSpc="1">
              <a:prstTxWarp prst="textNoShape">
                <a:avLst/>
              </a:prstTxWarp>
            </a:bodyPr>
            <a:lstStyle/>
            <a:p>
              <a:pPr defTabSz="910821" fontAlgn="base">
                <a:lnSpc>
                  <a:spcPct val="125000"/>
                </a:lnSpc>
                <a:spcBef>
                  <a:spcPct val="25000"/>
                </a:spcBef>
                <a:spcAft>
                  <a:spcPct val="0"/>
                </a:spcAft>
                <a:buClr>
                  <a:srgbClr val="3399FF"/>
                </a:buClr>
                <a:buSzPct val="100000"/>
                <a:buFont typeface="Times New Roman" pitchFamily="18" charset="0"/>
                <a:buChar char="•"/>
              </a:pPr>
              <a:endParaRPr lang="en-US" sz="1559" b="1">
                <a:solidFill>
                  <a:srgbClr val="004482"/>
                </a:solidFill>
                <a:latin typeface="Arial" charset="0"/>
              </a:endParaRPr>
            </a:p>
          </p:txBody>
        </p:sp>
        <p:sp>
          <p:nvSpPr>
            <p:cNvPr id="13" name="Text Box 5">
              <a:extLst>
                <a:ext uri="{FF2B5EF4-FFF2-40B4-BE49-F238E27FC236}">
                  <a16:creationId xmlns:a16="http://schemas.microsoft.com/office/drawing/2014/main" id="{2E01791A-49EE-452F-A0CC-C684173C3A9F}"/>
                </a:ext>
              </a:extLst>
            </p:cNvPr>
            <p:cNvSpPr txBox="1">
              <a:spLocks noChangeArrowheads="1"/>
            </p:cNvSpPr>
            <p:nvPr/>
          </p:nvSpPr>
          <p:spPr bwMode="auto">
            <a:xfrm>
              <a:off x="4820166" y="2785615"/>
              <a:ext cx="1197894" cy="631494"/>
            </a:xfrm>
            <a:prstGeom prst="rect">
              <a:avLst/>
            </a:prstGeom>
            <a:noFill/>
            <a:ln w="28575">
              <a:noFill/>
              <a:miter lim="800000"/>
              <a:headEnd/>
              <a:tailEnd/>
            </a:ln>
            <a:effectLst/>
          </p:spPr>
          <p:txBody>
            <a:bodyPr wrap="square" lIns="91100" tIns="45549" rIns="91100" bIns="45549">
              <a:spAutoFit/>
            </a:bodyPr>
            <a:lstStyle/>
            <a:p>
              <a:pPr defTabSz="910821"/>
              <a:r>
                <a:rPr lang="en-US" sz="1753" dirty="0"/>
                <a:t>Fill button</a:t>
              </a:r>
            </a:p>
          </p:txBody>
        </p:sp>
        <p:sp>
          <p:nvSpPr>
            <p:cNvPr id="14" name="Line 6">
              <a:extLst>
                <a:ext uri="{FF2B5EF4-FFF2-40B4-BE49-F238E27FC236}">
                  <a16:creationId xmlns:a16="http://schemas.microsoft.com/office/drawing/2014/main" id="{DB9F00AB-ED0F-405F-9CCD-0D145D2B5A2C}"/>
                </a:ext>
              </a:extLst>
            </p:cNvPr>
            <p:cNvSpPr>
              <a:spLocks noChangeShapeType="1"/>
            </p:cNvSpPr>
            <p:nvPr/>
          </p:nvSpPr>
          <p:spPr bwMode="auto">
            <a:xfrm flipV="1">
              <a:off x="3815929" y="2980608"/>
              <a:ext cx="1073430" cy="279424"/>
            </a:xfrm>
            <a:prstGeom prst="line">
              <a:avLst/>
            </a:prstGeom>
            <a:noFill/>
            <a:ln w="28575">
              <a:solidFill>
                <a:srgbClr val="004482"/>
              </a:solidFill>
              <a:round/>
              <a:headEnd/>
              <a:tailEnd/>
            </a:ln>
            <a:effectLst/>
          </p:spPr>
          <p:txBody>
            <a:bodyPr wrap="square" lIns="91100" tIns="45549" rIns="91100" bIns="45549">
              <a:spAutoFit/>
            </a:bodyPr>
            <a:lstStyle/>
            <a:p>
              <a:endParaRPr lang="en-US" sz="1753" dirty="0"/>
            </a:p>
          </p:txBody>
        </p:sp>
      </p:grpSp>
    </p:spTree>
    <p:extLst>
      <p:ext uri="{BB962C8B-B14F-4D97-AF65-F5344CB8AC3E}">
        <p14:creationId xmlns:p14="http://schemas.microsoft.com/office/powerpoint/2010/main" val="3905021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7" name="Rectangle 7"/>
          <p:cNvSpPr>
            <a:spLocks noGrp="1" noChangeArrowheads="1"/>
          </p:cNvSpPr>
          <p:nvPr>
            <p:ph type="title"/>
          </p:nvPr>
        </p:nvSpPr>
        <p:spPr/>
        <p:txBody>
          <a:bodyPr/>
          <a:lstStyle/>
          <a:p>
            <a:r>
              <a:rPr lang="en-US" dirty="0"/>
              <a:t>Cell Alignment</a:t>
            </a:r>
          </a:p>
        </p:txBody>
      </p:sp>
      <p:sp>
        <p:nvSpPr>
          <p:cNvPr id="501768" name="Rectangle 8"/>
          <p:cNvSpPr>
            <a:spLocks noGrp="1" noChangeArrowheads="1"/>
          </p:cNvSpPr>
          <p:nvPr>
            <p:ph type="body" idx="1"/>
          </p:nvPr>
        </p:nvSpPr>
        <p:spPr>
          <a:xfrm>
            <a:off x="1097280" y="1969477"/>
            <a:ext cx="9083368" cy="4659666"/>
          </a:xfrm>
        </p:spPr>
        <p:txBody>
          <a:bodyPr/>
          <a:lstStyle/>
          <a:p>
            <a:r>
              <a:rPr lang="en-US" dirty="0"/>
              <a:t>Default alignments:</a:t>
            </a:r>
          </a:p>
          <a:p>
            <a:pPr lvl="1"/>
            <a:r>
              <a:rPr lang="en-US" dirty="0"/>
              <a:t>Text entries are left-aligned.</a:t>
            </a:r>
          </a:p>
          <a:p>
            <a:pPr lvl="1"/>
            <a:r>
              <a:rPr lang="en-US" dirty="0"/>
              <a:t>Number entries are right-aligned.</a:t>
            </a:r>
          </a:p>
          <a:p>
            <a:pPr lvl="1"/>
            <a:endParaRPr lang="en-US" dirty="0"/>
          </a:p>
          <a:p>
            <a:pPr marL="0" indent="0">
              <a:buNone/>
            </a:pPr>
            <a:endParaRPr lang="en-US"/>
          </a:p>
          <a:p>
            <a:pPr marL="0" indent="0">
              <a:buNone/>
            </a:pPr>
            <a:endParaRPr lang="en-US" dirty="0"/>
          </a:p>
          <a:p>
            <a:r>
              <a:rPr lang="en-US" dirty="0"/>
              <a:t>Merge and Center: Merge multiple cells together and center the contents across </a:t>
            </a:r>
            <a:r>
              <a:rPr lang="en-US"/>
              <a:t>them.</a:t>
            </a:r>
            <a:endParaRPr lang="en-US" dirty="0"/>
          </a:p>
        </p:txBody>
      </p:sp>
      <p:pic>
        <p:nvPicPr>
          <p:cNvPr id="3" name="Picture 2" descr="Image shows the default alignment of cells."/>
          <p:cNvPicPr>
            <a:picLocks noChangeAspect="1"/>
          </p:cNvPicPr>
          <p:nvPr/>
        </p:nvPicPr>
        <p:blipFill>
          <a:blip r:embed="rId3"/>
          <a:stretch>
            <a:fillRect/>
          </a:stretch>
        </p:blipFill>
        <p:spPr>
          <a:xfrm>
            <a:off x="5802822" y="2309213"/>
            <a:ext cx="4225437" cy="1586540"/>
          </a:xfrm>
          <a:prstGeom prst="rect">
            <a:avLst/>
          </a:prstGeom>
          <a:ln>
            <a:solidFill>
              <a:srgbClr val="004482"/>
            </a:solidFill>
          </a:ln>
        </p:spPr>
      </p:pic>
      <p:grpSp>
        <p:nvGrpSpPr>
          <p:cNvPr id="2" name="Group 1">
            <a:extLst>
              <a:ext uri="{FF2B5EF4-FFF2-40B4-BE49-F238E27FC236}">
                <a16:creationId xmlns:a16="http://schemas.microsoft.com/office/drawing/2014/main" id="{03D50AB1-BCCD-19E1-A08D-B0D27538BD21}"/>
              </a:ext>
            </a:extLst>
          </p:cNvPr>
          <p:cNvGrpSpPr/>
          <p:nvPr/>
        </p:nvGrpSpPr>
        <p:grpSpPr>
          <a:xfrm>
            <a:off x="2996678" y="5344916"/>
            <a:ext cx="5284571" cy="716879"/>
            <a:chOff x="2585040" y="5676511"/>
            <a:chExt cx="5284571" cy="716879"/>
          </a:xfrm>
        </p:grpSpPr>
        <p:pic>
          <p:nvPicPr>
            <p:cNvPr id="4" name="Picture 3" descr="Image shows an example of what data looks like before the Merge &amp; Center command is applied."/>
            <p:cNvPicPr>
              <a:picLocks noChangeAspect="1"/>
            </p:cNvPicPr>
            <p:nvPr/>
          </p:nvPicPr>
          <p:blipFill>
            <a:blip r:embed="rId4"/>
            <a:stretch>
              <a:fillRect/>
            </a:stretch>
          </p:blipFill>
          <p:spPr>
            <a:xfrm>
              <a:off x="2707205" y="5676512"/>
              <a:ext cx="2472626" cy="370116"/>
            </a:xfrm>
            <a:prstGeom prst="rect">
              <a:avLst/>
            </a:prstGeom>
            <a:ln>
              <a:solidFill>
                <a:srgbClr val="004482"/>
              </a:solidFill>
            </a:ln>
          </p:spPr>
        </p:pic>
        <p:sp>
          <p:nvSpPr>
            <p:cNvPr id="11" name="TextBox 10"/>
            <p:cNvSpPr txBox="1"/>
            <p:nvPr/>
          </p:nvSpPr>
          <p:spPr>
            <a:xfrm>
              <a:off x="2585040" y="6031303"/>
              <a:ext cx="2386407" cy="362087"/>
            </a:xfrm>
            <a:prstGeom prst="rect">
              <a:avLst/>
            </a:prstGeom>
            <a:noFill/>
          </p:spPr>
          <p:txBody>
            <a:bodyPr wrap="square" rtlCol="0">
              <a:spAutoFit/>
            </a:bodyPr>
            <a:lstStyle/>
            <a:p>
              <a:pPr>
                <a:buNone/>
              </a:pPr>
              <a:r>
                <a:rPr lang="en-US" sz="1753" dirty="0"/>
                <a:t>Before Merge &amp; Center</a:t>
              </a:r>
            </a:p>
          </p:txBody>
        </p:sp>
        <p:sp>
          <p:nvSpPr>
            <p:cNvPr id="13" name="TextBox 12"/>
            <p:cNvSpPr txBox="1"/>
            <p:nvPr/>
          </p:nvSpPr>
          <p:spPr>
            <a:xfrm>
              <a:off x="5293832" y="6031303"/>
              <a:ext cx="2386407" cy="362087"/>
            </a:xfrm>
            <a:prstGeom prst="rect">
              <a:avLst/>
            </a:prstGeom>
            <a:noFill/>
          </p:spPr>
          <p:txBody>
            <a:bodyPr wrap="square" rtlCol="0">
              <a:spAutoFit/>
            </a:bodyPr>
            <a:lstStyle/>
            <a:p>
              <a:pPr>
                <a:buNone/>
              </a:pPr>
              <a:r>
                <a:rPr lang="en-US" sz="1753" dirty="0"/>
                <a:t>After Merge &amp; Center</a:t>
              </a:r>
            </a:p>
          </p:txBody>
        </p:sp>
        <p:pic>
          <p:nvPicPr>
            <p:cNvPr id="6" name="Picture 5" descr="Image shows an example of what data looks like after the Merge &amp; Center command is applied."/>
            <p:cNvPicPr>
              <a:picLocks noChangeAspect="1"/>
            </p:cNvPicPr>
            <p:nvPr/>
          </p:nvPicPr>
          <p:blipFill>
            <a:blip r:embed="rId5"/>
            <a:stretch>
              <a:fillRect/>
            </a:stretch>
          </p:blipFill>
          <p:spPr>
            <a:xfrm>
              <a:off x="5396985" y="5676511"/>
              <a:ext cx="2472626" cy="361304"/>
            </a:xfrm>
            <a:prstGeom prst="rect">
              <a:avLst/>
            </a:prstGeom>
            <a:ln>
              <a:solidFill>
                <a:srgbClr val="004482"/>
              </a:solidFill>
            </a:ln>
          </p:spPr>
        </p:pic>
      </p:grpSp>
    </p:spTree>
    <p:extLst>
      <p:ext uri="{BB962C8B-B14F-4D97-AF65-F5344CB8AC3E}">
        <p14:creationId xmlns:p14="http://schemas.microsoft.com/office/powerpoint/2010/main" val="1857529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p:txBody>
          <a:bodyPr/>
          <a:lstStyle/>
          <a:p>
            <a:r>
              <a:rPr lang="en-US" dirty="0"/>
              <a:t>Clear Formatting and Clear All</a:t>
            </a:r>
          </a:p>
        </p:txBody>
      </p:sp>
      <p:sp>
        <p:nvSpPr>
          <p:cNvPr id="504835" name="Rectangle 3"/>
          <p:cNvSpPr>
            <a:spLocks noGrp="1" noChangeArrowheads="1"/>
          </p:cNvSpPr>
          <p:nvPr>
            <p:ph type="body" idx="1"/>
          </p:nvPr>
        </p:nvSpPr>
        <p:spPr/>
        <p:txBody>
          <a:bodyPr/>
          <a:lstStyle/>
          <a:p>
            <a:r>
              <a:rPr lang="en-US" dirty="0"/>
              <a:t>All (Everything) </a:t>
            </a:r>
          </a:p>
          <a:p>
            <a:r>
              <a:rPr lang="en-US" dirty="0"/>
              <a:t>Formatting – leaves data in selected cells</a:t>
            </a:r>
          </a:p>
          <a:p>
            <a:r>
              <a:rPr lang="en-US" dirty="0"/>
              <a:t>Contents – leaves formats in selected cells</a:t>
            </a:r>
          </a:p>
          <a:p>
            <a:r>
              <a:rPr lang="en-US" dirty="0"/>
              <a:t>Comments</a:t>
            </a:r>
          </a:p>
          <a:p>
            <a:r>
              <a:rPr lang="en-US" dirty="0"/>
              <a:t>Hyperlinks</a:t>
            </a:r>
          </a:p>
        </p:txBody>
      </p:sp>
      <p:sp>
        <p:nvSpPr>
          <p:cNvPr id="8" name="Slide Number Placeholder 4"/>
          <p:cNvSpPr>
            <a:spLocks noGrp="1"/>
          </p:cNvSpPr>
          <p:nvPr>
            <p:ph type="sldNum" sz="quarter" idx="11"/>
          </p:nvPr>
        </p:nvSpPr>
        <p:spPr/>
        <p:txBody>
          <a:bodyPr/>
          <a:lstStyle/>
          <a:p>
            <a:fld id="{F49E1B55-15C4-4B4E-9227-623010359C56}" type="slidenum">
              <a:rPr lang="en-US" altLang="en-US" smtClean="0"/>
              <a:pPr/>
              <a:t>13</a:t>
            </a:fld>
            <a:endParaRPr lang="en-US" altLang="en-US"/>
          </a:p>
        </p:txBody>
      </p:sp>
      <p:sp>
        <p:nvSpPr>
          <p:cNvPr id="504837" name="Text Box 5"/>
          <p:cNvSpPr txBox="1">
            <a:spLocks noChangeArrowheads="1"/>
          </p:cNvSpPr>
          <p:nvPr/>
        </p:nvSpPr>
        <p:spPr bwMode="auto">
          <a:xfrm>
            <a:off x="2226294" y="5181638"/>
            <a:ext cx="7617251" cy="631494"/>
          </a:xfrm>
          <a:prstGeom prst="rect">
            <a:avLst/>
          </a:prstGeom>
          <a:noFill/>
          <a:ln w="28575">
            <a:noFill/>
            <a:miter lim="800000"/>
            <a:headEnd/>
            <a:tailEnd/>
          </a:ln>
          <a:effectLst/>
        </p:spPr>
        <p:txBody>
          <a:bodyPr wrap="square" lIns="91100" tIns="45549" rIns="91100" bIns="45549">
            <a:spAutoFit/>
          </a:bodyPr>
          <a:lstStyle/>
          <a:p>
            <a:pPr defTabSz="910821"/>
            <a:r>
              <a:rPr lang="en-US" sz="1753" i="1" dirty="0">
                <a:solidFill>
                  <a:srgbClr val="15658D"/>
                </a:solidFill>
              </a:rPr>
              <a:t>Tip! When you click the Clear button in the Editing group on the Home tab, </a:t>
            </a:r>
            <a:br>
              <a:rPr lang="en-US" sz="1753" i="1" dirty="0">
                <a:solidFill>
                  <a:srgbClr val="15658D"/>
                </a:solidFill>
              </a:rPr>
            </a:br>
            <a:r>
              <a:rPr lang="en-US" sz="1753" i="1" dirty="0">
                <a:solidFill>
                  <a:srgbClr val="15658D"/>
                </a:solidFill>
              </a:rPr>
              <a:t>you will see a menu that allows you to choose what you want to clear.</a:t>
            </a:r>
          </a:p>
        </p:txBody>
      </p:sp>
      <p:pic>
        <p:nvPicPr>
          <p:cNvPr id="2" name="Picture 1" descr="Image shows the Clear button on the Ribbon as well as the options you see when you click 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4613" y="2621913"/>
            <a:ext cx="1475020" cy="1614173"/>
          </a:xfrm>
          <a:prstGeom prst="rect">
            <a:avLst/>
          </a:prstGeom>
          <a:ln>
            <a:solidFill>
              <a:srgbClr val="004482"/>
            </a:solidFill>
          </a:ln>
        </p:spPr>
      </p:pic>
    </p:spTree>
    <p:extLst>
      <p:ext uri="{BB962C8B-B14F-4D97-AF65-F5344CB8AC3E}">
        <p14:creationId xmlns:p14="http://schemas.microsoft.com/office/powerpoint/2010/main" val="247507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Numbers and Dates</a:t>
            </a:r>
          </a:p>
        </p:txBody>
      </p:sp>
      <p:sp>
        <p:nvSpPr>
          <p:cNvPr id="11" name="Content Placeholder 10"/>
          <p:cNvSpPr>
            <a:spLocks noGrp="1"/>
          </p:cNvSpPr>
          <p:nvPr>
            <p:ph idx="1"/>
          </p:nvPr>
        </p:nvSpPr>
        <p:spPr>
          <a:xfrm>
            <a:off x="1097280" y="2090057"/>
            <a:ext cx="9083368" cy="4263838"/>
          </a:xfrm>
        </p:spPr>
        <p:txBody>
          <a:bodyPr/>
          <a:lstStyle/>
          <a:p>
            <a:r>
              <a:rPr lang="en-US" dirty="0"/>
              <a:t>The Number group on the Home tab allows you to choose how numbers in selected cells will appear.</a:t>
            </a:r>
          </a:p>
          <a:p>
            <a:endParaRPr lang="en-US" dirty="0"/>
          </a:p>
          <a:p>
            <a:endParaRPr lang="en-US"/>
          </a:p>
          <a:p>
            <a:endParaRPr lang="en-US" dirty="0"/>
          </a:p>
          <a:p>
            <a:r>
              <a:rPr lang="en-US" dirty="0"/>
              <a:t>Negative Numbers</a:t>
            </a:r>
          </a:p>
          <a:p>
            <a:pPr lvl="1"/>
            <a:r>
              <a:rPr lang="en-US" dirty="0"/>
              <a:t>Represented with a – (minus) sign, red digits, brackets, or both red digits and brackets</a:t>
            </a:r>
          </a:p>
          <a:p>
            <a:r>
              <a:rPr lang="en-US" dirty="0"/>
              <a:t>Date Entries</a:t>
            </a:r>
          </a:p>
          <a:p>
            <a:pPr lvl="1"/>
            <a:r>
              <a:rPr lang="en-US" dirty="0"/>
              <a:t>Best way to enter: MM/DD or MM/DD/YY</a:t>
            </a:r>
          </a:p>
          <a:p>
            <a:endParaRPr lang="en-US" dirty="0"/>
          </a:p>
          <a:p>
            <a:endParaRPr lang="en-US" dirty="0"/>
          </a:p>
        </p:txBody>
      </p:sp>
      <p:grpSp>
        <p:nvGrpSpPr>
          <p:cNvPr id="5" name="Group 4">
            <a:extLst>
              <a:ext uri="{FF2B5EF4-FFF2-40B4-BE49-F238E27FC236}">
                <a16:creationId xmlns:a16="http://schemas.microsoft.com/office/drawing/2014/main" id="{D232D94D-7C40-8198-AF9D-A1A7BEA8C316}"/>
              </a:ext>
            </a:extLst>
          </p:cNvPr>
          <p:cNvGrpSpPr/>
          <p:nvPr/>
        </p:nvGrpSpPr>
        <p:grpSpPr>
          <a:xfrm>
            <a:off x="2958164" y="3064327"/>
            <a:ext cx="7222484" cy="1030795"/>
            <a:chOff x="2329013" y="2195640"/>
            <a:chExt cx="7222484" cy="1030795"/>
          </a:xfrm>
        </p:grpSpPr>
        <p:sp>
          <p:nvSpPr>
            <p:cNvPr id="8" name="TextBox 7"/>
            <p:cNvSpPr txBox="1"/>
            <p:nvPr/>
          </p:nvSpPr>
          <p:spPr>
            <a:xfrm>
              <a:off x="5280844" y="2268021"/>
              <a:ext cx="4270653" cy="901593"/>
            </a:xfrm>
            <a:prstGeom prst="rect">
              <a:avLst/>
            </a:prstGeom>
            <a:noFill/>
          </p:spPr>
          <p:txBody>
            <a:bodyPr wrap="square" rtlCol="0">
              <a:spAutoFit/>
            </a:bodyPr>
            <a:lstStyle/>
            <a:p>
              <a:pPr>
                <a:buNone/>
              </a:pPr>
              <a:r>
                <a:rPr lang="en-US" sz="1753" dirty="0"/>
                <a:t>The dialog box launcher opens a window where you can choose from additional options to format your numbers.</a:t>
              </a:r>
            </a:p>
          </p:txBody>
        </p:sp>
        <p:pic>
          <p:nvPicPr>
            <p:cNvPr id="3" name="Picture 2" descr="Image shows the Number group on the Home tab of the Ribbon, calling out the dialog box launcher."/>
            <p:cNvPicPr>
              <a:picLocks noChangeAspect="1"/>
            </p:cNvPicPr>
            <p:nvPr/>
          </p:nvPicPr>
          <p:blipFill>
            <a:blip r:embed="rId3"/>
            <a:stretch>
              <a:fillRect/>
            </a:stretch>
          </p:blipFill>
          <p:spPr>
            <a:xfrm>
              <a:off x="2329013" y="2195640"/>
              <a:ext cx="1734355" cy="1030795"/>
            </a:xfrm>
            <a:prstGeom prst="rect">
              <a:avLst/>
            </a:prstGeom>
            <a:ln>
              <a:solidFill>
                <a:schemeClr val="tx1"/>
              </a:solidFill>
            </a:ln>
          </p:spPr>
        </p:pic>
        <p:cxnSp>
          <p:nvCxnSpPr>
            <p:cNvPr id="7" name="Straight Arrow Connector 6"/>
            <p:cNvCxnSpPr>
              <a:cxnSpLocks/>
            </p:cNvCxnSpPr>
            <p:nvPr/>
          </p:nvCxnSpPr>
          <p:spPr bwMode="auto">
            <a:xfrm flipH="1">
              <a:off x="4021955" y="2460889"/>
              <a:ext cx="1283449" cy="694365"/>
            </a:xfrm>
            <a:prstGeom prst="straightConnector1">
              <a:avLst/>
            </a:prstGeom>
            <a:noFill/>
            <a:ln w="25400" cap="flat" cmpd="sng" algn="ctr">
              <a:solidFill>
                <a:srgbClr val="004482"/>
              </a:solidFill>
              <a:prstDash val="solid"/>
              <a:round/>
              <a:headEnd type="none" w="med" len="med"/>
              <a:tailEnd type="none"/>
            </a:ln>
            <a:effectLst/>
          </p:spPr>
        </p:cxnSp>
      </p:grpSp>
    </p:spTree>
    <p:extLst>
      <p:ext uri="{BB962C8B-B14F-4D97-AF65-F5344CB8AC3E}">
        <p14:creationId xmlns:p14="http://schemas.microsoft.com/office/powerpoint/2010/main" val="311700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65" name="Rectangle 9"/>
          <p:cNvSpPr>
            <a:spLocks noGrp="1" noChangeArrowheads="1"/>
          </p:cNvSpPr>
          <p:nvPr>
            <p:ph type="title"/>
          </p:nvPr>
        </p:nvSpPr>
        <p:spPr/>
        <p:txBody>
          <a:bodyPr/>
          <a:lstStyle/>
          <a:p>
            <a:r>
              <a:rPr lang="en-US" dirty="0"/>
              <a:t>Enter a Series Using AutoFill</a:t>
            </a:r>
          </a:p>
        </p:txBody>
      </p:sp>
      <p:sp>
        <p:nvSpPr>
          <p:cNvPr id="505866" name="Rectangle 10"/>
          <p:cNvSpPr>
            <a:spLocks noGrp="1" noChangeArrowheads="1"/>
          </p:cNvSpPr>
          <p:nvPr>
            <p:ph type="body" idx="1"/>
          </p:nvPr>
        </p:nvSpPr>
        <p:spPr/>
        <p:txBody>
          <a:bodyPr/>
          <a:lstStyle/>
          <a:p>
            <a:r>
              <a:rPr lang="en-US" dirty="0"/>
              <a:t>Using AutoFill to fill a series</a:t>
            </a:r>
          </a:p>
          <a:p>
            <a:pPr lvl="1"/>
            <a:r>
              <a:rPr lang="en-US" dirty="0"/>
              <a:t>Quickly extend a series, copy data, or copy a formula into adjacent cells with the fill handle</a:t>
            </a:r>
          </a:p>
          <a:p>
            <a:r>
              <a:rPr lang="en-US" dirty="0"/>
              <a:t>Copy an entry</a:t>
            </a:r>
          </a:p>
          <a:p>
            <a:r>
              <a:rPr lang="en-US" dirty="0"/>
              <a:t>Using the AutoFill Options button</a:t>
            </a:r>
          </a:p>
          <a:p>
            <a:pPr lvl="1"/>
            <a:r>
              <a:rPr lang="en-US" dirty="0"/>
              <a:t>Offers options for how the fill is completed</a:t>
            </a:r>
          </a:p>
        </p:txBody>
      </p:sp>
      <p:grpSp>
        <p:nvGrpSpPr>
          <p:cNvPr id="4" name="Group 3">
            <a:extLst>
              <a:ext uri="{FF2B5EF4-FFF2-40B4-BE49-F238E27FC236}">
                <a16:creationId xmlns:a16="http://schemas.microsoft.com/office/drawing/2014/main" id="{96A03DC2-5699-546E-8B15-D7ED6EBF82AE}"/>
              </a:ext>
            </a:extLst>
          </p:cNvPr>
          <p:cNvGrpSpPr/>
          <p:nvPr/>
        </p:nvGrpSpPr>
        <p:grpSpPr>
          <a:xfrm>
            <a:off x="8289114" y="2987992"/>
            <a:ext cx="2518416" cy="1121053"/>
            <a:chOff x="7788517" y="2374704"/>
            <a:chExt cx="2518416" cy="1121053"/>
          </a:xfrm>
        </p:grpSpPr>
        <p:pic>
          <p:nvPicPr>
            <p:cNvPr id="14" name="Picture 13" descr="Image displays and calls out the Fill handle."/>
            <p:cNvPicPr/>
            <p:nvPr/>
          </p:nvPicPr>
          <p:blipFill>
            <a:blip r:embed="rId3"/>
            <a:stretch>
              <a:fillRect/>
            </a:stretch>
          </p:blipFill>
          <p:spPr>
            <a:xfrm>
              <a:off x="7788517" y="2374704"/>
              <a:ext cx="2202498" cy="760798"/>
            </a:xfrm>
            <a:prstGeom prst="rect">
              <a:avLst/>
            </a:prstGeom>
            <a:ln>
              <a:solidFill>
                <a:srgbClr val="004482"/>
              </a:solidFill>
            </a:ln>
          </p:spPr>
        </p:pic>
        <p:sp>
          <p:nvSpPr>
            <p:cNvPr id="15" name="TextBox 14"/>
            <p:cNvSpPr txBox="1"/>
            <p:nvPr/>
          </p:nvSpPr>
          <p:spPr>
            <a:xfrm>
              <a:off x="9052856" y="3135502"/>
              <a:ext cx="1254077" cy="360255"/>
            </a:xfrm>
            <a:prstGeom prst="rect">
              <a:avLst/>
            </a:prstGeom>
            <a:noFill/>
          </p:spPr>
          <p:txBody>
            <a:bodyPr wrap="square" rtlCol="0">
              <a:spAutoFit/>
            </a:bodyPr>
            <a:lstStyle/>
            <a:p>
              <a:pPr>
                <a:buNone/>
              </a:pPr>
              <a:r>
                <a:rPr lang="en-US" sz="1753" dirty="0"/>
                <a:t>Fill handle</a:t>
              </a:r>
            </a:p>
          </p:txBody>
        </p:sp>
        <p:sp>
          <p:nvSpPr>
            <p:cNvPr id="16" name="Line 6"/>
            <p:cNvSpPr>
              <a:spLocks noChangeShapeType="1"/>
            </p:cNvSpPr>
            <p:nvPr/>
          </p:nvSpPr>
          <p:spPr bwMode="auto">
            <a:xfrm>
              <a:off x="8995462" y="2899112"/>
              <a:ext cx="343468" cy="291999"/>
            </a:xfrm>
            <a:prstGeom prst="line">
              <a:avLst/>
            </a:prstGeom>
            <a:noFill/>
            <a:ln w="28575">
              <a:solidFill>
                <a:srgbClr val="004482"/>
              </a:solidFill>
              <a:round/>
              <a:headEnd/>
              <a:tailEnd/>
            </a:ln>
            <a:effectLst/>
          </p:spPr>
          <p:txBody>
            <a:bodyPr wrap="square" lIns="91100" tIns="45549" rIns="91100" bIns="45549">
              <a:spAutoFit/>
            </a:bodyPr>
            <a:lstStyle/>
            <a:p>
              <a:endParaRPr lang="en-US" sz="1753" dirty="0"/>
            </a:p>
          </p:txBody>
        </p:sp>
        <p:sp>
          <p:nvSpPr>
            <p:cNvPr id="2" name="Oval 1">
              <a:extLst>
                <a:ext uri="{FF2B5EF4-FFF2-40B4-BE49-F238E27FC236}">
                  <a16:creationId xmlns:a16="http://schemas.microsoft.com/office/drawing/2014/main" id="{68F0EDDF-726E-497B-A76A-EF5F7B61C9C5}"/>
                </a:ext>
              </a:extLst>
            </p:cNvPr>
            <p:cNvSpPr/>
            <p:nvPr/>
          </p:nvSpPr>
          <p:spPr bwMode="auto">
            <a:xfrm>
              <a:off x="8713971" y="2660428"/>
              <a:ext cx="343468" cy="261968"/>
            </a:xfrm>
            <a:prstGeom prst="ellipse">
              <a:avLst/>
            </a:prstGeom>
            <a:noFill/>
            <a:ln w="28575" cap="flat" cmpd="sng" algn="ctr">
              <a:solidFill>
                <a:srgbClr val="15658D"/>
              </a:solidFill>
              <a:prstDash val="solid"/>
              <a:round/>
              <a:headEnd type="none" w="med" len="med"/>
              <a:tailEnd type="none" w="med" len="med"/>
            </a:ln>
            <a:effectLst/>
          </p:spPr>
          <p:txBody>
            <a:bodyPr vert="horz" wrap="square" lIns="91083" tIns="45542" rIns="91083" bIns="45542" numCol="1" rtlCol="0" anchor="t" anchorCtr="0" compatLnSpc="1">
              <a:prstTxWarp prst="textNoShape">
                <a:avLst/>
              </a:prstTxWarp>
            </a:bodyPr>
            <a:lstStyle/>
            <a:p>
              <a:pPr defTabSz="910821" fontAlgn="base">
                <a:lnSpc>
                  <a:spcPct val="125000"/>
                </a:lnSpc>
                <a:spcBef>
                  <a:spcPct val="25000"/>
                </a:spcBef>
                <a:spcAft>
                  <a:spcPct val="0"/>
                </a:spcAft>
                <a:buClr>
                  <a:srgbClr val="3399FF"/>
                </a:buClr>
                <a:buSzPct val="100000"/>
                <a:buFont typeface="Times New Roman" pitchFamily="18" charset="0"/>
                <a:buChar char="•"/>
              </a:pPr>
              <a:endParaRPr lang="en-US" sz="1559" b="1">
                <a:solidFill>
                  <a:srgbClr val="004482"/>
                </a:solidFill>
                <a:latin typeface="Arial" charset="0"/>
              </a:endParaRPr>
            </a:p>
          </p:txBody>
        </p:sp>
      </p:grpSp>
      <p:pic>
        <p:nvPicPr>
          <p:cNvPr id="3" name="Picture 2" descr="Image displays the AutoFill Options button and its options when filling a series.">
            <a:extLst>
              <a:ext uri="{FF2B5EF4-FFF2-40B4-BE49-F238E27FC236}">
                <a16:creationId xmlns:a16="http://schemas.microsoft.com/office/drawing/2014/main" id="{291A4D0D-25F8-43EE-9840-8C2970801B49}"/>
              </a:ext>
            </a:extLst>
          </p:cNvPr>
          <p:cNvPicPr>
            <a:picLocks noChangeAspect="1"/>
          </p:cNvPicPr>
          <p:nvPr/>
        </p:nvPicPr>
        <p:blipFill>
          <a:blip r:embed="rId4"/>
          <a:stretch>
            <a:fillRect/>
          </a:stretch>
        </p:blipFill>
        <p:spPr>
          <a:xfrm>
            <a:off x="3024300" y="4234979"/>
            <a:ext cx="1664302" cy="2085924"/>
          </a:xfrm>
          <a:prstGeom prst="rect">
            <a:avLst/>
          </a:prstGeom>
          <a:ln>
            <a:solidFill>
              <a:schemeClr val="tx1"/>
            </a:solidFill>
          </a:ln>
        </p:spPr>
      </p:pic>
      <p:sp>
        <p:nvSpPr>
          <p:cNvPr id="11" name="TextBox 10">
            <a:extLst>
              <a:ext uri="{FF2B5EF4-FFF2-40B4-BE49-F238E27FC236}">
                <a16:creationId xmlns:a16="http://schemas.microsoft.com/office/drawing/2014/main" id="{25B9758C-65DE-4636-820D-996E043D7BFA}"/>
              </a:ext>
            </a:extLst>
          </p:cNvPr>
          <p:cNvSpPr txBox="1"/>
          <p:nvPr/>
        </p:nvSpPr>
        <p:spPr>
          <a:xfrm>
            <a:off x="4841923" y="4422515"/>
            <a:ext cx="3447191" cy="1710853"/>
          </a:xfrm>
          <a:prstGeom prst="rect">
            <a:avLst/>
          </a:prstGeom>
          <a:noFill/>
        </p:spPr>
        <p:txBody>
          <a:bodyPr wrap="square" rtlCol="0">
            <a:spAutoFit/>
          </a:bodyPr>
          <a:lstStyle/>
          <a:p>
            <a:pPr>
              <a:buNone/>
            </a:pPr>
            <a:r>
              <a:rPr lang="en-US" sz="1753" dirty="0"/>
              <a:t>When you use the fill handle you can use the Options button to change what is filled into the cells. In this case, the default is to continue the days of the week series. </a:t>
            </a:r>
          </a:p>
        </p:txBody>
      </p:sp>
    </p:spTree>
    <p:extLst>
      <p:ext uri="{BB962C8B-B14F-4D97-AF65-F5344CB8AC3E}">
        <p14:creationId xmlns:p14="http://schemas.microsoft.com/office/powerpoint/2010/main" val="351972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7" name="Rectangle 5"/>
          <p:cNvSpPr>
            <a:spLocks noGrp="1" noChangeArrowheads="1"/>
          </p:cNvSpPr>
          <p:nvPr>
            <p:ph type="title"/>
          </p:nvPr>
        </p:nvSpPr>
        <p:spPr/>
        <p:txBody>
          <a:bodyPr/>
          <a:lstStyle/>
          <a:p>
            <a:r>
              <a:rPr lang="en-US" dirty="0"/>
              <a:t>Creating Formulas</a:t>
            </a:r>
          </a:p>
        </p:txBody>
      </p:sp>
      <p:sp>
        <p:nvSpPr>
          <p:cNvPr id="499718" name="Rectangle 6"/>
          <p:cNvSpPr>
            <a:spLocks noGrp="1" noChangeArrowheads="1"/>
          </p:cNvSpPr>
          <p:nvPr>
            <p:ph idx="1"/>
          </p:nvPr>
        </p:nvSpPr>
        <p:spPr>
          <a:xfrm>
            <a:off x="1097279" y="2092168"/>
            <a:ext cx="8291453" cy="1583800"/>
          </a:xfrm>
        </p:spPr>
        <p:txBody>
          <a:bodyPr/>
          <a:lstStyle/>
          <a:p>
            <a:r>
              <a:rPr lang="en-US" dirty="0"/>
              <a:t>Use formulas to perform calculations.</a:t>
            </a:r>
          </a:p>
          <a:p>
            <a:pPr lvl="1"/>
            <a:r>
              <a:rPr lang="en-US" dirty="0"/>
              <a:t>Formulas are written as mathematical problems.</a:t>
            </a:r>
          </a:p>
          <a:p>
            <a:pPr lvl="1"/>
            <a:r>
              <a:rPr lang="en-US" dirty="0"/>
              <a:t>Formulas always begin by typing an “=” sign.</a:t>
            </a:r>
          </a:p>
          <a:p>
            <a:endParaRPr lang="en-US" dirty="0"/>
          </a:p>
        </p:txBody>
      </p:sp>
      <p:grpSp>
        <p:nvGrpSpPr>
          <p:cNvPr id="3" name="Group 2">
            <a:extLst>
              <a:ext uri="{FF2B5EF4-FFF2-40B4-BE49-F238E27FC236}">
                <a16:creationId xmlns:a16="http://schemas.microsoft.com/office/drawing/2014/main" id="{7C2A1406-9E10-02A8-5BE9-2678591D6A93}"/>
              </a:ext>
            </a:extLst>
          </p:cNvPr>
          <p:cNvGrpSpPr/>
          <p:nvPr/>
        </p:nvGrpSpPr>
        <p:grpSpPr>
          <a:xfrm>
            <a:off x="4361433" y="3143942"/>
            <a:ext cx="6794247" cy="2913116"/>
            <a:chOff x="2462651" y="3068746"/>
            <a:chExt cx="6794247" cy="2913116"/>
          </a:xfrm>
        </p:grpSpPr>
        <p:pic>
          <p:nvPicPr>
            <p:cNvPr id="2" name="Picture 1" descr="Image displaying the Formula Bar with the actual formula and the cell with the result."/>
            <p:cNvPicPr>
              <a:picLocks noChangeAspect="1"/>
            </p:cNvPicPr>
            <p:nvPr/>
          </p:nvPicPr>
          <p:blipFill>
            <a:blip r:embed="rId3"/>
            <a:stretch>
              <a:fillRect/>
            </a:stretch>
          </p:blipFill>
          <p:spPr>
            <a:xfrm>
              <a:off x="2462651" y="3900212"/>
              <a:ext cx="5112813" cy="1314569"/>
            </a:xfrm>
            <a:prstGeom prst="rect">
              <a:avLst/>
            </a:prstGeom>
            <a:ln>
              <a:solidFill>
                <a:schemeClr val="tx1"/>
              </a:solidFill>
            </a:ln>
          </p:spPr>
        </p:pic>
        <p:sp>
          <p:nvSpPr>
            <p:cNvPr id="6" name="Line 6"/>
            <p:cNvSpPr>
              <a:spLocks noChangeShapeType="1"/>
            </p:cNvSpPr>
            <p:nvPr/>
          </p:nvSpPr>
          <p:spPr bwMode="auto">
            <a:xfrm flipH="1">
              <a:off x="6216659" y="3482794"/>
              <a:ext cx="902556" cy="485617"/>
            </a:xfrm>
            <a:prstGeom prst="line">
              <a:avLst/>
            </a:prstGeom>
            <a:noFill/>
            <a:ln w="28575">
              <a:solidFill>
                <a:srgbClr val="004482"/>
              </a:solidFill>
              <a:round/>
              <a:headEnd/>
              <a:tailEnd/>
            </a:ln>
            <a:effectLst/>
          </p:spPr>
          <p:txBody>
            <a:bodyPr wrap="square" lIns="91100" tIns="45549" rIns="91100" bIns="45549">
              <a:spAutoFit/>
            </a:bodyPr>
            <a:lstStyle/>
            <a:p>
              <a:endParaRPr lang="en-US" sz="1753" dirty="0"/>
            </a:p>
          </p:txBody>
        </p:sp>
        <p:sp>
          <p:nvSpPr>
            <p:cNvPr id="7" name="TextBox 6"/>
            <p:cNvSpPr txBox="1"/>
            <p:nvPr/>
          </p:nvSpPr>
          <p:spPr>
            <a:xfrm>
              <a:off x="5423266" y="3068746"/>
              <a:ext cx="3833632" cy="360255"/>
            </a:xfrm>
            <a:prstGeom prst="rect">
              <a:avLst/>
            </a:prstGeom>
            <a:noFill/>
          </p:spPr>
          <p:txBody>
            <a:bodyPr wrap="square" rtlCol="0">
              <a:spAutoFit/>
            </a:bodyPr>
            <a:lstStyle/>
            <a:p>
              <a:pPr>
                <a:buNone/>
              </a:pPr>
              <a:r>
                <a:rPr lang="en-US" sz="1753" dirty="0"/>
                <a:t>The Formula Bar displays the formula.</a:t>
              </a:r>
            </a:p>
          </p:txBody>
        </p:sp>
        <p:sp>
          <p:nvSpPr>
            <p:cNvPr id="8" name="Line 6"/>
            <p:cNvSpPr>
              <a:spLocks noChangeShapeType="1"/>
            </p:cNvSpPr>
            <p:nvPr/>
          </p:nvSpPr>
          <p:spPr bwMode="auto">
            <a:xfrm flipH="1">
              <a:off x="5942599" y="5092571"/>
              <a:ext cx="902558" cy="485618"/>
            </a:xfrm>
            <a:prstGeom prst="line">
              <a:avLst/>
            </a:prstGeom>
            <a:noFill/>
            <a:ln w="28575">
              <a:solidFill>
                <a:srgbClr val="004482"/>
              </a:solidFill>
              <a:round/>
              <a:headEnd/>
              <a:tailEnd/>
            </a:ln>
            <a:effectLst/>
          </p:spPr>
          <p:txBody>
            <a:bodyPr wrap="square" lIns="91100" tIns="45549" rIns="91100" bIns="45549">
              <a:spAutoFit/>
            </a:bodyPr>
            <a:lstStyle/>
            <a:p>
              <a:endParaRPr lang="en-US" sz="1753" dirty="0"/>
            </a:p>
          </p:txBody>
        </p:sp>
        <p:sp>
          <p:nvSpPr>
            <p:cNvPr id="9" name="TextBox 8"/>
            <p:cNvSpPr txBox="1"/>
            <p:nvPr/>
          </p:nvSpPr>
          <p:spPr>
            <a:xfrm>
              <a:off x="4520711" y="5621607"/>
              <a:ext cx="3664954" cy="360255"/>
            </a:xfrm>
            <a:prstGeom prst="rect">
              <a:avLst/>
            </a:prstGeom>
            <a:noFill/>
          </p:spPr>
          <p:txBody>
            <a:bodyPr wrap="square" rtlCol="0">
              <a:spAutoFit/>
            </a:bodyPr>
            <a:lstStyle/>
            <a:p>
              <a:pPr>
                <a:buNone/>
              </a:pPr>
              <a:r>
                <a:rPr lang="en-US" sz="1753" dirty="0"/>
                <a:t>The formula cell displays the result.</a:t>
              </a:r>
            </a:p>
          </p:txBody>
        </p:sp>
      </p:grpSp>
    </p:spTree>
    <p:extLst>
      <p:ext uri="{BB962C8B-B14F-4D97-AF65-F5344CB8AC3E}">
        <p14:creationId xmlns:p14="http://schemas.microsoft.com/office/powerpoint/2010/main" val="3980189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8" name="Rectangle 4"/>
          <p:cNvSpPr>
            <a:spLocks noGrp="1" noChangeArrowheads="1"/>
          </p:cNvSpPr>
          <p:nvPr>
            <p:ph type="title"/>
          </p:nvPr>
        </p:nvSpPr>
        <p:spPr/>
        <p:txBody>
          <a:bodyPr/>
          <a:lstStyle/>
          <a:p>
            <a:r>
              <a:rPr lang="en-US" dirty="0"/>
              <a:t>Perform Worksheet Calculations</a:t>
            </a:r>
          </a:p>
        </p:txBody>
      </p:sp>
      <p:sp>
        <p:nvSpPr>
          <p:cNvPr id="7" name="Rectangle 5"/>
          <p:cNvSpPr>
            <a:spLocks noGrp="1" noChangeArrowheads="1"/>
          </p:cNvSpPr>
          <p:nvPr>
            <p:ph idx="1"/>
          </p:nvPr>
        </p:nvSpPr>
        <p:spPr>
          <a:xfrm>
            <a:off x="1097280" y="2122847"/>
            <a:ext cx="8291453" cy="628994"/>
          </a:xfrm>
        </p:spPr>
        <p:txBody>
          <a:bodyPr/>
          <a:lstStyle/>
          <a:p>
            <a:pPr marL="0" indent="0">
              <a:buNone/>
            </a:pPr>
            <a:r>
              <a:rPr lang="en-US" dirty="0"/>
              <a:t>Mathematical operator keystrokes</a:t>
            </a:r>
          </a:p>
          <a:p>
            <a:pPr marL="0" indent="0">
              <a:buNone/>
            </a:pPr>
            <a:endParaRPr lang="en-US" dirty="0"/>
          </a:p>
        </p:txBody>
      </p:sp>
      <p:pic>
        <p:nvPicPr>
          <p:cNvPr id="2" name="Picture 1" descr="Image showing the keystrokes for using operations in formulas. This table also appears in the printed textbook under the &quot;Mathematical Operators&quot; heading.">
            <a:extLst>
              <a:ext uri="{FF2B5EF4-FFF2-40B4-BE49-F238E27FC236}">
                <a16:creationId xmlns:a16="http://schemas.microsoft.com/office/drawing/2014/main" id="{64DDDB3A-154B-477E-AB3B-B7AC895527C2}"/>
              </a:ext>
            </a:extLst>
          </p:cNvPr>
          <p:cNvPicPr>
            <a:picLocks noChangeAspect="1"/>
          </p:cNvPicPr>
          <p:nvPr/>
        </p:nvPicPr>
        <p:blipFill>
          <a:blip r:embed="rId3"/>
          <a:stretch>
            <a:fillRect/>
          </a:stretch>
        </p:blipFill>
        <p:spPr>
          <a:xfrm>
            <a:off x="2099606" y="3429000"/>
            <a:ext cx="7870627" cy="2008418"/>
          </a:xfrm>
          <a:prstGeom prst="rect">
            <a:avLst/>
          </a:prstGeom>
        </p:spPr>
      </p:pic>
    </p:spTree>
    <p:extLst>
      <p:ext uri="{BB962C8B-B14F-4D97-AF65-F5344CB8AC3E}">
        <p14:creationId xmlns:p14="http://schemas.microsoft.com/office/powerpoint/2010/main" val="1619996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66" name="Rectangle 10"/>
          <p:cNvSpPr>
            <a:spLocks noGrp="1" noChangeArrowheads="1"/>
          </p:cNvSpPr>
          <p:nvPr>
            <p:ph type="title"/>
          </p:nvPr>
        </p:nvSpPr>
        <p:spPr/>
        <p:txBody>
          <a:bodyPr/>
          <a:lstStyle/>
          <a:p>
            <a:r>
              <a:rPr lang="en-US" dirty="0"/>
              <a:t>Cell References</a:t>
            </a:r>
          </a:p>
        </p:txBody>
      </p:sp>
      <p:sp>
        <p:nvSpPr>
          <p:cNvPr id="505867" name="Rectangle 11"/>
          <p:cNvSpPr>
            <a:spLocks noGrp="1" noChangeArrowheads="1"/>
          </p:cNvSpPr>
          <p:nvPr>
            <p:ph idx="1"/>
          </p:nvPr>
        </p:nvSpPr>
        <p:spPr>
          <a:xfrm>
            <a:off x="1097279" y="2102752"/>
            <a:ext cx="8291453" cy="3755437"/>
          </a:xfrm>
        </p:spPr>
        <p:txBody>
          <a:bodyPr>
            <a:normAutofit fontScale="92500" lnSpcReduction="10000"/>
          </a:bodyPr>
          <a:lstStyle/>
          <a:p>
            <a:r>
              <a:rPr lang="en-US" dirty="0"/>
              <a:t>They take the place of a number in a formula.</a:t>
            </a:r>
          </a:p>
          <a:p>
            <a:endParaRPr lang="en-US" dirty="0"/>
          </a:p>
          <a:p>
            <a:endParaRPr lang="en-US" dirty="0"/>
          </a:p>
          <a:p>
            <a:endParaRPr lang="en-US"/>
          </a:p>
          <a:p>
            <a:endParaRPr lang="en-US" dirty="0"/>
          </a:p>
          <a:p>
            <a:endParaRPr lang="en-US" dirty="0"/>
          </a:p>
          <a:p>
            <a:r>
              <a:rPr lang="en-US" dirty="0"/>
              <a:t>They make it easier to copy formulas.</a:t>
            </a:r>
          </a:p>
          <a:p>
            <a:r>
              <a:rPr lang="en-US" dirty="0"/>
              <a:t>Excel automatically recalculates if the value in the cell reference changes.</a:t>
            </a:r>
          </a:p>
        </p:txBody>
      </p:sp>
      <p:grpSp>
        <p:nvGrpSpPr>
          <p:cNvPr id="4" name="Group 3">
            <a:extLst>
              <a:ext uri="{FF2B5EF4-FFF2-40B4-BE49-F238E27FC236}">
                <a16:creationId xmlns:a16="http://schemas.microsoft.com/office/drawing/2014/main" id="{728819F8-AD87-06C9-C0AE-D8D3E43F6C07}"/>
              </a:ext>
            </a:extLst>
          </p:cNvPr>
          <p:cNvGrpSpPr/>
          <p:nvPr/>
        </p:nvGrpSpPr>
        <p:grpSpPr>
          <a:xfrm>
            <a:off x="3330397" y="2727227"/>
            <a:ext cx="6713443" cy="2191198"/>
            <a:chOff x="2395901" y="1762585"/>
            <a:chExt cx="6713443" cy="2191198"/>
          </a:xfrm>
        </p:grpSpPr>
        <p:sp>
          <p:nvSpPr>
            <p:cNvPr id="505862" name="Text Box 6"/>
            <p:cNvSpPr txBox="1">
              <a:spLocks noChangeArrowheads="1"/>
            </p:cNvSpPr>
            <p:nvPr/>
          </p:nvSpPr>
          <p:spPr bwMode="auto">
            <a:xfrm>
              <a:off x="5051318" y="3322289"/>
              <a:ext cx="4058026" cy="631494"/>
            </a:xfrm>
            <a:prstGeom prst="rect">
              <a:avLst/>
            </a:prstGeom>
            <a:noFill/>
            <a:ln w="28575">
              <a:noFill/>
              <a:miter lim="800000"/>
              <a:headEnd/>
              <a:tailEnd/>
            </a:ln>
            <a:effectLst/>
          </p:spPr>
          <p:txBody>
            <a:bodyPr wrap="square" lIns="91100" tIns="45549" rIns="91100" bIns="45549">
              <a:spAutoFit/>
            </a:bodyPr>
            <a:lstStyle/>
            <a:p>
              <a:pPr defTabSz="910821"/>
              <a:r>
                <a:rPr lang="en-US" sz="1753" dirty="0"/>
                <a:t>Cell D2 references cells B2 and C2, multiplying them together.</a:t>
              </a:r>
            </a:p>
          </p:txBody>
        </p:sp>
        <p:grpSp>
          <p:nvGrpSpPr>
            <p:cNvPr id="2" name="Group 1">
              <a:extLst>
                <a:ext uri="{FF2B5EF4-FFF2-40B4-BE49-F238E27FC236}">
                  <a16:creationId xmlns:a16="http://schemas.microsoft.com/office/drawing/2014/main" id="{7E142C9B-FCEA-D320-F2AE-1F362F99D8EA}"/>
                </a:ext>
              </a:extLst>
            </p:cNvPr>
            <p:cNvGrpSpPr/>
            <p:nvPr/>
          </p:nvGrpSpPr>
          <p:grpSpPr>
            <a:xfrm>
              <a:off x="2395901" y="1762585"/>
              <a:ext cx="4940878" cy="1666415"/>
              <a:chOff x="2395901" y="1762585"/>
              <a:chExt cx="4940878" cy="1666415"/>
            </a:xfrm>
          </p:grpSpPr>
          <p:pic>
            <p:nvPicPr>
              <p:cNvPr id="3" name="Picture 2" descr="Screenshot showing a formula using cell references in a cell as well as the cells that it references"/>
              <p:cNvPicPr>
                <a:picLocks noChangeAspect="1"/>
              </p:cNvPicPr>
              <p:nvPr/>
            </p:nvPicPr>
            <p:blipFill>
              <a:blip r:embed="rId3"/>
              <a:stretch>
                <a:fillRect/>
              </a:stretch>
            </p:blipFill>
            <p:spPr>
              <a:xfrm>
                <a:off x="2395901" y="1762585"/>
                <a:ext cx="4940878" cy="1283459"/>
              </a:xfrm>
              <a:prstGeom prst="rect">
                <a:avLst/>
              </a:prstGeom>
              <a:ln>
                <a:solidFill>
                  <a:srgbClr val="004482"/>
                </a:solidFill>
              </a:ln>
            </p:spPr>
          </p:pic>
          <p:cxnSp>
            <p:nvCxnSpPr>
              <p:cNvPr id="5" name="Straight Connector 4"/>
              <p:cNvCxnSpPr>
                <a:cxnSpLocks/>
              </p:cNvCxnSpPr>
              <p:nvPr/>
            </p:nvCxnSpPr>
            <p:spPr bwMode="auto">
              <a:xfrm flipV="1">
                <a:off x="5716010" y="3046044"/>
                <a:ext cx="353167" cy="382956"/>
              </a:xfrm>
              <a:prstGeom prst="line">
                <a:avLst/>
              </a:prstGeom>
              <a:noFill/>
              <a:ln w="28575" cap="flat" cmpd="sng" algn="ctr">
                <a:solidFill>
                  <a:srgbClr val="004482"/>
                </a:solidFill>
                <a:prstDash val="solid"/>
                <a:round/>
                <a:headEnd type="none" w="med" len="med"/>
                <a:tailEnd type="none" w="med" len="med"/>
              </a:ln>
              <a:effectLst/>
            </p:spPr>
          </p:cxnSp>
        </p:grpSp>
      </p:grpSp>
    </p:spTree>
    <p:extLst>
      <p:ext uri="{BB962C8B-B14F-4D97-AF65-F5344CB8AC3E}">
        <p14:creationId xmlns:p14="http://schemas.microsoft.com/office/powerpoint/2010/main" val="4920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D001-8341-453C-9C91-A8D4A833C52D}"/>
              </a:ext>
            </a:extLst>
          </p:cNvPr>
          <p:cNvSpPr>
            <a:spLocks noGrp="1"/>
          </p:cNvSpPr>
          <p:nvPr>
            <p:ph type="title"/>
          </p:nvPr>
        </p:nvSpPr>
        <p:spPr/>
        <p:txBody>
          <a:bodyPr/>
          <a:lstStyle/>
          <a:p>
            <a:r>
              <a:rPr lang="en-US" dirty="0"/>
              <a:t>Importance </a:t>
            </a:r>
            <a:r>
              <a:rPr lang="en-US"/>
              <a:t>of Order of Operations</a:t>
            </a:r>
            <a:endParaRPr lang="en-US" dirty="0"/>
          </a:p>
        </p:txBody>
      </p:sp>
      <p:sp>
        <p:nvSpPr>
          <p:cNvPr id="3" name="Content Placeholder 2">
            <a:extLst>
              <a:ext uri="{FF2B5EF4-FFF2-40B4-BE49-F238E27FC236}">
                <a16:creationId xmlns:a16="http://schemas.microsoft.com/office/drawing/2014/main" id="{2EEC93CF-AEED-4E04-9321-A776C48B466D}"/>
              </a:ext>
            </a:extLst>
          </p:cNvPr>
          <p:cNvSpPr>
            <a:spLocks noGrp="1"/>
          </p:cNvSpPr>
          <p:nvPr>
            <p:ph idx="1"/>
          </p:nvPr>
        </p:nvSpPr>
        <p:spPr>
          <a:xfrm>
            <a:off x="1097279" y="2062384"/>
            <a:ext cx="8291453" cy="1147108"/>
          </a:xfrm>
        </p:spPr>
        <p:txBody>
          <a:bodyPr/>
          <a:lstStyle/>
          <a:p>
            <a:pPr marL="0" indent="0">
              <a:buNone/>
            </a:pPr>
            <a:r>
              <a:rPr lang="en-US" dirty="0"/>
              <a:t>If you don’t apply the order of operations properly, it can significantly change the outcome of your formula.</a:t>
            </a:r>
          </a:p>
        </p:txBody>
      </p:sp>
      <p:sp>
        <p:nvSpPr>
          <p:cNvPr id="6" name="TextBox 5">
            <a:extLst>
              <a:ext uri="{FF2B5EF4-FFF2-40B4-BE49-F238E27FC236}">
                <a16:creationId xmlns:a16="http://schemas.microsoft.com/office/drawing/2014/main" id="{C9B8EB9D-68B4-4EDD-94D6-6C83EF4702E0}"/>
              </a:ext>
            </a:extLst>
          </p:cNvPr>
          <p:cNvSpPr txBox="1"/>
          <p:nvPr/>
        </p:nvSpPr>
        <p:spPr>
          <a:xfrm>
            <a:off x="2536153" y="3509130"/>
            <a:ext cx="2433386" cy="2190664"/>
          </a:xfrm>
          <a:prstGeom prst="rect">
            <a:avLst/>
          </a:prstGeom>
          <a:noFill/>
        </p:spPr>
        <p:txBody>
          <a:bodyPr wrap="square" rtlCol="0">
            <a:spAutoFit/>
          </a:bodyPr>
          <a:lstStyle/>
          <a:p>
            <a:pPr>
              <a:buNone/>
            </a:pPr>
            <a:r>
              <a:rPr lang="en-US" sz="2727" dirty="0"/>
              <a:t>=5+7*10-9</a:t>
            </a:r>
          </a:p>
          <a:p>
            <a:pPr>
              <a:buNone/>
            </a:pPr>
            <a:r>
              <a:rPr lang="en-US" sz="2727" dirty="0"/>
              <a:t>Results in:</a:t>
            </a:r>
          </a:p>
          <a:p>
            <a:pPr>
              <a:buNone/>
            </a:pPr>
            <a:r>
              <a:rPr lang="en-US" sz="2727" dirty="0"/>
              <a:t>=5+70-9</a:t>
            </a:r>
          </a:p>
          <a:p>
            <a:pPr>
              <a:buNone/>
            </a:pPr>
            <a:r>
              <a:rPr lang="en-US" sz="2727" dirty="0"/>
              <a:t>=75-9</a:t>
            </a:r>
          </a:p>
          <a:p>
            <a:pPr>
              <a:buNone/>
            </a:pPr>
            <a:r>
              <a:rPr lang="en-US" sz="2727" dirty="0"/>
              <a:t>=66</a:t>
            </a:r>
          </a:p>
        </p:txBody>
      </p:sp>
      <p:sp>
        <p:nvSpPr>
          <p:cNvPr id="8" name="TextBox 7">
            <a:extLst>
              <a:ext uri="{FF2B5EF4-FFF2-40B4-BE49-F238E27FC236}">
                <a16:creationId xmlns:a16="http://schemas.microsoft.com/office/drawing/2014/main" id="{6E3C5ECD-5098-4ADD-8032-50324260519C}"/>
              </a:ext>
            </a:extLst>
          </p:cNvPr>
          <p:cNvSpPr txBox="1"/>
          <p:nvPr/>
        </p:nvSpPr>
        <p:spPr>
          <a:xfrm>
            <a:off x="6096000" y="3509129"/>
            <a:ext cx="2773945" cy="1770998"/>
          </a:xfrm>
          <a:prstGeom prst="rect">
            <a:avLst/>
          </a:prstGeom>
          <a:noFill/>
        </p:spPr>
        <p:txBody>
          <a:bodyPr wrap="square" rtlCol="0">
            <a:spAutoFit/>
          </a:bodyPr>
          <a:lstStyle/>
          <a:p>
            <a:pPr>
              <a:buNone/>
            </a:pPr>
            <a:r>
              <a:rPr lang="en-US" sz="2727" dirty="0"/>
              <a:t>=(5+7)*(10-9)</a:t>
            </a:r>
          </a:p>
          <a:p>
            <a:pPr>
              <a:buNone/>
            </a:pPr>
            <a:r>
              <a:rPr lang="en-US" sz="2727" dirty="0"/>
              <a:t>Results in:</a:t>
            </a:r>
          </a:p>
          <a:p>
            <a:pPr>
              <a:buNone/>
            </a:pPr>
            <a:r>
              <a:rPr lang="en-US" sz="2727" dirty="0"/>
              <a:t>=(12)*(1)</a:t>
            </a:r>
          </a:p>
          <a:p>
            <a:pPr>
              <a:buNone/>
            </a:pPr>
            <a:r>
              <a:rPr lang="en-US" sz="2727" dirty="0"/>
              <a:t>=12</a:t>
            </a:r>
          </a:p>
        </p:txBody>
      </p:sp>
    </p:spTree>
    <p:extLst>
      <p:ext uri="{BB962C8B-B14F-4D97-AF65-F5344CB8AC3E}">
        <p14:creationId xmlns:p14="http://schemas.microsoft.com/office/powerpoint/2010/main" val="614871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1451C-7B6C-4C56-A74A-808F187B0789}"/>
              </a:ext>
            </a:extLst>
          </p:cNvPr>
          <p:cNvSpPr>
            <a:spLocks noGrp="1"/>
          </p:cNvSpPr>
          <p:nvPr>
            <p:ph type="title"/>
          </p:nvPr>
        </p:nvSpPr>
        <p:spPr/>
        <p:txBody>
          <a:bodyPr/>
          <a:lstStyle/>
          <a:p>
            <a:r>
              <a:rPr lang="en-US" dirty="0"/>
              <a:t>ALERTS</a:t>
            </a:r>
          </a:p>
        </p:txBody>
      </p:sp>
      <p:sp>
        <p:nvSpPr>
          <p:cNvPr id="3" name="Content Placeholder 2">
            <a:extLst>
              <a:ext uri="{FF2B5EF4-FFF2-40B4-BE49-F238E27FC236}">
                <a16:creationId xmlns:a16="http://schemas.microsoft.com/office/drawing/2014/main" id="{857B3B6D-611C-426B-9E2C-131AE700E966}"/>
              </a:ext>
            </a:extLst>
          </p:cNvPr>
          <p:cNvSpPr>
            <a:spLocks noGrp="1"/>
          </p:cNvSpPr>
          <p:nvPr>
            <p:ph idx="1"/>
          </p:nvPr>
        </p:nvSpPr>
        <p:spPr>
          <a:xfrm>
            <a:off x="1097280" y="2108201"/>
            <a:ext cx="10058400" cy="3760891"/>
          </a:xfrm>
        </p:spPr>
        <p:txBody>
          <a:bodyPr>
            <a:normAutofit/>
          </a:bodyPr>
          <a:lstStyle/>
          <a:p>
            <a:pPr lvl="1"/>
            <a:r>
              <a:rPr lang="en-US" sz="2400"/>
              <a:t>Projects due Thursday, April 4</a:t>
            </a:r>
          </a:p>
          <a:p>
            <a:pPr marL="201168" lvl="1" indent="0">
              <a:buNone/>
            </a:pPr>
            <a:endParaRPr lang="en-US" sz="2400"/>
          </a:p>
          <a:p>
            <a:pPr lvl="1"/>
            <a:r>
              <a:rPr lang="en-US" sz="2400"/>
              <a:t>Power BI In-Class Assignment 10 due Thursday</a:t>
            </a:r>
          </a:p>
          <a:p>
            <a:pPr marL="201168" lvl="1" indent="0">
              <a:buNone/>
            </a:pPr>
            <a:endParaRPr lang="en-US" sz="2400"/>
          </a:p>
          <a:p>
            <a:pPr lvl="1"/>
            <a:r>
              <a:rPr lang="en-US" sz="2400"/>
              <a:t>Power BI Homework 11 available Thursday, due next Thursday</a:t>
            </a:r>
          </a:p>
          <a:p>
            <a:pPr lvl="1"/>
            <a:endParaRPr lang="en-US" sz="2400"/>
          </a:p>
          <a:p>
            <a:pPr lvl="1"/>
            <a:r>
              <a:rPr lang="en-US" sz="2400"/>
              <a:t>Questions?</a:t>
            </a:r>
          </a:p>
        </p:txBody>
      </p:sp>
    </p:spTree>
    <p:extLst>
      <p:ext uri="{BB962C8B-B14F-4D97-AF65-F5344CB8AC3E}">
        <p14:creationId xmlns:p14="http://schemas.microsoft.com/office/powerpoint/2010/main" val="374942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Rearrange Data on a Worksheet	</a:t>
            </a:r>
          </a:p>
        </p:txBody>
      </p:sp>
      <p:sp>
        <p:nvSpPr>
          <p:cNvPr id="3" name="Content Placeholder 2"/>
          <p:cNvSpPr>
            <a:spLocks noGrp="1"/>
          </p:cNvSpPr>
          <p:nvPr>
            <p:ph idx="1"/>
          </p:nvPr>
        </p:nvSpPr>
        <p:spPr>
          <a:xfrm>
            <a:off x="1097280" y="1999622"/>
            <a:ext cx="9083368" cy="4491896"/>
          </a:xfrm>
        </p:spPr>
        <p:txBody>
          <a:bodyPr/>
          <a:lstStyle/>
          <a:p>
            <a:r>
              <a:rPr lang="en-US" dirty="0"/>
              <a:t>You can insert and delete rows, columns, and cells.</a:t>
            </a:r>
          </a:p>
          <a:p>
            <a:endParaRPr lang="en-US" sz="1753" dirty="0"/>
          </a:p>
          <a:p>
            <a:endParaRPr lang="en-US" sz="1753" dirty="0"/>
          </a:p>
          <a:p>
            <a:r>
              <a:rPr lang="en-US" dirty="0"/>
              <a:t>You can hide and unhide rows and columns.</a:t>
            </a:r>
          </a:p>
          <a:p>
            <a:endParaRPr lang="en-US" dirty="0"/>
          </a:p>
          <a:p>
            <a:r>
              <a:rPr lang="en-US" dirty="0"/>
              <a:t>You can sort data by column.</a:t>
            </a:r>
          </a:p>
        </p:txBody>
      </p:sp>
      <p:pic>
        <p:nvPicPr>
          <p:cNvPr id="8" name="Picture 7" descr="Screenshot showing the Ribbon buttons used to insert and delete in a workshee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1554" y="2531478"/>
            <a:ext cx="1084814" cy="782032"/>
          </a:xfrm>
          <a:prstGeom prst="rect">
            <a:avLst/>
          </a:prstGeom>
          <a:ln>
            <a:solidFill>
              <a:srgbClr val="004482"/>
            </a:solidFill>
          </a:ln>
        </p:spPr>
      </p:pic>
      <p:pic>
        <p:nvPicPr>
          <p:cNvPr id="10" name="Picture 9" descr="Screenshot showing the sort options available from the Ribb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116" y="4819213"/>
            <a:ext cx="1410364" cy="1496494"/>
          </a:xfrm>
          <a:prstGeom prst="rect">
            <a:avLst/>
          </a:prstGeom>
          <a:ln>
            <a:solidFill>
              <a:srgbClr val="004482"/>
            </a:solidFill>
          </a:ln>
        </p:spPr>
      </p:pic>
      <p:pic>
        <p:nvPicPr>
          <p:cNvPr id="5" name="Picture 4" descr="Screenshot showing a hidden row and column.">
            <a:extLst>
              <a:ext uri="{FF2B5EF4-FFF2-40B4-BE49-F238E27FC236}">
                <a16:creationId xmlns:a16="http://schemas.microsoft.com/office/drawing/2014/main" id="{7EB6ACB2-F489-4FE5-B6E8-B5F65460E919}"/>
              </a:ext>
            </a:extLst>
          </p:cNvPr>
          <p:cNvPicPr>
            <a:picLocks noChangeAspect="1"/>
          </p:cNvPicPr>
          <p:nvPr/>
        </p:nvPicPr>
        <p:blipFill>
          <a:blip r:embed="rId5"/>
          <a:stretch>
            <a:fillRect/>
          </a:stretch>
        </p:blipFill>
        <p:spPr>
          <a:xfrm>
            <a:off x="2324428" y="3880902"/>
            <a:ext cx="1592875" cy="684656"/>
          </a:xfrm>
          <a:prstGeom prst="rect">
            <a:avLst/>
          </a:prstGeom>
        </p:spPr>
      </p:pic>
      <p:sp>
        <p:nvSpPr>
          <p:cNvPr id="9" name="Text Box 7">
            <a:extLst>
              <a:ext uri="{FF2B5EF4-FFF2-40B4-BE49-F238E27FC236}">
                <a16:creationId xmlns:a16="http://schemas.microsoft.com/office/drawing/2014/main" id="{071ED3ED-D8B3-4406-BBE6-85F255C1918F}"/>
              </a:ext>
            </a:extLst>
          </p:cNvPr>
          <p:cNvSpPr txBox="1">
            <a:spLocks noChangeArrowheads="1"/>
          </p:cNvSpPr>
          <p:nvPr/>
        </p:nvSpPr>
        <p:spPr bwMode="auto">
          <a:xfrm>
            <a:off x="4020122" y="3954481"/>
            <a:ext cx="5729174" cy="362304"/>
          </a:xfrm>
          <a:prstGeom prst="rect">
            <a:avLst/>
          </a:prstGeom>
          <a:noFill/>
          <a:ln w="28575">
            <a:noFill/>
            <a:miter lim="800000"/>
            <a:headEnd/>
            <a:tailEnd/>
          </a:ln>
          <a:effectLst/>
        </p:spPr>
        <p:txBody>
          <a:bodyPr wrap="square" lIns="91100" tIns="45549" rIns="91100" bIns="45549">
            <a:spAutoFit/>
          </a:bodyPr>
          <a:lstStyle/>
          <a:p>
            <a:pPr defTabSz="910821"/>
            <a:r>
              <a:rPr lang="en-US" sz="1753" i="1" dirty="0">
                <a:solidFill>
                  <a:srgbClr val="15658D"/>
                </a:solidFill>
              </a:rPr>
              <a:t>In this example, column B and row 2 are hidden.</a:t>
            </a:r>
          </a:p>
        </p:txBody>
      </p:sp>
    </p:spTree>
    <p:extLst>
      <p:ext uri="{BB962C8B-B14F-4D97-AF65-F5344CB8AC3E}">
        <p14:creationId xmlns:p14="http://schemas.microsoft.com/office/powerpoint/2010/main" val="4058187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Multiple Worksheets</a:t>
            </a:r>
          </a:p>
        </p:txBody>
      </p:sp>
      <p:sp>
        <p:nvSpPr>
          <p:cNvPr id="3" name="Content Placeholder 2"/>
          <p:cNvSpPr>
            <a:spLocks noGrp="1"/>
          </p:cNvSpPr>
          <p:nvPr>
            <p:ph idx="1"/>
          </p:nvPr>
        </p:nvSpPr>
        <p:spPr/>
        <p:txBody>
          <a:bodyPr/>
          <a:lstStyle/>
          <a:p>
            <a:r>
              <a:rPr lang="en-US" dirty="0"/>
              <a:t>You can insert and delete worksheets.</a:t>
            </a:r>
          </a:p>
          <a:p>
            <a:endParaRPr lang="en-US" dirty="0"/>
          </a:p>
          <a:p>
            <a:endParaRPr lang="en-US" dirty="0"/>
          </a:p>
          <a:p>
            <a:r>
              <a:rPr lang="en-US" dirty="0"/>
              <a:t>You can rename worksheets.</a:t>
            </a:r>
          </a:p>
          <a:p>
            <a:endParaRPr lang="en-US" dirty="0"/>
          </a:p>
          <a:p>
            <a:endParaRPr lang="en-US" dirty="0"/>
          </a:p>
          <a:p>
            <a:r>
              <a:rPr lang="en-US" dirty="0"/>
              <a:t>You can move a worksheet.</a:t>
            </a:r>
          </a:p>
          <a:p>
            <a:endParaRPr lang="en-US" dirty="0"/>
          </a:p>
        </p:txBody>
      </p:sp>
      <p:pic>
        <p:nvPicPr>
          <p:cNvPr id="5" name="Picture 4" descr="Screenshot showing the New Sheet button plus symbol used to add a new worksheet"/>
          <p:cNvPicPr>
            <a:picLocks noChangeAspect="1"/>
          </p:cNvPicPr>
          <p:nvPr/>
        </p:nvPicPr>
        <p:blipFill>
          <a:blip r:embed="rId3"/>
          <a:stretch>
            <a:fillRect/>
          </a:stretch>
        </p:blipFill>
        <p:spPr>
          <a:xfrm>
            <a:off x="2468822" y="2728763"/>
            <a:ext cx="1085961" cy="712951"/>
          </a:xfrm>
          <a:prstGeom prst="rect">
            <a:avLst/>
          </a:prstGeom>
          <a:ln>
            <a:solidFill>
              <a:srgbClr val="004482"/>
            </a:solidFill>
          </a:ln>
        </p:spPr>
      </p:pic>
      <p:pic>
        <p:nvPicPr>
          <p:cNvPr id="6" name="Picture 5" descr="Screenshot showing renamed worksheet tabs"/>
          <p:cNvPicPr>
            <a:picLocks noChangeAspect="1"/>
          </p:cNvPicPr>
          <p:nvPr/>
        </p:nvPicPr>
        <p:blipFill>
          <a:blip r:embed="rId4"/>
          <a:stretch>
            <a:fillRect/>
          </a:stretch>
        </p:blipFill>
        <p:spPr>
          <a:xfrm>
            <a:off x="1821211" y="4435654"/>
            <a:ext cx="5087509" cy="418708"/>
          </a:xfrm>
          <a:prstGeom prst="rect">
            <a:avLst/>
          </a:prstGeom>
          <a:ln>
            <a:solidFill>
              <a:schemeClr val="tx1"/>
            </a:solidFill>
          </a:ln>
        </p:spPr>
      </p:pic>
      <p:pic>
        <p:nvPicPr>
          <p:cNvPr id="7" name="Picture 6" descr="Screenshot showing what it looks like to move a worksheet"/>
          <p:cNvPicPr>
            <a:picLocks noChangeAspect="1"/>
          </p:cNvPicPr>
          <p:nvPr/>
        </p:nvPicPr>
        <p:blipFill>
          <a:blip r:embed="rId5"/>
          <a:stretch>
            <a:fillRect/>
          </a:stretch>
        </p:blipFill>
        <p:spPr>
          <a:xfrm>
            <a:off x="2468822" y="5595224"/>
            <a:ext cx="3792288" cy="645564"/>
          </a:xfrm>
          <a:prstGeom prst="rect">
            <a:avLst/>
          </a:prstGeom>
          <a:ln>
            <a:solidFill>
              <a:schemeClr val="tx1"/>
            </a:solidFill>
          </a:ln>
        </p:spPr>
      </p:pic>
    </p:spTree>
    <p:extLst>
      <p:ext uri="{BB962C8B-B14F-4D97-AF65-F5344CB8AC3E}">
        <p14:creationId xmlns:p14="http://schemas.microsoft.com/office/powerpoint/2010/main" val="1363490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Multiple Worksheets</a:t>
            </a:r>
          </a:p>
        </p:txBody>
      </p:sp>
      <p:sp>
        <p:nvSpPr>
          <p:cNvPr id="3" name="Content Placeholder 2"/>
          <p:cNvSpPr>
            <a:spLocks noGrp="1"/>
          </p:cNvSpPr>
          <p:nvPr>
            <p:ph idx="1"/>
          </p:nvPr>
        </p:nvSpPr>
        <p:spPr/>
        <p:txBody>
          <a:bodyPr/>
          <a:lstStyle/>
          <a:p>
            <a:r>
              <a:rPr lang="en-US" dirty="0"/>
              <a:t>You can change the worksheet tab color.</a:t>
            </a:r>
          </a:p>
          <a:p>
            <a:endParaRPr lang="en-US" dirty="0"/>
          </a:p>
          <a:p>
            <a:endParaRPr lang="en-US"/>
          </a:p>
          <a:p>
            <a:endParaRPr lang="en-US" dirty="0"/>
          </a:p>
          <a:p>
            <a:r>
              <a:rPr lang="en-US" dirty="0"/>
              <a:t>You can hide a worksheet.</a:t>
            </a:r>
          </a:p>
          <a:p>
            <a:pPr marL="0" indent="0">
              <a:buNone/>
            </a:pPr>
            <a:endParaRPr lang="en-US" dirty="0"/>
          </a:p>
        </p:txBody>
      </p:sp>
      <p:pic>
        <p:nvPicPr>
          <p:cNvPr id="9" name="Picture 8" descr="Screenshot showing how to right-click a worksheet tab and choose to hide 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682" y="4844383"/>
            <a:ext cx="2089791" cy="1096851"/>
          </a:xfrm>
          <a:prstGeom prst="rect">
            <a:avLst/>
          </a:prstGeom>
          <a:ln>
            <a:solidFill>
              <a:schemeClr val="tx1"/>
            </a:solidFill>
          </a:ln>
        </p:spPr>
      </p:pic>
      <p:pic>
        <p:nvPicPr>
          <p:cNvPr id="5" name="Picture 4" descr="Image showing color coded worksheet tabs.">
            <a:extLst>
              <a:ext uri="{FF2B5EF4-FFF2-40B4-BE49-F238E27FC236}">
                <a16:creationId xmlns:a16="http://schemas.microsoft.com/office/drawing/2014/main" id="{D22027C2-D1F5-4E2D-B4FB-B0C383D5408C}"/>
              </a:ext>
            </a:extLst>
          </p:cNvPr>
          <p:cNvPicPr>
            <a:picLocks noChangeAspect="1"/>
          </p:cNvPicPr>
          <p:nvPr/>
        </p:nvPicPr>
        <p:blipFill>
          <a:blip r:embed="rId4"/>
          <a:stretch>
            <a:fillRect/>
          </a:stretch>
        </p:blipFill>
        <p:spPr>
          <a:xfrm>
            <a:off x="2109246" y="2578530"/>
            <a:ext cx="8034468" cy="1307754"/>
          </a:xfrm>
          <a:prstGeom prst="rect">
            <a:avLst/>
          </a:prstGeom>
        </p:spPr>
      </p:pic>
    </p:spTree>
    <p:extLst>
      <p:ext uri="{BB962C8B-B14F-4D97-AF65-F5344CB8AC3E}">
        <p14:creationId xmlns:p14="http://schemas.microsoft.com/office/powerpoint/2010/main" val="963093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Multiple Worksheets</a:t>
            </a:r>
          </a:p>
        </p:txBody>
      </p:sp>
      <p:sp>
        <p:nvSpPr>
          <p:cNvPr id="3" name="Content Placeholder 2"/>
          <p:cNvSpPr>
            <a:spLocks noGrp="1"/>
          </p:cNvSpPr>
          <p:nvPr>
            <p:ph idx="1"/>
          </p:nvPr>
        </p:nvSpPr>
        <p:spPr>
          <a:xfrm>
            <a:off x="1097280" y="2039815"/>
            <a:ext cx="9083368" cy="4310744"/>
          </a:xfrm>
        </p:spPr>
        <p:txBody>
          <a:bodyPr>
            <a:normAutofit lnSpcReduction="10000"/>
          </a:bodyPr>
          <a:lstStyle/>
          <a:p>
            <a:r>
              <a:rPr lang="en-US" dirty="0"/>
              <a:t>You can create a cell reference to another </a:t>
            </a:r>
            <a:r>
              <a:rPr lang="en-US"/>
              <a:t>worksheet.</a:t>
            </a:r>
            <a:endParaRPr lang="en-US" dirty="0"/>
          </a:p>
          <a:p>
            <a:r>
              <a:rPr lang="en-US" dirty="0"/>
              <a:t>You can create a copy of a </a:t>
            </a:r>
            <a:br>
              <a:rPr lang="en-US" dirty="0"/>
            </a:br>
            <a:r>
              <a:rPr lang="en-US" dirty="0"/>
              <a:t>worksheet.</a:t>
            </a:r>
          </a:p>
          <a:p>
            <a:endParaRPr lang="en-US"/>
          </a:p>
          <a:p>
            <a:endParaRPr lang="en-US"/>
          </a:p>
          <a:p>
            <a:endParaRPr lang="en-US"/>
          </a:p>
          <a:p>
            <a:endParaRPr lang="en-US"/>
          </a:p>
          <a:p>
            <a:endParaRPr lang="en-US" dirty="0"/>
          </a:p>
          <a:p>
            <a:r>
              <a:rPr lang="en-US" dirty="0"/>
              <a:t>You can edit multiple sheets at </a:t>
            </a:r>
            <a:r>
              <a:rPr lang="en-US"/>
              <a:t>one time.</a:t>
            </a:r>
            <a:endParaRPr lang="en-US" dirty="0"/>
          </a:p>
          <a:p>
            <a:endParaRPr lang="en-US" dirty="0"/>
          </a:p>
        </p:txBody>
      </p:sp>
      <p:pic>
        <p:nvPicPr>
          <p:cNvPr id="14" name="Picture 13" descr="Image shows the dialog box that allows you to Move or Copy a workshee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9816" y="3174653"/>
            <a:ext cx="1967696" cy="1926416"/>
          </a:xfrm>
          <a:prstGeom prst="rect">
            <a:avLst/>
          </a:prstGeom>
          <a:ln>
            <a:solidFill>
              <a:schemeClr val="tx1"/>
            </a:solidFill>
          </a:ln>
        </p:spPr>
      </p:pic>
      <p:grpSp>
        <p:nvGrpSpPr>
          <p:cNvPr id="8" name="Group 7">
            <a:extLst>
              <a:ext uri="{FF2B5EF4-FFF2-40B4-BE49-F238E27FC236}">
                <a16:creationId xmlns:a16="http://schemas.microsoft.com/office/drawing/2014/main" id="{AAFC720F-925B-2C8F-CB3D-28D286105DE0}"/>
              </a:ext>
            </a:extLst>
          </p:cNvPr>
          <p:cNvGrpSpPr/>
          <p:nvPr/>
        </p:nvGrpSpPr>
        <p:grpSpPr>
          <a:xfrm>
            <a:off x="5638964" y="5015160"/>
            <a:ext cx="5677743" cy="1263241"/>
            <a:chOff x="2011354" y="5222874"/>
            <a:chExt cx="5677743" cy="1263241"/>
          </a:xfrm>
        </p:grpSpPr>
        <p:pic>
          <p:nvPicPr>
            <p:cNvPr id="17" name="Picture 16" descr="Screenshot that shows what it looks like when worksheets are group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1354" y="5222874"/>
              <a:ext cx="4268460" cy="533558"/>
            </a:xfrm>
            <a:prstGeom prst="rect">
              <a:avLst/>
            </a:prstGeom>
            <a:ln>
              <a:solidFill>
                <a:srgbClr val="004482"/>
              </a:solidFill>
            </a:ln>
          </p:spPr>
        </p:pic>
        <p:sp>
          <p:nvSpPr>
            <p:cNvPr id="18" name="Text Box 7"/>
            <p:cNvSpPr txBox="1">
              <a:spLocks noChangeArrowheads="1"/>
            </p:cNvSpPr>
            <p:nvPr/>
          </p:nvSpPr>
          <p:spPr bwMode="auto">
            <a:xfrm>
              <a:off x="2671923" y="5854621"/>
              <a:ext cx="5017174" cy="631494"/>
            </a:xfrm>
            <a:prstGeom prst="rect">
              <a:avLst/>
            </a:prstGeom>
            <a:noFill/>
            <a:ln w="28575">
              <a:noFill/>
              <a:miter lim="800000"/>
              <a:headEnd/>
              <a:tailEnd/>
            </a:ln>
            <a:effectLst/>
          </p:spPr>
          <p:txBody>
            <a:bodyPr wrap="square" lIns="91100" tIns="45549" rIns="91100" bIns="45549">
              <a:spAutoFit/>
            </a:bodyPr>
            <a:lstStyle/>
            <a:p>
              <a:pPr defTabSz="910821"/>
              <a:r>
                <a:rPr lang="en-US" sz="1753" dirty="0"/>
                <a:t>The Participation and Exam worksheets are grouped and now can be edited simultaneously.</a:t>
              </a:r>
            </a:p>
          </p:txBody>
        </p:sp>
        <p:cxnSp>
          <p:nvCxnSpPr>
            <p:cNvPr id="19" name="Straight Connector 18"/>
            <p:cNvCxnSpPr/>
            <p:nvPr/>
          </p:nvCxnSpPr>
          <p:spPr bwMode="auto">
            <a:xfrm>
              <a:off x="4342834" y="5560024"/>
              <a:ext cx="298606" cy="332230"/>
            </a:xfrm>
            <a:prstGeom prst="line">
              <a:avLst/>
            </a:prstGeom>
            <a:noFill/>
            <a:ln w="28575" cap="flat" cmpd="sng" algn="ctr">
              <a:solidFill>
                <a:srgbClr val="004482"/>
              </a:solidFill>
              <a:prstDash val="solid"/>
              <a:round/>
              <a:headEnd type="none" w="med" len="med"/>
              <a:tailEnd type="none" w="med" len="med"/>
            </a:ln>
            <a:effectLst/>
          </p:spPr>
        </p:cxnSp>
        <p:cxnSp>
          <p:nvCxnSpPr>
            <p:cNvPr id="21" name="Straight Connector 20"/>
            <p:cNvCxnSpPr/>
            <p:nvPr/>
          </p:nvCxnSpPr>
          <p:spPr bwMode="auto">
            <a:xfrm flipV="1">
              <a:off x="4652265" y="5560024"/>
              <a:ext cx="298606" cy="332230"/>
            </a:xfrm>
            <a:prstGeom prst="line">
              <a:avLst/>
            </a:prstGeom>
            <a:noFill/>
            <a:ln w="28575" cap="flat" cmpd="sng" algn="ctr">
              <a:solidFill>
                <a:srgbClr val="004482"/>
              </a:solidFill>
              <a:prstDash val="solid"/>
              <a:round/>
              <a:headEnd type="none" w="med" len="med"/>
              <a:tailEnd type="none" w="med" len="med"/>
            </a:ln>
            <a:effectLst/>
          </p:spPr>
        </p:cxnSp>
      </p:grpSp>
      <p:grpSp>
        <p:nvGrpSpPr>
          <p:cNvPr id="6" name="Group 5">
            <a:extLst>
              <a:ext uri="{FF2B5EF4-FFF2-40B4-BE49-F238E27FC236}">
                <a16:creationId xmlns:a16="http://schemas.microsoft.com/office/drawing/2014/main" id="{FDE5C77E-4099-378C-A7E1-37D1E726B0DB}"/>
              </a:ext>
            </a:extLst>
          </p:cNvPr>
          <p:cNvGrpSpPr/>
          <p:nvPr/>
        </p:nvGrpSpPr>
        <p:grpSpPr>
          <a:xfrm>
            <a:off x="7090514" y="2255258"/>
            <a:ext cx="4284734" cy="1173742"/>
            <a:chOff x="2349770" y="1719085"/>
            <a:chExt cx="4284734" cy="1173742"/>
          </a:xfrm>
        </p:grpSpPr>
        <p:pic>
          <p:nvPicPr>
            <p:cNvPr id="5" name="Picture 4" descr="Image showing what a cell reference to another worksheet looks like"/>
            <p:cNvPicPr>
              <a:picLocks noChangeAspect="1"/>
            </p:cNvPicPr>
            <p:nvPr/>
          </p:nvPicPr>
          <p:blipFill>
            <a:blip r:embed="rId5"/>
            <a:stretch>
              <a:fillRect/>
            </a:stretch>
          </p:blipFill>
          <p:spPr>
            <a:xfrm>
              <a:off x="2349770" y="1719085"/>
              <a:ext cx="3650463" cy="430515"/>
            </a:xfrm>
            <a:prstGeom prst="rect">
              <a:avLst/>
            </a:prstGeom>
            <a:ln>
              <a:solidFill>
                <a:srgbClr val="004482"/>
              </a:solidFill>
            </a:ln>
          </p:spPr>
        </p:pic>
        <p:sp>
          <p:nvSpPr>
            <p:cNvPr id="11" name="Text Box 7"/>
            <p:cNvSpPr txBox="1">
              <a:spLocks noChangeArrowheads="1"/>
            </p:cNvSpPr>
            <p:nvPr/>
          </p:nvSpPr>
          <p:spPr bwMode="auto">
            <a:xfrm>
              <a:off x="2349770" y="2232487"/>
              <a:ext cx="2291670" cy="631494"/>
            </a:xfrm>
            <a:prstGeom prst="rect">
              <a:avLst/>
            </a:prstGeom>
            <a:noFill/>
            <a:ln w="28575">
              <a:noFill/>
              <a:miter lim="800000"/>
              <a:headEnd/>
              <a:tailEnd/>
            </a:ln>
            <a:effectLst/>
          </p:spPr>
          <p:txBody>
            <a:bodyPr lIns="91100" tIns="45549" rIns="91100" bIns="45549">
              <a:spAutoFit/>
            </a:bodyPr>
            <a:lstStyle/>
            <a:p>
              <a:pPr defTabSz="910821"/>
              <a:r>
                <a:rPr lang="en-US" sz="1753" dirty="0"/>
                <a:t>Different workbook name</a:t>
              </a:r>
            </a:p>
          </p:txBody>
        </p:sp>
        <p:cxnSp>
          <p:nvCxnSpPr>
            <p:cNvPr id="7" name="Straight Connector 6"/>
            <p:cNvCxnSpPr/>
            <p:nvPr/>
          </p:nvCxnSpPr>
          <p:spPr bwMode="auto">
            <a:xfrm>
              <a:off x="3558998" y="2149599"/>
              <a:ext cx="0" cy="197861"/>
            </a:xfrm>
            <a:prstGeom prst="line">
              <a:avLst/>
            </a:prstGeom>
            <a:noFill/>
            <a:ln w="28575" cap="flat" cmpd="sng" algn="ctr">
              <a:solidFill>
                <a:srgbClr val="004482"/>
              </a:solidFill>
              <a:prstDash val="solid"/>
              <a:round/>
              <a:headEnd type="none" w="med" len="med"/>
              <a:tailEnd type="none" w="med" len="med"/>
            </a:ln>
            <a:effectLst/>
          </p:spPr>
        </p:cxnSp>
        <p:sp>
          <p:nvSpPr>
            <p:cNvPr id="12" name="Text Box 7"/>
            <p:cNvSpPr txBox="1">
              <a:spLocks noChangeArrowheads="1"/>
            </p:cNvSpPr>
            <p:nvPr/>
          </p:nvSpPr>
          <p:spPr bwMode="auto">
            <a:xfrm>
              <a:off x="4342834" y="2261333"/>
              <a:ext cx="2291670" cy="631494"/>
            </a:xfrm>
            <a:prstGeom prst="rect">
              <a:avLst/>
            </a:prstGeom>
            <a:noFill/>
            <a:ln w="28575">
              <a:noFill/>
              <a:miter lim="800000"/>
              <a:headEnd/>
              <a:tailEnd/>
            </a:ln>
            <a:effectLst/>
          </p:spPr>
          <p:txBody>
            <a:bodyPr lIns="91100" tIns="45549" rIns="91100" bIns="45549">
              <a:spAutoFit/>
            </a:bodyPr>
            <a:lstStyle/>
            <a:p>
              <a:pPr defTabSz="910821"/>
              <a:r>
                <a:rPr lang="en-US" sz="1753" dirty="0"/>
                <a:t>Worksheet name in different workbook</a:t>
              </a:r>
            </a:p>
          </p:txBody>
        </p:sp>
        <p:cxnSp>
          <p:nvCxnSpPr>
            <p:cNvPr id="24" name="Straight Connector 23"/>
            <p:cNvCxnSpPr/>
            <p:nvPr/>
          </p:nvCxnSpPr>
          <p:spPr bwMode="auto">
            <a:xfrm>
              <a:off x="5180510" y="2149599"/>
              <a:ext cx="0" cy="197861"/>
            </a:xfrm>
            <a:prstGeom prst="line">
              <a:avLst/>
            </a:prstGeom>
            <a:noFill/>
            <a:ln w="28575" cap="flat" cmpd="sng" algn="ctr">
              <a:solidFill>
                <a:srgbClr val="004482"/>
              </a:solidFill>
              <a:prstDash val="solid"/>
              <a:round/>
              <a:headEnd type="none" w="med" len="med"/>
              <a:tailEnd type="none" w="med" len="med"/>
            </a:ln>
            <a:effectLst/>
          </p:spPr>
        </p:cxnSp>
      </p:grpSp>
    </p:spTree>
    <p:extLst>
      <p:ext uri="{BB962C8B-B14F-4D97-AF65-F5344CB8AC3E}">
        <p14:creationId xmlns:p14="http://schemas.microsoft.com/office/powerpoint/2010/main" val="340407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154C-FF1A-40B9-961A-9F6AFEA9A528}"/>
              </a:ext>
            </a:extLst>
          </p:cNvPr>
          <p:cNvSpPr>
            <a:spLocks noGrp="1"/>
          </p:cNvSpPr>
          <p:nvPr>
            <p:ph type="title"/>
          </p:nvPr>
        </p:nvSpPr>
        <p:spPr/>
        <p:txBody>
          <a:bodyPr/>
          <a:lstStyle/>
          <a:p>
            <a:r>
              <a:rPr lang="en-US" dirty="0"/>
              <a:t>Using Functions in Formulas</a:t>
            </a:r>
          </a:p>
        </p:txBody>
      </p:sp>
      <p:sp>
        <p:nvSpPr>
          <p:cNvPr id="3" name="Content Placeholder 2">
            <a:extLst>
              <a:ext uri="{FF2B5EF4-FFF2-40B4-BE49-F238E27FC236}">
                <a16:creationId xmlns:a16="http://schemas.microsoft.com/office/drawing/2014/main" id="{1A96E90E-6C28-4C20-A8F5-7C52948A7E6E}"/>
              </a:ext>
            </a:extLst>
          </p:cNvPr>
          <p:cNvSpPr>
            <a:spLocks noGrp="1"/>
          </p:cNvSpPr>
          <p:nvPr>
            <p:ph idx="1"/>
          </p:nvPr>
        </p:nvSpPr>
        <p:spPr>
          <a:xfrm>
            <a:off x="1097279" y="2008922"/>
            <a:ext cx="8291453" cy="2649055"/>
          </a:xfrm>
        </p:spPr>
        <p:txBody>
          <a:bodyPr/>
          <a:lstStyle/>
          <a:p>
            <a:r>
              <a:rPr lang="en-US" dirty="0"/>
              <a:t>Functions allow you to easily perform mathematical operations on ranges of cells.</a:t>
            </a:r>
          </a:p>
          <a:p>
            <a:r>
              <a:rPr lang="en-US" dirty="0"/>
              <a:t>They start with an “=” sign, just like all formulas.</a:t>
            </a:r>
          </a:p>
          <a:p>
            <a:endParaRPr lang="en-US" dirty="0"/>
          </a:p>
        </p:txBody>
      </p:sp>
      <p:grpSp>
        <p:nvGrpSpPr>
          <p:cNvPr id="5" name="Group 4">
            <a:extLst>
              <a:ext uri="{FF2B5EF4-FFF2-40B4-BE49-F238E27FC236}">
                <a16:creationId xmlns:a16="http://schemas.microsoft.com/office/drawing/2014/main" id="{3E6DBD67-E3FA-7BAF-AE50-EF4B4CC0F8AC}"/>
              </a:ext>
            </a:extLst>
          </p:cNvPr>
          <p:cNvGrpSpPr/>
          <p:nvPr/>
        </p:nvGrpSpPr>
        <p:grpSpPr>
          <a:xfrm>
            <a:off x="2803268" y="3663957"/>
            <a:ext cx="5622773" cy="1988039"/>
            <a:chOff x="3526612" y="3333450"/>
            <a:chExt cx="5622773" cy="1988039"/>
          </a:xfrm>
        </p:grpSpPr>
        <p:pic>
          <p:nvPicPr>
            <p:cNvPr id="11" name="Picture 10" descr="Image shows an example of a function and its parts">
              <a:extLst>
                <a:ext uri="{FF2B5EF4-FFF2-40B4-BE49-F238E27FC236}">
                  <a16:creationId xmlns:a16="http://schemas.microsoft.com/office/drawing/2014/main" id="{A1DBDF6D-DDFB-4032-AB04-14E492A11594}"/>
                </a:ext>
              </a:extLst>
            </p:cNvPr>
            <p:cNvPicPr>
              <a:picLocks noChangeAspect="1"/>
            </p:cNvPicPr>
            <p:nvPr/>
          </p:nvPicPr>
          <p:blipFill>
            <a:blip r:embed="rId2"/>
            <a:stretch>
              <a:fillRect/>
            </a:stretch>
          </p:blipFill>
          <p:spPr>
            <a:xfrm>
              <a:off x="4174053" y="3995551"/>
              <a:ext cx="2292764" cy="694444"/>
            </a:xfrm>
            <a:prstGeom prst="rect">
              <a:avLst/>
            </a:prstGeom>
            <a:ln>
              <a:solidFill>
                <a:schemeClr val="tx1"/>
              </a:solidFill>
            </a:ln>
          </p:spPr>
        </p:pic>
        <p:sp>
          <p:nvSpPr>
            <p:cNvPr id="13" name="Text Box 7">
              <a:extLst>
                <a:ext uri="{FF2B5EF4-FFF2-40B4-BE49-F238E27FC236}">
                  <a16:creationId xmlns:a16="http://schemas.microsoft.com/office/drawing/2014/main" id="{EAAE1D3D-D58A-4072-9D37-09475322E2A7}"/>
                </a:ext>
              </a:extLst>
            </p:cNvPr>
            <p:cNvSpPr txBox="1">
              <a:spLocks noChangeArrowheads="1"/>
            </p:cNvSpPr>
            <p:nvPr/>
          </p:nvSpPr>
          <p:spPr bwMode="auto">
            <a:xfrm>
              <a:off x="5434290" y="3333450"/>
              <a:ext cx="2882831" cy="631494"/>
            </a:xfrm>
            <a:prstGeom prst="rect">
              <a:avLst/>
            </a:prstGeom>
            <a:noFill/>
            <a:ln w="28575">
              <a:noFill/>
              <a:miter lim="800000"/>
              <a:headEnd/>
              <a:tailEnd/>
            </a:ln>
            <a:effectLst/>
          </p:spPr>
          <p:txBody>
            <a:bodyPr wrap="square" lIns="91100" tIns="45549" rIns="91100" bIns="45549">
              <a:spAutoFit/>
            </a:bodyPr>
            <a:lstStyle/>
            <a:p>
              <a:pPr defTabSz="910821"/>
              <a:r>
                <a:rPr lang="en-US" sz="1753" dirty="0"/>
                <a:t>The function name follows the = sign</a:t>
              </a:r>
            </a:p>
          </p:txBody>
        </p:sp>
        <p:cxnSp>
          <p:nvCxnSpPr>
            <p:cNvPr id="14" name="Straight Connector 13">
              <a:extLst>
                <a:ext uri="{FF2B5EF4-FFF2-40B4-BE49-F238E27FC236}">
                  <a16:creationId xmlns:a16="http://schemas.microsoft.com/office/drawing/2014/main" id="{E31EC5D4-94F7-478A-A277-1D8960C9D524}"/>
                </a:ext>
              </a:extLst>
            </p:cNvPr>
            <p:cNvCxnSpPr>
              <a:cxnSpLocks/>
              <a:stCxn id="13" idx="1"/>
            </p:cNvCxnSpPr>
            <p:nvPr/>
          </p:nvCxnSpPr>
          <p:spPr bwMode="auto">
            <a:xfrm flipH="1">
              <a:off x="4971895" y="3649197"/>
              <a:ext cx="462395" cy="553694"/>
            </a:xfrm>
            <a:prstGeom prst="line">
              <a:avLst/>
            </a:prstGeom>
            <a:noFill/>
            <a:ln w="28575" cap="flat" cmpd="sng" algn="ctr">
              <a:solidFill>
                <a:srgbClr val="004482"/>
              </a:solidFill>
              <a:prstDash val="solid"/>
              <a:round/>
              <a:headEnd type="none" w="med" len="med"/>
              <a:tailEnd type="none" w="med" len="med"/>
            </a:ln>
            <a:effectLst/>
          </p:spPr>
        </p:cxnSp>
        <p:sp>
          <p:nvSpPr>
            <p:cNvPr id="18" name="Text Box 7">
              <a:extLst>
                <a:ext uri="{FF2B5EF4-FFF2-40B4-BE49-F238E27FC236}">
                  <a16:creationId xmlns:a16="http://schemas.microsoft.com/office/drawing/2014/main" id="{36088E81-D4E4-4C43-AB39-BDDF12592FDC}"/>
                </a:ext>
              </a:extLst>
            </p:cNvPr>
            <p:cNvSpPr txBox="1">
              <a:spLocks noChangeArrowheads="1"/>
            </p:cNvSpPr>
            <p:nvPr/>
          </p:nvSpPr>
          <p:spPr bwMode="auto">
            <a:xfrm>
              <a:off x="3526612" y="4689995"/>
              <a:ext cx="5622773" cy="631494"/>
            </a:xfrm>
            <a:prstGeom prst="rect">
              <a:avLst/>
            </a:prstGeom>
            <a:noFill/>
            <a:ln w="28575">
              <a:noFill/>
              <a:miter lim="800000"/>
              <a:headEnd/>
              <a:tailEnd/>
            </a:ln>
            <a:effectLst/>
          </p:spPr>
          <p:txBody>
            <a:bodyPr wrap="square" lIns="91100" tIns="45549" rIns="91100" bIns="45549">
              <a:spAutoFit/>
            </a:bodyPr>
            <a:lstStyle/>
            <a:p>
              <a:pPr defTabSz="910821"/>
              <a:r>
                <a:rPr lang="en-US" sz="1753" dirty="0"/>
                <a:t>The function arguments are placed inside parentheses. In this case, Excel will add the values in cells D3:D7.</a:t>
              </a:r>
            </a:p>
          </p:txBody>
        </p:sp>
        <p:cxnSp>
          <p:nvCxnSpPr>
            <p:cNvPr id="20" name="Straight Connector 19">
              <a:extLst>
                <a:ext uri="{FF2B5EF4-FFF2-40B4-BE49-F238E27FC236}">
                  <a16:creationId xmlns:a16="http://schemas.microsoft.com/office/drawing/2014/main" id="{27AC8E6A-CE5C-4A70-B200-837781F0F2BD}"/>
                </a:ext>
              </a:extLst>
            </p:cNvPr>
            <p:cNvCxnSpPr>
              <a:cxnSpLocks/>
            </p:cNvCxnSpPr>
            <p:nvPr/>
          </p:nvCxnSpPr>
          <p:spPr bwMode="auto">
            <a:xfrm>
              <a:off x="5808459" y="4492956"/>
              <a:ext cx="0" cy="282493"/>
            </a:xfrm>
            <a:prstGeom prst="line">
              <a:avLst/>
            </a:prstGeom>
            <a:noFill/>
            <a:ln w="28575" cap="flat" cmpd="sng" algn="ctr">
              <a:solidFill>
                <a:srgbClr val="004482"/>
              </a:solidFill>
              <a:prstDash val="solid"/>
              <a:round/>
              <a:headEnd type="none" w="med" len="med"/>
              <a:tailEnd type="none" w="med" len="med"/>
            </a:ln>
            <a:effectLst/>
          </p:spPr>
        </p:cxnSp>
      </p:grpSp>
    </p:spTree>
    <p:extLst>
      <p:ext uri="{BB962C8B-B14F-4D97-AF65-F5344CB8AC3E}">
        <p14:creationId xmlns:p14="http://schemas.microsoft.com/office/powerpoint/2010/main" val="3135764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154C-FF1A-40B9-961A-9F6AFEA9A528}"/>
              </a:ext>
            </a:extLst>
          </p:cNvPr>
          <p:cNvSpPr>
            <a:spLocks noGrp="1"/>
          </p:cNvSpPr>
          <p:nvPr>
            <p:ph type="title"/>
          </p:nvPr>
        </p:nvSpPr>
        <p:spPr/>
        <p:txBody>
          <a:bodyPr/>
          <a:lstStyle/>
          <a:p>
            <a:r>
              <a:rPr lang="en-US" dirty="0"/>
              <a:t>Using Functions in Formulas</a:t>
            </a:r>
          </a:p>
        </p:txBody>
      </p:sp>
      <p:sp>
        <p:nvSpPr>
          <p:cNvPr id="3" name="Content Placeholder 2">
            <a:extLst>
              <a:ext uri="{FF2B5EF4-FFF2-40B4-BE49-F238E27FC236}">
                <a16:creationId xmlns:a16="http://schemas.microsoft.com/office/drawing/2014/main" id="{1A96E90E-6C28-4C20-A8F5-7C52948A7E6E}"/>
              </a:ext>
            </a:extLst>
          </p:cNvPr>
          <p:cNvSpPr>
            <a:spLocks noGrp="1"/>
          </p:cNvSpPr>
          <p:nvPr>
            <p:ph idx="1"/>
          </p:nvPr>
        </p:nvSpPr>
        <p:spPr>
          <a:xfrm>
            <a:off x="1097279" y="2048502"/>
            <a:ext cx="8291453" cy="2649055"/>
          </a:xfrm>
        </p:spPr>
        <p:txBody>
          <a:bodyPr/>
          <a:lstStyle/>
          <a:p>
            <a:r>
              <a:rPr lang="en-US" dirty="0"/>
              <a:t>They can be typed directly into a cell or inserted a number of other ways:</a:t>
            </a:r>
          </a:p>
          <a:p>
            <a:pPr lvl="1"/>
            <a:r>
              <a:rPr lang="en-US" dirty="0"/>
              <a:t>AutoSum</a:t>
            </a:r>
          </a:p>
          <a:p>
            <a:pPr lvl="1"/>
            <a:r>
              <a:rPr lang="en-US" dirty="0"/>
              <a:t>Formulas tab on the Ribbon</a:t>
            </a:r>
          </a:p>
          <a:p>
            <a:pPr lvl="1"/>
            <a:r>
              <a:rPr lang="en-US" dirty="0"/>
              <a:t>Insert Function button</a:t>
            </a:r>
          </a:p>
        </p:txBody>
      </p:sp>
      <p:grpSp>
        <p:nvGrpSpPr>
          <p:cNvPr id="8" name="Group 7">
            <a:extLst>
              <a:ext uri="{FF2B5EF4-FFF2-40B4-BE49-F238E27FC236}">
                <a16:creationId xmlns:a16="http://schemas.microsoft.com/office/drawing/2014/main" id="{B6CECA31-7E99-FD45-FCBF-D09E00FE736D}"/>
              </a:ext>
            </a:extLst>
          </p:cNvPr>
          <p:cNvGrpSpPr/>
          <p:nvPr/>
        </p:nvGrpSpPr>
        <p:grpSpPr>
          <a:xfrm>
            <a:off x="4223748" y="3621459"/>
            <a:ext cx="5828141" cy="2114810"/>
            <a:chOff x="2796882" y="4239086"/>
            <a:chExt cx="5828141" cy="2114810"/>
          </a:xfrm>
        </p:grpSpPr>
        <p:pic>
          <p:nvPicPr>
            <p:cNvPr id="5" name="Picture 4" descr="Screenshot showing a column of numbers being added using the SUM function">
              <a:extLst>
                <a:ext uri="{FF2B5EF4-FFF2-40B4-BE49-F238E27FC236}">
                  <a16:creationId xmlns:a16="http://schemas.microsoft.com/office/drawing/2014/main" id="{7CC0BD37-8DD3-4AA4-8906-1FC448FBED1E}"/>
                </a:ext>
              </a:extLst>
            </p:cNvPr>
            <p:cNvPicPr>
              <a:picLocks noChangeAspect="1"/>
            </p:cNvPicPr>
            <p:nvPr/>
          </p:nvPicPr>
          <p:blipFill>
            <a:blip r:embed="rId2"/>
            <a:stretch>
              <a:fillRect/>
            </a:stretch>
          </p:blipFill>
          <p:spPr>
            <a:xfrm>
              <a:off x="2796882" y="4239086"/>
              <a:ext cx="2154524" cy="2114810"/>
            </a:xfrm>
            <a:prstGeom prst="rect">
              <a:avLst/>
            </a:prstGeom>
            <a:ln>
              <a:solidFill>
                <a:schemeClr val="tx1"/>
              </a:solidFill>
            </a:ln>
          </p:spPr>
        </p:pic>
        <p:sp>
          <p:nvSpPr>
            <p:cNvPr id="6" name="Text Box 7">
              <a:extLst>
                <a:ext uri="{FF2B5EF4-FFF2-40B4-BE49-F238E27FC236}">
                  <a16:creationId xmlns:a16="http://schemas.microsoft.com/office/drawing/2014/main" id="{11CA4A4F-42F6-4431-96C7-39D8C5DC25DF}"/>
                </a:ext>
              </a:extLst>
            </p:cNvPr>
            <p:cNvSpPr txBox="1">
              <a:spLocks noChangeArrowheads="1"/>
            </p:cNvSpPr>
            <p:nvPr/>
          </p:nvSpPr>
          <p:spPr bwMode="auto">
            <a:xfrm>
              <a:off x="5230761" y="4508673"/>
              <a:ext cx="3394262" cy="1171001"/>
            </a:xfrm>
            <a:prstGeom prst="rect">
              <a:avLst/>
            </a:prstGeom>
            <a:noFill/>
            <a:ln w="28575">
              <a:noFill/>
              <a:miter lim="800000"/>
              <a:headEnd/>
              <a:tailEnd/>
            </a:ln>
            <a:effectLst/>
          </p:spPr>
          <p:txBody>
            <a:bodyPr wrap="square" lIns="91100" tIns="45549" rIns="91100" bIns="45549">
              <a:spAutoFit/>
            </a:bodyPr>
            <a:lstStyle/>
            <a:p>
              <a:pPr defTabSz="910821"/>
              <a:r>
                <a:rPr lang="en-US" sz="1753" dirty="0"/>
                <a:t>A function that sums (adds) all numbers in a range can be typed into a cell or entered using one of the other three options.</a:t>
              </a:r>
            </a:p>
          </p:txBody>
        </p:sp>
        <p:cxnSp>
          <p:nvCxnSpPr>
            <p:cNvPr id="7" name="Straight Connector 6">
              <a:extLst>
                <a:ext uri="{FF2B5EF4-FFF2-40B4-BE49-F238E27FC236}">
                  <a16:creationId xmlns:a16="http://schemas.microsoft.com/office/drawing/2014/main" id="{80F8A9D8-57AD-4587-93BA-8EB7428C0DB4}"/>
                </a:ext>
              </a:extLst>
            </p:cNvPr>
            <p:cNvCxnSpPr>
              <a:cxnSpLocks/>
            </p:cNvCxnSpPr>
            <p:nvPr/>
          </p:nvCxnSpPr>
          <p:spPr bwMode="auto">
            <a:xfrm flipH="1">
              <a:off x="4536159" y="5139519"/>
              <a:ext cx="652456" cy="951386"/>
            </a:xfrm>
            <a:prstGeom prst="line">
              <a:avLst/>
            </a:prstGeom>
            <a:noFill/>
            <a:ln w="28575" cap="flat" cmpd="sng" algn="ctr">
              <a:solidFill>
                <a:srgbClr val="004482"/>
              </a:solidFill>
              <a:prstDash val="solid"/>
              <a:round/>
              <a:headEnd type="none" w="med" len="med"/>
              <a:tailEnd type="none" w="med" len="med"/>
            </a:ln>
            <a:effectLst/>
          </p:spPr>
        </p:cxnSp>
      </p:grpSp>
    </p:spTree>
    <p:extLst>
      <p:ext uri="{BB962C8B-B14F-4D97-AF65-F5344CB8AC3E}">
        <p14:creationId xmlns:p14="http://schemas.microsoft.com/office/powerpoint/2010/main" val="203264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Functions in Formulas</a:t>
            </a:r>
          </a:p>
        </p:txBody>
      </p:sp>
      <p:sp>
        <p:nvSpPr>
          <p:cNvPr id="3" name="Content Placeholder 2"/>
          <p:cNvSpPr>
            <a:spLocks noGrp="1"/>
          </p:cNvSpPr>
          <p:nvPr>
            <p:ph idx="1"/>
          </p:nvPr>
        </p:nvSpPr>
        <p:spPr/>
        <p:txBody>
          <a:bodyPr>
            <a:normAutofit fontScale="92500" lnSpcReduction="10000"/>
          </a:bodyPr>
          <a:lstStyle/>
          <a:p>
            <a:r>
              <a:rPr lang="en-US" dirty="0"/>
              <a:t>Use the AutoSum feature.</a:t>
            </a:r>
          </a:p>
          <a:p>
            <a:endParaRPr lang="en-US" dirty="0"/>
          </a:p>
          <a:p>
            <a:pPr marL="0" indent="0">
              <a:buNone/>
            </a:pPr>
            <a:endParaRPr lang="en-US" dirty="0"/>
          </a:p>
          <a:p>
            <a:pPr lvl="1"/>
            <a:endParaRPr lang="en-US" dirty="0"/>
          </a:p>
          <a:p>
            <a:r>
              <a:rPr lang="en-US" dirty="0"/>
              <a:t>AutoSum Functions</a:t>
            </a:r>
          </a:p>
          <a:p>
            <a:pPr lvl="1"/>
            <a:r>
              <a:rPr lang="en-US" sz="1948" dirty="0"/>
              <a:t>SUM</a:t>
            </a:r>
          </a:p>
          <a:p>
            <a:pPr lvl="1"/>
            <a:r>
              <a:rPr lang="en-US" sz="1948" dirty="0"/>
              <a:t>AVERAGE</a:t>
            </a:r>
          </a:p>
          <a:p>
            <a:pPr lvl="1"/>
            <a:r>
              <a:rPr lang="en-US" sz="1948" dirty="0"/>
              <a:t>COUNT</a:t>
            </a:r>
          </a:p>
          <a:p>
            <a:pPr lvl="1"/>
            <a:r>
              <a:rPr lang="en-US" sz="1948" dirty="0"/>
              <a:t>MAX</a:t>
            </a:r>
          </a:p>
          <a:p>
            <a:pPr lvl="1"/>
            <a:r>
              <a:rPr lang="en-US" sz="1948" dirty="0"/>
              <a:t>MIN</a:t>
            </a:r>
            <a:endParaRPr lang="en-US" dirty="0"/>
          </a:p>
        </p:txBody>
      </p:sp>
      <p:grpSp>
        <p:nvGrpSpPr>
          <p:cNvPr id="15" name="Group 14">
            <a:extLst>
              <a:ext uri="{FF2B5EF4-FFF2-40B4-BE49-F238E27FC236}">
                <a16:creationId xmlns:a16="http://schemas.microsoft.com/office/drawing/2014/main" id="{D9FE872F-077E-0F0E-8BC6-272977D68714}"/>
              </a:ext>
            </a:extLst>
          </p:cNvPr>
          <p:cNvGrpSpPr/>
          <p:nvPr/>
        </p:nvGrpSpPr>
        <p:grpSpPr>
          <a:xfrm>
            <a:off x="4338003" y="2275497"/>
            <a:ext cx="6667745" cy="1245531"/>
            <a:chOff x="2358478" y="1684962"/>
            <a:chExt cx="6667745" cy="1245531"/>
          </a:xfrm>
        </p:grpSpPr>
        <p:pic>
          <p:nvPicPr>
            <p:cNvPr id="5" name="Picture 4" descr="Screenshot showing how AutoSum works to add a range of numb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8478" y="1684962"/>
              <a:ext cx="2688273" cy="1245531"/>
            </a:xfrm>
            <a:prstGeom prst="rect">
              <a:avLst/>
            </a:prstGeom>
            <a:ln>
              <a:solidFill>
                <a:srgbClr val="004482"/>
              </a:solidFill>
            </a:ln>
          </p:spPr>
        </p:pic>
        <p:sp>
          <p:nvSpPr>
            <p:cNvPr id="6" name="Text Box 7"/>
            <p:cNvSpPr txBox="1">
              <a:spLocks noChangeArrowheads="1"/>
            </p:cNvSpPr>
            <p:nvPr/>
          </p:nvSpPr>
          <p:spPr bwMode="auto">
            <a:xfrm>
              <a:off x="5460691" y="2149841"/>
              <a:ext cx="3565532" cy="631494"/>
            </a:xfrm>
            <a:prstGeom prst="rect">
              <a:avLst/>
            </a:prstGeom>
            <a:noFill/>
            <a:ln w="28575">
              <a:noFill/>
              <a:miter lim="800000"/>
              <a:headEnd/>
              <a:tailEnd/>
            </a:ln>
            <a:effectLst/>
          </p:spPr>
          <p:txBody>
            <a:bodyPr wrap="square" lIns="91100" tIns="45549" rIns="91100" bIns="45549">
              <a:spAutoFit/>
            </a:bodyPr>
            <a:lstStyle/>
            <a:p>
              <a:pPr defTabSz="910821"/>
              <a:r>
                <a:rPr lang="en-US" sz="1753" dirty="0"/>
                <a:t>AutoSum automatically adds adjacent cells in columns or rows.</a:t>
              </a:r>
            </a:p>
          </p:txBody>
        </p:sp>
        <p:cxnSp>
          <p:nvCxnSpPr>
            <p:cNvPr id="7" name="Straight Connector 6"/>
            <p:cNvCxnSpPr/>
            <p:nvPr/>
          </p:nvCxnSpPr>
          <p:spPr bwMode="auto">
            <a:xfrm rot="5400000">
              <a:off x="5139768" y="2478819"/>
              <a:ext cx="298606" cy="332230"/>
            </a:xfrm>
            <a:prstGeom prst="line">
              <a:avLst/>
            </a:prstGeom>
            <a:noFill/>
            <a:ln w="28575" cap="flat" cmpd="sng" algn="ctr">
              <a:solidFill>
                <a:srgbClr val="004482"/>
              </a:solidFill>
              <a:prstDash val="solid"/>
              <a:round/>
              <a:headEnd type="none" w="med" len="med"/>
              <a:tailEnd type="none" w="med" len="med"/>
            </a:ln>
            <a:effectLst/>
          </p:spPr>
        </p:cxnSp>
      </p:grpSp>
      <p:grpSp>
        <p:nvGrpSpPr>
          <p:cNvPr id="13" name="Group 12">
            <a:extLst>
              <a:ext uri="{FF2B5EF4-FFF2-40B4-BE49-F238E27FC236}">
                <a16:creationId xmlns:a16="http://schemas.microsoft.com/office/drawing/2014/main" id="{292449A8-658D-1F88-2755-D06804973FF4}"/>
              </a:ext>
            </a:extLst>
          </p:cNvPr>
          <p:cNvGrpSpPr/>
          <p:nvPr/>
        </p:nvGrpSpPr>
        <p:grpSpPr>
          <a:xfrm>
            <a:off x="4015776" y="3927508"/>
            <a:ext cx="7139904" cy="1937250"/>
            <a:chOff x="3210026" y="4063764"/>
            <a:chExt cx="7139904" cy="1937250"/>
          </a:xfrm>
        </p:grpSpPr>
        <p:pic>
          <p:nvPicPr>
            <p:cNvPr id="8" name="Picture 7" descr="Screenshot showing how AutoSum also works with other functions: AVERAGE, MAX, and MI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8945" y="4063764"/>
              <a:ext cx="1549235" cy="1873925"/>
            </a:xfrm>
            <a:prstGeom prst="rect">
              <a:avLst/>
            </a:prstGeom>
            <a:ln>
              <a:solidFill>
                <a:srgbClr val="004482"/>
              </a:solidFill>
            </a:ln>
          </p:spPr>
        </p:pic>
        <p:sp>
          <p:nvSpPr>
            <p:cNvPr id="9" name="Rectangle 8"/>
            <p:cNvSpPr/>
            <p:nvPr/>
          </p:nvSpPr>
          <p:spPr bwMode="auto">
            <a:xfrm>
              <a:off x="6292344" y="4269667"/>
              <a:ext cx="721149" cy="731059"/>
            </a:xfrm>
            <a:prstGeom prst="rect">
              <a:avLst/>
            </a:prstGeom>
            <a:noFill/>
            <a:ln w="28575" cap="flat" cmpd="sng" algn="ctr">
              <a:solidFill>
                <a:srgbClr val="004482"/>
              </a:solidFill>
              <a:prstDash val="solid"/>
              <a:round/>
              <a:headEnd type="none" w="med" len="med"/>
              <a:tailEnd type="none" w="med" len="med"/>
            </a:ln>
            <a:effectLst/>
          </p:spPr>
          <p:txBody>
            <a:bodyPr vert="horz" wrap="square" lIns="91083" tIns="45542" rIns="91083" bIns="45542" numCol="1" rtlCol="0" anchor="t" anchorCtr="0" compatLnSpc="1">
              <a:prstTxWarp prst="textNoShape">
                <a:avLst/>
              </a:prstTxWarp>
            </a:bodyPr>
            <a:lstStyle/>
            <a:p>
              <a:pPr defTabSz="910821" fontAlgn="base">
                <a:lnSpc>
                  <a:spcPct val="125000"/>
                </a:lnSpc>
                <a:spcBef>
                  <a:spcPct val="25000"/>
                </a:spcBef>
                <a:spcAft>
                  <a:spcPct val="0"/>
                </a:spcAft>
                <a:buClr>
                  <a:srgbClr val="3399FF"/>
                </a:buClr>
                <a:buSzPct val="100000"/>
                <a:buFont typeface="Times New Roman" pitchFamily="18" charset="0"/>
                <a:buChar char="•"/>
              </a:pPr>
              <a:endParaRPr lang="en-US" sz="1559" b="1" dirty="0">
                <a:solidFill>
                  <a:srgbClr val="004482"/>
                </a:solidFill>
                <a:latin typeface="Arial" charset="0"/>
              </a:endParaRPr>
            </a:p>
          </p:txBody>
        </p:sp>
        <p:sp>
          <p:nvSpPr>
            <p:cNvPr id="10" name="Text Box 7"/>
            <p:cNvSpPr txBox="1">
              <a:spLocks noChangeArrowheads="1"/>
            </p:cNvSpPr>
            <p:nvPr/>
          </p:nvSpPr>
          <p:spPr bwMode="auto">
            <a:xfrm>
              <a:off x="7466475" y="4511586"/>
              <a:ext cx="2883455" cy="1171001"/>
            </a:xfrm>
            <a:prstGeom prst="rect">
              <a:avLst/>
            </a:prstGeom>
            <a:noFill/>
            <a:ln w="28575">
              <a:noFill/>
              <a:miter lim="800000"/>
              <a:headEnd/>
              <a:tailEnd/>
            </a:ln>
            <a:effectLst/>
          </p:spPr>
          <p:txBody>
            <a:bodyPr wrap="square" lIns="91100" tIns="45549" rIns="91100" bIns="45549">
              <a:spAutoFit/>
            </a:bodyPr>
            <a:lstStyle/>
            <a:p>
              <a:pPr defTabSz="910821"/>
              <a:r>
                <a:rPr lang="en-US" sz="1753" dirty="0"/>
                <a:t>The name of the function tells Excel which operation to perform on a selected cell range.</a:t>
              </a:r>
            </a:p>
          </p:txBody>
        </p:sp>
        <p:cxnSp>
          <p:nvCxnSpPr>
            <p:cNvPr id="11" name="Straight Connector 10"/>
            <p:cNvCxnSpPr>
              <a:cxnSpLocks/>
              <a:endCxn id="12" idx="3"/>
            </p:cNvCxnSpPr>
            <p:nvPr/>
          </p:nvCxnSpPr>
          <p:spPr bwMode="auto">
            <a:xfrm flipH="1">
              <a:off x="7002978" y="5142433"/>
              <a:ext cx="480960" cy="509254"/>
            </a:xfrm>
            <a:prstGeom prst="line">
              <a:avLst/>
            </a:prstGeom>
            <a:noFill/>
            <a:ln w="28575" cap="flat" cmpd="sng" algn="ctr">
              <a:solidFill>
                <a:srgbClr val="004482"/>
              </a:solidFill>
              <a:prstDash val="solid"/>
              <a:round/>
              <a:headEnd type="none" w="med" len="med"/>
              <a:tailEnd type="none" w="med" len="med"/>
            </a:ln>
            <a:effectLst/>
          </p:spPr>
        </p:cxnSp>
        <p:sp>
          <p:nvSpPr>
            <p:cNvPr id="12" name="Rectangle 11"/>
            <p:cNvSpPr/>
            <p:nvPr/>
          </p:nvSpPr>
          <p:spPr bwMode="auto">
            <a:xfrm>
              <a:off x="6292343" y="5365684"/>
              <a:ext cx="710635" cy="572005"/>
            </a:xfrm>
            <a:prstGeom prst="rect">
              <a:avLst/>
            </a:prstGeom>
            <a:noFill/>
            <a:ln w="28575" cap="flat" cmpd="sng" algn="ctr">
              <a:solidFill>
                <a:srgbClr val="004482"/>
              </a:solidFill>
              <a:prstDash val="solid"/>
              <a:round/>
              <a:headEnd type="none" w="med" len="med"/>
              <a:tailEnd type="none" w="med" len="med"/>
            </a:ln>
            <a:effectLst/>
          </p:spPr>
          <p:txBody>
            <a:bodyPr vert="horz" wrap="square" lIns="91083" tIns="45542" rIns="91083" bIns="45542" numCol="1" rtlCol="0" anchor="t" anchorCtr="0" compatLnSpc="1">
              <a:prstTxWarp prst="textNoShape">
                <a:avLst/>
              </a:prstTxWarp>
            </a:bodyPr>
            <a:lstStyle/>
            <a:p>
              <a:pPr defTabSz="910821" fontAlgn="base">
                <a:lnSpc>
                  <a:spcPct val="125000"/>
                </a:lnSpc>
                <a:spcBef>
                  <a:spcPct val="25000"/>
                </a:spcBef>
                <a:spcAft>
                  <a:spcPct val="0"/>
                </a:spcAft>
                <a:buClr>
                  <a:srgbClr val="3399FF"/>
                </a:buClr>
                <a:buSzPct val="100000"/>
                <a:buFont typeface="Times New Roman" pitchFamily="18" charset="0"/>
                <a:buChar char="•"/>
              </a:pPr>
              <a:endParaRPr lang="en-US" sz="1559" b="1" dirty="0">
                <a:solidFill>
                  <a:srgbClr val="004482"/>
                </a:solidFill>
                <a:latin typeface="Arial" charset="0"/>
              </a:endParaRPr>
            </a:p>
          </p:txBody>
        </p:sp>
        <p:cxnSp>
          <p:nvCxnSpPr>
            <p:cNvPr id="14" name="Straight Connector 13"/>
            <p:cNvCxnSpPr>
              <a:cxnSpLocks/>
              <a:endCxn id="9" idx="3"/>
            </p:cNvCxnSpPr>
            <p:nvPr/>
          </p:nvCxnSpPr>
          <p:spPr bwMode="auto">
            <a:xfrm flipH="1" flipV="1">
              <a:off x="7013493" y="4635197"/>
              <a:ext cx="461701" cy="514833"/>
            </a:xfrm>
            <a:prstGeom prst="line">
              <a:avLst/>
            </a:prstGeom>
            <a:noFill/>
            <a:ln w="28575" cap="flat" cmpd="sng" algn="ctr">
              <a:solidFill>
                <a:srgbClr val="004482"/>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4589F31B-64F7-4DD8-B2D4-AFDF9CDC8DDA}"/>
                </a:ext>
              </a:extLst>
            </p:cNvPr>
            <p:cNvCxnSpPr>
              <a:cxnSpLocks/>
            </p:cNvCxnSpPr>
            <p:nvPr/>
          </p:nvCxnSpPr>
          <p:spPr bwMode="auto">
            <a:xfrm flipH="1" flipV="1">
              <a:off x="3965937" y="4627598"/>
              <a:ext cx="1489249" cy="840174"/>
            </a:xfrm>
            <a:prstGeom prst="line">
              <a:avLst/>
            </a:prstGeom>
            <a:noFill/>
            <a:ln w="28575" cap="flat" cmpd="sng" algn="ctr">
              <a:solidFill>
                <a:srgbClr val="004482"/>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B88A7F81-078A-444F-AA57-8B21A9774BA5}"/>
                </a:ext>
              </a:extLst>
            </p:cNvPr>
            <p:cNvCxnSpPr>
              <a:cxnSpLocks/>
            </p:cNvCxnSpPr>
            <p:nvPr/>
          </p:nvCxnSpPr>
          <p:spPr bwMode="auto">
            <a:xfrm flipH="1" flipV="1">
              <a:off x="3303948" y="5543525"/>
              <a:ext cx="2104997" cy="108162"/>
            </a:xfrm>
            <a:prstGeom prst="line">
              <a:avLst/>
            </a:prstGeom>
            <a:noFill/>
            <a:ln w="28575" cap="flat" cmpd="sng" algn="ctr">
              <a:solidFill>
                <a:srgbClr val="004482"/>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A6E50876-64B4-4ABA-A425-94803E01F8C5}"/>
                </a:ext>
              </a:extLst>
            </p:cNvPr>
            <p:cNvCxnSpPr>
              <a:cxnSpLocks/>
            </p:cNvCxnSpPr>
            <p:nvPr/>
          </p:nvCxnSpPr>
          <p:spPr bwMode="auto">
            <a:xfrm flipH="1">
              <a:off x="3210026" y="5879211"/>
              <a:ext cx="2198919" cy="121803"/>
            </a:xfrm>
            <a:prstGeom prst="line">
              <a:avLst/>
            </a:prstGeom>
            <a:noFill/>
            <a:ln w="28575" cap="flat" cmpd="sng" algn="ctr">
              <a:solidFill>
                <a:srgbClr val="004482"/>
              </a:solidFill>
              <a:prstDash val="solid"/>
              <a:round/>
              <a:headEnd type="none" w="med" len="med"/>
              <a:tailEnd type="none" w="med" len="med"/>
            </a:ln>
            <a:effectLst/>
          </p:spPr>
        </p:cxnSp>
      </p:grpSp>
    </p:spTree>
    <p:extLst>
      <p:ext uri="{BB962C8B-B14F-4D97-AF65-F5344CB8AC3E}">
        <p14:creationId xmlns:p14="http://schemas.microsoft.com/office/powerpoint/2010/main" val="3608024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84" name="Rectangle 8"/>
          <p:cNvSpPr>
            <a:spLocks noGrp="1" noChangeArrowheads="1"/>
          </p:cNvSpPr>
          <p:nvPr>
            <p:ph type="title"/>
          </p:nvPr>
        </p:nvSpPr>
        <p:spPr/>
        <p:txBody>
          <a:bodyPr/>
          <a:lstStyle/>
          <a:p>
            <a:r>
              <a:rPr lang="en-US" dirty="0"/>
              <a:t>Insert Function</a:t>
            </a:r>
          </a:p>
        </p:txBody>
      </p:sp>
      <p:sp>
        <p:nvSpPr>
          <p:cNvPr id="510985" name="Rectangle 9"/>
          <p:cNvSpPr>
            <a:spLocks noGrp="1" noChangeArrowheads="1"/>
          </p:cNvSpPr>
          <p:nvPr>
            <p:ph type="body" idx="1"/>
          </p:nvPr>
        </p:nvSpPr>
        <p:spPr/>
        <p:txBody>
          <a:bodyPr/>
          <a:lstStyle/>
          <a:p>
            <a:pPr marL="0" indent="0">
              <a:buNone/>
            </a:pPr>
            <a:r>
              <a:rPr lang="en-US" dirty="0"/>
              <a:t>Clicking the Insert function button displays the Insert Function dialog box.</a:t>
            </a:r>
          </a:p>
        </p:txBody>
      </p:sp>
      <p:grpSp>
        <p:nvGrpSpPr>
          <p:cNvPr id="2" name="Group 1">
            <a:extLst>
              <a:ext uri="{FF2B5EF4-FFF2-40B4-BE49-F238E27FC236}">
                <a16:creationId xmlns:a16="http://schemas.microsoft.com/office/drawing/2014/main" id="{CC4A5BC2-D431-A306-2C06-1BCCC7D178E5}"/>
              </a:ext>
            </a:extLst>
          </p:cNvPr>
          <p:cNvGrpSpPr/>
          <p:nvPr/>
        </p:nvGrpSpPr>
        <p:grpSpPr>
          <a:xfrm>
            <a:off x="1777677" y="2792457"/>
            <a:ext cx="8279365" cy="3447476"/>
            <a:chOff x="2003709" y="1874757"/>
            <a:chExt cx="8279365" cy="3447476"/>
          </a:xfrm>
        </p:grpSpPr>
        <p:sp>
          <p:nvSpPr>
            <p:cNvPr id="510983" name="Text Box 7"/>
            <p:cNvSpPr txBox="1">
              <a:spLocks noChangeArrowheads="1"/>
            </p:cNvSpPr>
            <p:nvPr/>
          </p:nvSpPr>
          <p:spPr bwMode="auto">
            <a:xfrm>
              <a:off x="2368812" y="4690739"/>
              <a:ext cx="5127483" cy="631494"/>
            </a:xfrm>
            <a:prstGeom prst="rect">
              <a:avLst/>
            </a:prstGeom>
            <a:noFill/>
            <a:ln w="28575">
              <a:noFill/>
              <a:miter lim="800000"/>
              <a:headEnd/>
              <a:tailEnd/>
            </a:ln>
            <a:effectLst/>
          </p:spPr>
          <p:txBody>
            <a:bodyPr wrap="square" lIns="91100" tIns="45549" rIns="91100" bIns="45549">
              <a:spAutoFit/>
            </a:bodyPr>
            <a:lstStyle/>
            <a:p>
              <a:pPr defTabSz="910821"/>
              <a:r>
                <a:rPr lang="en-US" sz="1753" dirty="0"/>
                <a:t>The Function Arguments dialog box displays the range of cells to be included in the function.</a:t>
              </a:r>
            </a:p>
          </p:txBody>
        </p:sp>
        <p:pic>
          <p:nvPicPr>
            <p:cNvPr id="5" name="Picture 4" descr="Screenshot showing how you set the arguments for a func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3709" y="2386790"/>
              <a:ext cx="5100458" cy="2173580"/>
            </a:xfrm>
            <a:prstGeom prst="rect">
              <a:avLst/>
            </a:prstGeom>
            <a:ln>
              <a:solidFill>
                <a:srgbClr val="004482"/>
              </a:solidFill>
            </a:ln>
          </p:spPr>
        </p:pic>
        <p:pic>
          <p:nvPicPr>
            <p:cNvPr id="6" name="Picture 5" descr="Screenshot of the Insert Function dialog box showing a variety of functions from which you can choos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2423" y="1874757"/>
              <a:ext cx="3486980" cy="2248850"/>
            </a:xfrm>
            <a:prstGeom prst="rect">
              <a:avLst/>
            </a:prstGeom>
            <a:ln>
              <a:solidFill>
                <a:schemeClr val="tx1"/>
              </a:solidFill>
            </a:ln>
          </p:spPr>
        </p:pic>
        <p:sp>
          <p:nvSpPr>
            <p:cNvPr id="13" name="Text Box 7"/>
            <p:cNvSpPr txBox="1">
              <a:spLocks noChangeArrowheads="1"/>
            </p:cNvSpPr>
            <p:nvPr/>
          </p:nvSpPr>
          <p:spPr bwMode="auto">
            <a:xfrm>
              <a:off x="8053178" y="4369538"/>
              <a:ext cx="2229896" cy="901248"/>
            </a:xfrm>
            <a:prstGeom prst="rect">
              <a:avLst/>
            </a:prstGeom>
            <a:noFill/>
            <a:ln w="28575">
              <a:noFill/>
              <a:miter lim="800000"/>
              <a:headEnd/>
              <a:tailEnd/>
            </a:ln>
            <a:effectLst/>
          </p:spPr>
          <p:txBody>
            <a:bodyPr wrap="square" lIns="91100" tIns="45549" rIns="91100" bIns="45549">
              <a:spAutoFit/>
            </a:bodyPr>
            <a:lstStyle/>
            <a:p>
              <a:pPr defTabSz="910821"/>
              <a:r>
                <a:rPr lang="en-US" sz="1753" dirty="0"/>
                <a:t>The many functions from which to choose.</a:t>
              </a:r>
            </a:p>
          </p:txBody>
        </p:sp>
        <p:cxnSp>
          <p:nvCxnSpPr>
            <p:cNvPr id="10" name="Straight Connector 9"/>
            <p:cNvCxnSpPr>
              <a:cxnSpLocks/>
            </p:cNvCxnSpPr>
            <p:nvPr/>
          </p:nvCxnSpPr>
          <p:spPr bwMode="auto">
            <a:xfrm flipH="1" flipV="1">
              <a:off x="3912761" y="3141487"/>
              <a:ext cx="641178" cy="1549252"/>
            </a:xfrm>
            <a:prstGeom prst="line">
              <a:avLst/>
            </a:prstGeom>
            <a:noFill/>
            <a:ln w="25400" cap="flat" cmpd="sng" algn="ctr">
              <a:solidFill>
                <a:srgbClr val="004482"/>
              </a:solidFill>
              <a:prstDash val="solid"/>
              <a:round/>
              <a:headEnd type="none" w="med" len="med"/>
              <a:tailEnd type="none" w="med" len="med"/>
            </a:ln>
            <a:effectLst/>
          </p:spPr>
        </p:cxnSp>
        <p:cxnSp>
          <p:nvCxnSpPr>
            <p:cNvPr id="17" name="Straight Connector 16"/>
            <p:cNvCxnSpPr/>
            <p:nvPr/>
          </p:nvCxnSpPr>
          <p:spPr bwMode="auto">
            <a:xfrm>
              <a:off x="7975912" y="3703177"/>
              <a:ext cx="837963" cy="723999"/>
            </a:xfrm>
            <a:prstGeom prst="line">
              <a:avLst/>
            </a:prstGeom>
            <a:noFill/>
            <a:ln w="25400" cap="flat" cmpd="sng" algn="ctr">
              <a:solidFill>
                <a:srgbClr val="004482"/>
              </a:solidFill>
              <a:prstDash val="solid"/>
              <a:round/>
              <a:headEnd type="none" w="med" len="med"/>
              <a:tailEnd type="none" w="med" len="med"/>
            </a:ln>
            <a:effectLst/>
          </p:spPr>
        </p:cxnSp>
      </p:grpSp>
    </p:spTree>
    <p:extLst>
      <p:ext uri="{BB962C8B-B14F-4D97-AF65-F5344CB8AC3E}">
        <p14:creationId xmlns:p14="http://schemas.microsoft.com/office/powerpoint/2010/main" val="3561618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66" name="Rectangle 10"/>
          <p:cNvSpPr>
            <a:spLocks noGrp="1" noChangeArrowheads="1"/>
          </p:cNvSpPr>
          <p:nvPr>
            <p:ph type="title"/>
          </p:nvPr>
        </p:nvSpPr>
        <p:spPr/>
        <p:txBody>
          <a:bodyPr>
            <a:normAutofit/>
          </a:bodyPr>
          <a:lstStyle/>
          <a:p>
            <a:r>
              <a:rPr lang="en-US" sz="4000" b="1" dirty="0">
                <a:solidFill>
                  <a:srgbClr val="FF0000"/>
                </a:solidFill>
              </a:rPr>
              <a:t>Using Relative Cell References</a:t>
            </a:r>
          </a:p>
        </p:txBody>
      </p:sp>
      <p:sp>
        <p:nvSpPr>
          <p:cNvPr id="505867" name="Rectangle 11"/>
          <p:cNvSpPr>
            <a:spLocks noGrp="1" noChangeArrowheads="1"/>
          </p:cNvSpPr>
          <p:nvPr>
            <p:ph type="body" idx="1"/>
          </p:nvPr>
        </p:nvSpPr>
        <p:spPr>
          <a:xfrm>
            <a:off x="1097279" y="2101081"/>
            <a:ext cx="5113367" cy="1747438"/>
          </a:xfrm>
        </p:spPr>
        <p:txBody>
          <a:bodyPr>
            <a:normAutofit fontScale="85000" lnSpcReduction="20000"/>
          </a:bodyPr>
          <a:lstStyle/>
          <a:p>
            <a:r>
              <a:rPr lang="en-US" sz="2338" dirty="0"/>
              <a:t>When you copy a formula, relative cell references update automatically and refer to new cells relative to the new formula cell.</a:t>
            </a:r>
          </a:p>
          <a:p>
            <a:r>
              <a:rPr lang="en-US" sz="2338" dirty="0"/>
              <a:t>A relative cell reference will change when it is copied from one cell to another.</a:t>
            </a:r>
          </a:p>
        </p:txBody>
      </p:sp>
      <p:grpSp>
        <p:nvGrpSpPr>
          <p:cNvPr id="5" name="Group 4">
            <a:extLst>
              <a:ext uri="{FF2B5EF4-FFF2-40B4-BE49-F238E27FC236}">
                <a16:creationId xmlns:a16="http://schemas.microsoft.com/office/drawing/2014/main" id="{DFA67C0D-7C5B-5D31-F6DF-7AADFD491051}"/>
              </a:ext>
            </a:extLst>
          </p:cNvPr>
          <p:cNvGrpSpPr/>
          <p:nvPr/>
        </p:nvGrpSpPr>
        <p:grpSpPr>
          <a:xfrm>
            <a:off x="7663125" y="2329563"/>
            <a:ext cx="3064041" cy="1518956"/>
            <a:chOff x="7072421" y="1619292"/>
            <a:chExt cx="3064041" cy="1518956"/>
          </a:xfrm>
        </p:grpSpPr>
        <p:sp>
          <p:nvSpPr>
            <p:cNvPr id="505863" name="Text Box 7"/>
            <p:cNvSpPr txBox="1">
              <a:spLocks noChangeArrowheads="1"/>
            </p:cNvSpPr>
            <p:nvPr/>
          </p:nvSpPr>
          <p:spPr bwMode="auto">
            <a:xfrm>
              <a:off x="7072421" y="2775944"/>
              <a:ext cx="2599987" cy="362304"/>
            </a:xfrm>
            <a:prstGeom prst="rect">
              <a:avLst/>
            </a:prstGeom>
            <a:noFill/>
            <a:ln w="28575">
              <a:noFill/>
              <a:miter lim="800000"/>
              <a:headEnd/>
              <a:tailEnd/>
            </a:ln>
            <a:effectLst/>
          </p:spPr>
          <p:txBody>
            <a:bodyPr wrap="square" lIns="91100" tIns="45549" rIns="91100" bIns="45549">
              <a:spAutoFit/>
            </a:bodyPr>
            <a:lstStyle>
              <a:defPPr>
                <a:defRPr lang="en-US"/>
              </a:defPPr>
              <a:lvl1pPr defTabSz="935038">
                <a:buNone/>
                <a:defRPr i="1"/>
              </a:lvl1pPr>
            </a:lstStyle>
            <a:p>
              <a:r>
                <a:rPr lang="en-US" sz="1753" i="0" dirty="0"/>
                <a:t>Relative cell references</a:t>
              </a:r>
            </a:p>
          </p:txBody>
        </p:sp>
        <p:pic>
          <p:nvPicPr>
            <p:cNvPr id="4" name="Picture 3" descr="Screenshot showing an example of what relative cell references look lik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9868" y="1619292"/>
              <a:ext cx="2977871" cy="1113223"/>
            </a:xfrm>
            <a:prstGeom prst="rect">
              <a:avLst/>
            </a:prstGeom>
            <a:ln>
              <a:solidFill>
                <a:schemeClr val="tx1"/>
              </a:solidFill>
            </a:ln>
          </p:spPr>
        </p:pic>
        <p:sp>
          <p:nvSpPr>
            <p:cNvPr id="3" name="Rectangle 2">
              <a:extLst>
                <a:ext uri="{FF2B5EF4-FFF2-40B4-BE49-F238E27FC236}">
                  <a16:creationId xmlns:a16="http://schemas.microsoft.com/office/drawing/2014/main" id="{9DE80B73-9B54-4CD3-8E3E-B1366E008B06}"/>
                </a:ext>
              </a:extLst>
            </p:cNvPr>
            <p:cNvSpPr/>
            <p:nvPr/>
          </p:nvSpPr>
          <p:spPr bwMode="auto">
            <a:xfrm>
              <a:off x="9228307" y="1736142"/>
              <a:ext cx="908155" cy="1046824"/>
            </a:xfrm>
            <a:prstGeom prst="rect">
              <a:avLst/>
            </a:prstGeom>
            <a:noFill/>
            <a:ln w="38100" cap="flat" cmpd="sng" algn="ctr">
              <a:solidFill>
                <a:srgbClr val="15658D"/>
              </a:solidFill>
              <a:prstDash val="solid"/>
              <a:round/>
              <a:headEnd type="none" w="med" len="med"/>
              <a:tailEnd type="none" w="med" len="med"/>
            </a:ln>
            <a:effectLst/>
          </p:spPr>
          <p:txBody>
            <a:bodyPr vert="horz" wrap="square" lIns="91083" tIns="45542" rIns="91083" bIns="45542" numCol="1" rtlCol="0" anchor="t" anchorCtr="0" compatLnSpc="1">
              <a:prstTxWarp prst="textNoShape">
                <a:avLst/>
              </a:prstTxWarp>
            </a:bodyPr>
            <a:lstStyle/>
            <a:p>
              <a:pPr defTabSz="910821" fontAlgn="base">
                <a:lnSpc>
                  <a:spcPct val="125000"/>
                </a:lnSpc>
                <a:spcBef>
                  <a:spcPct val="25000"/>
                </a:spcBef>
                <a:spcAft>
                  <a:spcPct val="0"/>
                </a:spcAft>
                <a:buClr>
                  <a:srgbClr val="3399FF"/>
                </a:buClr>
                <a:buSzPct val="100000"/>
                <a:buFont typeface="Times New Roman" pitchFamily="18" charset="0"/>
                <a:buChar char="•"/>
              </a:pPr>
              <a:endParaRPr lang="en-US" sz="1559" b="1">
                <a:solidFill>
                  <a:srgbClr val="004482"/>
                </a:solidFill>
                <a:latin typeface="Arial" charset="0"/>
              </a:endParaRPr>
            </a:p>
          </p:txBody>
        </p:sp>
      </p:grpSp>
      <p:pic>
        <p:nvPicPr>
          <p:cNvPr id="7" name="Picture 6" descr="Screenshots showing how a relative cell reference changes when it is copied from one cell to another">
            <a:extLst>
              <a:ext uri="{FF2B5EF4-FFF2-40B4-BE49-F238E27FC236}">
                <a16:creationId xmlns:a16="http://schemas.microsoft.com/office/drawing/2014/main" id="{2D6FE010-D317-4695-94A7-1414FEB09C85}"/>
              </a:ext>
            </a:extLst>
          </p:cNvPr>
          <p:cNvPicPr>
            <a:picLocks noChangeAspect="1"/>
          </p:cNvPicPr>
          <p:nvPr/>
        </p:nvPicPr>
        <p:blipFill>
          <a:blip r:embed="rId4"/>
          <a:stretch>
            <a:fillRect/>
          </a:stretch>
        </p:blipFill>
        <p:spPr>
          <a:xfrm>
            <a:off x="1942361" y="4365619"/>
            <a:ext cx="5328878" cy="1510044"/>
          </a:xfrm>
          <a:prstGeom prst="rect">
            <a:avLst/>
          </a:prstGeom>
          <a:ln>
            <a:solidFill>
              <a:schemeClr val="tx1"/>
            </a:solidFill>
          </a:ln>
        </p:spPr>
      </p:pic>
    </p:spTree>
    <p:extLst>
      <p:ext uri="{BB962C8B-B14F-4D97-AF65-F5344CB8AC3E}">
        <p14:creationId xmlns:p14="http://schemas.microsoft.com/office/powerpoint/2010/main" val="3400618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66" name="Rectangle 10"/>
          <p:cNvSpPr>
            <a:spLocks noGrp="1" noChangeArrowheads="1"/>
          </p:cNvSpPr>
          <p:nvPr>
            <p:ph type="title"/>
          </p:nvPr>
        </p:nvSpPr>
        <p:spPr/>
        <p:txBody>
          <a:bodyPr>
            <a:normAutofit/>
          </a:bodyPr>
          <a:lstStyle/>
          <a:p>
            <a:r>
              <a:rPr lang="en-US" sz="4000" b="1" dirty="0">
                <a:solidFill>
                  <a:srgbClr val="FF0000"/>
                </a:solidFill>
              </a:rPr>
              <a:t>Using Absolute Cell References</a:t>
            </a:r>
          </a:p>
        </p:txBody>
      </p:sp>
      <p:sp>
        <p:nvSpPr>
          <p:cNvPr id="505867" name="Rectangle 11"/>
          <p:cNvSpPr>
            <a:spLocks noGrp="1" noChangeArrowheads="1"/>
          </p:cNvSpPr>
          <p:nvPr>
            <p:ph type="body" idx="1"/>
          </p:nvPr>
        </p:nvSpPr>
        <p:spPr>
          <a:xfrm>
            <a:off x="1097279" y="2029719"/>
            <a:ext cx="8291453" cy="2693005"/>
          </a:xfrm>
        </p:spPr>
        <p:txBody>
          <a:bodyPr>
            <a:normAutofit fontScale="85000" lnSpcReduction="20000"/>
          </a:bodyPr>
          <a:lstStyle/>
          <a:p>
            <a:r>
              <a:rPr lang="en-US" sz="2338" dirty="0"/>
              <a:t>Absolute references always refer to the same</a:t>
            </a:r>
            <a:br>
              <a:rPr lang="en-US" sz="2338" dirty="0"/>
            </a:br>
            <a:r>
              <a:rPr lang="en-US" sz="2338" dirty="0"/>
              <a:t>cell, regardless of which cell the formula is </a:t>
            </a:r>
            <a:br>
              <a:rPr lang="en-US" sz="2338" dirty="0"/>
            </a:br>
            <a:r>
              <a:rPr lang="en-US" sz="2338" dirty="0"/>
              <a:t>moved or copied to.</a:t>
            </a:r>
          </a:p>
          <a:p>
            <a:endParaRPr lang="en-US" sz="2338" dirty="0"/>
          </a:p>
          <a:p>
            <a:r>
              <a:rPr lang="en-US" sz="2338" dirty="0"/>
              <a:t>There are two ways to create an absolute cell reference:</a:t>
            </a:r>
          </a:p>
          <a:p>
            <a:pPr lvl="1"/>
            <a:r>
              <a:rPr lang="en-US" sz="2143" dirty="0"/>
              <a:t>Type the cell reference, including $ in front of the column and row references.</a:t>
            </a:r>
          </a:p>
          <a:p>
            <a:pPr lvl="1"/>
            <a:r>
              <a:rPr lang="en-US" sz="2143" dirty="0"/>
              <a:t>Use the mouse pointer to select the cell and tap [F4] on the keyboard to insert the dollar signs.</a:t>
            </a:r>
          </a:p>
        </p:txBody>
      </p:sp>
      <p:sp>
        <p:nvSpPr>
          <p:cNvPr id="505862" name="Text Box 6"/>
          <p:cNvSpPr txBox="1">
            <a:spLocks noChangeArrowheads="1"/>
          </p:cNvSpPr>
          <p:nvPr/>
        </p:nvSpPr>
        <p:spPr bwMode="auto">
          <a:xfrm>
            <a:off x="6261059" y="2679499"/>
            <a:ext cx="3136562" cy="631494"/>
          </a:xfrm>
          <a:prstGeom prst="rect">
            <a:avLst/>
          </a:prstGeom>
          <a:noFill/>
          <a:ln w="28575">
            <a:noFill/>
            <a:miter lim="800000"/>
            <a:headEnd/>
            <a:tailEnd/>
          </a:ln>
          <a:effectLst/>
        </p:spPr>
        <p:txBody>
          <a:bodyPr wrap="square" lIns="91100" tIns="45549" rIns="91100" bIns="45549">
            <a:spAutoFit/>
          </a:bodyPr>
          <a:lstStyle/>
          <a:p>
            <a:pPr defTabSz="910821"/>
            <a:r>
              <a:rPr lang="en-US" sz="1753" i="1" dirty="0"/>
              <a:t>NOTE! Absolute cell references are denoted with $ signs.</a:t>
            </a:r>
          </a:p>
        </p:txBody>
      </p:sp>
      <p:grpSp>
        <p:nvGrpSpPr>
          <p:cNvPr id="3" name="Group 2">
            <a:extLst>
              <a:ext uri="{FF2B5EF4-FFF2-40B4-BE49-F238E27FC236}">
                <a16:creationId xmlns:a16="http://schemas.microsoft.com/office/drawing/2014/main" id="{D68FB150-B773-42FA-ED0C-AFD27AB65D66}"/>
              </a:ext>
            </a:extLst>
          </p:cNvPr>
          <p:cNvGrpSpPr/>
          <p:nvPr/>
        </p:nvGrpSpPr>
        <p:grpSpPr>
          <a:xfrm>
            <a:off x="9388732" y="2193089"/>
            <a:ext cx="1577170" cy="1492097"/>
            <a:chOff x="8393902" y="1279600"/>
            <a:chExt cx="1577170" cy="1492097"/>
          </a:xfrm>
        </p:grpSpPr>
        <p:pic>
          <p:nvPicPr>
            <p:cNvPr id="5" name="Picture 4" descr="Screenshot showing what absolute cell references look lik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3902" y="1279600"/>
              <a:ext cx="1577170" cy="1446380"/>
            </a:xfrm>
            <a:prstGeom prst="rect">
              <a:avLst/>
            </a:prstGeom>
            <a:ln>
              <a:solidFill>
                <a:schemeClr val="tx1"/>
              </a:solidFill>
            </a:ln>
          </p:spPr>
        </p:pic>
        <p:sp>
          <p:nvSpPr>
            <p:cNvPr id="14" name="Rectangle 13">
              <a:extLst>
                <a:ext uri="{FF2B5EF4-FFF2-40B4-BE49-F238E27FC236}">
                  <a16:creationId xmlns:a16="http://schemas.microsoft.com/office/drawing/2014/main" id="{39AAE04B-100F-4DC1-88E2-207C777D6021}"/>
                </a:ext>
              </a:extLst>
            </p:cNvPr>
            <p:cNvSpPr/>
            <p:nvPr/>
          </p:nvSpPr>
          <p:spPr bwMode="auto">
            <a:xfrm>
              <a:off x="9063373" y="1766010"/>
              <a:ext cx="907698" cy="1005687"/>
            </a:xfrm>
            <a:prstGeom prst="rect">
              <a:avLst/>
            </a:prstGeom>
            <a:noFill/>
            <a:ln w="38100" cap="flat" cmpd="sng" algn="ctr">
              <a:solidFill>
                <a:srgbClr val="15658D"/>
              </a:solidFill>
              <a:prstDash val="solid"/>
              <a:round/>
              <a:headEnd type="none" w="med" len="med"/>
              <a:tailEnd type="none" w="med" len="med"/>
            </a:ln>
            <a:effectLst/>
          </p:spPr>
          <p:txBody>
            <a:bodyPr vert="horz" wrap="square" lIns="91083" tIns="45542" rIns="91083" bIns="45542" numCol="1" rtlCol="0" anchor="t" anchorCtr="0" compatLnSpc="1">
              <a:prstTxWarp prst="textNoShape">
                <a:avLst/>
              </a:prstTxWarp>
            </a:bodyPr>
            <a:lstStyle/>
            <a:p>
              <a:pPr defTabSz="910821" fontAlgn="base">
                <a:lnSpc>
                  <a:spcPct val="125000"/>
                </a:lnSpc>
                <a:spcBef>
                  <a:spcPct val="25000"/>
                </a:spcBef>
                <a:spcAft>
                  <a:spcPct val="0"/>
                </a:spcAft>
                <a:buClr>
                  <a:srgbClr val="3399FF"/>
                </a:buClr>
                <a:buSzPct val="100000"/>
                <a:buFont typeface="Times New Roman" pitchFamily="18" charset="0"/>
                <a:buChar char="•"/>
              </a:pPr>
              <a:endParaRPr lang="en-US" sz="1559" b="1">
                <a:solidFill>
                  <a:srgbClr val="004482"/>
                </a:solidFill>
                <a:latin typeface="Arial" charset="0"/>
              </a:endParaRPr>
            </a:p>
          </p:txBody>
        </p:sp>
      </p:grpSp>
      <p:pic>
        <p:nvPicPr>
          <p:cNvPr id="2" name="Picture 1" descr="Screenshots showing how an absolute cell reference does not change when it is copied from one cell to another">
            <a:extLst>
              <a:ext uri="{FF2B5EF4-FFF2-40B4-BE49-F238E27FC236}">
                <a16:creationId xmlns:a16="http://schemas.microsoft.com/office/drawing/2014/main" id="{3C31589B-F149-4F8F-8B21-8775680025F6}"/>
              </a:ext>
            </a:extLst>
          </p:cNvPr>
          <p:cNvPicPr>
            <a:picLocks noChangeAspect="1"/>
          </p:cNvPicPr>
          <p:nvPr/>
        </p:nvPicPr>
        <p:blipFill>
          <a:blip r:embed="rId4"/>
          <a:stretch>
            <a:fillRect/>
          </a:stretch>
        </p:blipFill>
        <p:spPr>
          <a:xfrm>
            <a:off x="2722400" y="4888951"/>
            <a:ext cx="4780924" cy="1310328"/>
          </a:xfrm>
          <a:prstGeom prst="rect">
            <a:avLst/>
          </a:prstGeom>
          <a:ln>
            <a:solidFill>
              <a:schemeClr val="tx1"/>
            </a:solidFill>
          </a:ln>
        </p:spPr>
      </p:pic>
    </p:spTree>
    <p:extLst>
      <p:ext uri="{BB962C8B-B14F-4D97-AF65-F5344CB8AC3E}">
        <p14:creationId xmlns:p14="http://schemas.microsoft.com/office/powerpoint/2010/main" val="2278361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A31B7E-7B0C-36E0-94CC-182FA73582A8}"/>
              </a:ext>
            </a:extLst>
          </p:cNvPr>
          <p:cNvPicPr>
            <a:picLocks noChangeAspect="1"/>
          </p:cNvPicPr>
          <p:nvPr/>
        </p:nvPicPr>
        <p:blipFill>
          <a:blip r:embed="rId3"/>
          <a:stretch>
            <a:fillRect/>
          </a:stretch>
        </p:blipFill>
        <p:spPr>
          <a:xfrm>
            <a:off x="3455953" y="5814549"/>
            <a:ext cx="814597" cy="511905"/>
          </a:xfrm>
          <a:prstGeom prst="rect">
            <a:avLst/>
          </a:prstGeom>
        </p:spPr>
      </p:pic>
      <p:sp>
        <p:nvSpPr>
          <p:cNvPr id="2" name="Title 1"/>
          <p:cNvSpPr>
            <a:spLocks noGrp="1"/>
          </p:cNvSpPr>
          <p:nvPr>
            <p:ph type="title"/>
          </p:nvPr>
        </p:nvSpPr>
        <p:spPr/>
        <p:txBody>
          <a:bodyPr/>
          <a:lstStyle/>
          <a:p>
            <a:r>
              <a:rPr lang="en-US"/>
              <a:t>Excel: What is it?</a:t>
            </a:r>
            <a:endParaRPr lang="en-US" dirty="0"/>
          </a:p>
        </p:txBody>
      </p:sp>
      <p:sp>
        <p:nvSpPr>
          <p:cNvPr id="3" name="Content Placeholder 2"/>
          <p:cNvSpPr>
            <a:spLocks noGrp="1"/>
          </p:cNvSpPr>
          <p:nvPr>
            <p:ph idx="1"/>
          </p:nvPr>
        </p:nvSpPr>
        <p:spPr>
          <a:xfrm>
            <a:off x="1097280" y="2108201"/>
            <a:ext cx="10058400" cy="4276725"/>
          </a:xfrm>
        </p:spPr>
        <p:txBody>
          <a:bodyPr>
            <a:normAutofit/>
          </a:bodyPr>
          <a:lstStyle/>
          <a:p>
            <a:pPr marL="231775" indent="-231775">
              <a:buFont typeface="Arial" panose="020B0604020202020204" pitchFamily="34" charset="0"/>
              <a:buChar char="•"/>
            </a:pPr>
            <a:r>
              <a:rPr lang="en-US">
                <a:cs typeface="Courier New" pitchFamily="49" charset="0"/>
              </a:rPr>
              <a:t>How many of you have used Excel?</a:t>
            </a:r>
            <a:endParaRPr lang="en-US" dirty="0">
              <a:cs typeface="Courier New" pitchFamily="49" charset="0"/>
            </a:endParaRPr>
          </a:p>
          <a:p>
            <a:pPr marL="524383" lvl="1" indent="-231775">
              <a:buFont typeface="Arial" panose="020B0604020202020204" pitchFamily="34" charset="0"/>
              <a:buChar char="•"/>
            </a:pPr>
            <a:r>
              <a:rPr lang="en-US">
                <a:cs typeface="Courier New" pitchFamily="49" charset="0"/>
              </a:rPr>
              <a:t>What for?</a:t>
            </a:r>
            <a:endParaRPr lang="en-US" dirty="0">
              <a:cs typeface="Courier New" pitchFamily="49" charset="0"/>
            </a:endParaRPr>
          </a:p>
          <a:p>
            <a:pPr marL="231775" indent="-231775">
              <a:buFont typeface="Arial" panose="020B0604020202020204" pitchFamily="34" charset="0"/>
              <a:buChar char="•"/>
            </a:pPr>
            <a:r>
              <a:rPr lang="en-US"/>
              <a:t>What is it good for?</a:t>
            </a:r>
          </a:p>
          <a:p>
            <a:pPr marL="231775" indent="-231775">
              <a:buFont typeface="Arial" panose="020B0604020202020204" pitchFamily="34" charset="0"/>
              <a:buChar char="•"/>
            </a:pPr>
            <a:r>
              <a:rPr lang="en-US"/>
              <a:t>What would you consider to be</a:t>
            </a:r>
            <a:br>
              <a:rPr lang="en-US"/>
            </a:br>
            <a:r>
              <a:rPr lang="en-US"/>
              <a:t>its essential/must have features?</a:t>
            </a:r>
          </a:p>
          <a:p>
            <a:pPr marL="231775" indent="-231775">
              <a:buFont typeface="Arial" panose="020B0604020202020204" pitchFamily="34" charset="0"/>
              <a:buChar char="•"/>
            </a:pPr>
            <a:r>
              <a:rPr lang="en-US"/>
              <a:t>What does it have to do with</a:t>
            </a:r>
            <a:br>
              <a:rPr lang="en-US"/>
            </a:br>
            <a:r>
              <a:rPr lang="en-US"/>
              <a:t>data modeling &amp; management?</a:t>
            </a:r>
          </a:p>
          <a:p>
            <a:pPr marL="231775" indent="-231775">
              <a:buFont typeface="Arial" panose="020B0604020202020204" pitchFamily="34" charset="0"/>
              <a:buChar char="•"/>
            </a:pPr>
            <a:endParaRPr lang="en-US"/>
          </a:p>
          <a:p>
            <a:pPr marL="231775" indent="-231775">
              <a:buFont typeface="Arial" panose="020B0604020202020204" pitchFamily="34" charset="0"/>
              <a:buChar char="•"/>
            </a:pPr>
            <a:endParaRPr lang="en-US" sz="1400"/>
          </a:p>
          <a:p>
            <a:pPr marL="231775" indent="-231775">
              <a:spcBef>
                <a:spcPts val="0"/>
              </a:spcBef>
              <a:spcAft>
                <a:spcPts val="0"/>
              </a:spcAft>
              <a:buFont typeface="Arial" panose="020B0604020202020204" pitchFamily="34" charset="0"/>
              <a:buChar char="•"/>
            </a:pPr>
            <a:r>
              <a:rPr lang="en-US" sz="1400"/>
              <a:t>Remaining slides thanks to</a:t>
            </a:r>
          </a:p>
        </p:txBody>
      </p:sp>
      <p:pic>
        <p:nvPicPr>
          <p:cNvPr id="1030" name="Picture 6" descr="Microsoft Excel Logo - PNG e Vetor - Download de Logo">
            <a:extLst>
              <a:ext uri="{FF2B5EF4-FFF2-40B4-BE49-F238E27FC236}">
                <a16:creationId xmlns:a16="http://schemas.microsoft.com/office/drawing/2014/main" id="{F62779A9-6DA5-BA0B-6BD4-E3FA0388BB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1364" y="-129509"/>
            <a:ext cx="2282980" cy="22829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lank Excel spreadsheet">
            <a:extLst>
              <a:ext uri="{FF2B5EF4-FFF2-40B4-BE49-F238E27FC236}">
                <a16:creationId xmlns:a16="http://schemas.microsoft.com/office/drawing/2014/main" id="{E99C4F15-00E4-E618-EC99-3544895CDE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2144" y="1995265"/>
            <a:ext cx="6172200" cy="427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07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4B7CD-1968-4F14-8BE3-FDB8F8921AA4}"/>
              </a:ext>
            </a:extLst>
          </p:cNvPr>
          <p:cNvSpPr>
            <a:spLocks noGrp="1"/>
          </p:cNvSpPr>
          <p:nvPr>
            <p:ph type="title"/>
          </p:nvPr>
        </p:nvSpPr>
        <p:spPr/>
        <p:txBody>
          <a:bodyPr>
            <a:normAutofit/>
          </a:bodyPr>
          <a:lstStyle/>
          <a:p>
            <a:r>
              <a:rPr lang="en-US" sz="4000" b="1" dirty="0">
                <a:solidFill>
                  <a:srgbClr val="FF0000"/>
                </a:solidFill>
              </a:rPr>
              <a:t>Mixed Cell References</a:t>
            </a:r>
          </a:p>
        </p:txBody>
      </p:sp>
      <p:sp>
        <p:nvSpPr>
          <p:cNvPr id="3" name="Content Placeholder 2">
            <a:extLst>
              <a:ext uri="{FF2B5EF4-FFF2-40B4-BE49-F238E27FC236}">
                <a16:creationId xmlns:a16="http://schemas.microsoft.com/office/drawing/2014/main" id="{57352323-78C9-41DC-AD7E-0C3EE8483BE4}"/>
              </a:ext>
            </a:extLst>
          </p:cNvPr>
          <p:cNvSpPr>
            <a:spLocks noGrp="1"/>
          </p:cNvSpPr>
          <p:nvPr>
            <p:ph idx="1"/>
          </p:nvPr>
        </p:nvSpPr>
        <p:spPr>
          <a:xfrm>
            <a:off x="1097279" y="2012316"/>
            <a:ext cx="8291453" cy="3219562"/>
          </a:xfrm>
        </p:spPr>
        <p:txBody>
          <a:bodyPr/>
          <a:lstStyle/>
          <a:p>
            <a:r>
              <a:rPr lang="en-US" dirty="0"/>
              <a:t>You can combine a relative and absolute reference in a cell reference.</a:t>
            </a:r>
          </a:p>
          <a:p>
            <a:r>
              <a:rPr lang="en-US" dirty="0"/>
              <a:t>This can be useful when copying a formula both across a row and down a column..</a:t>
            </a:r>
          </a:p>
          <a:p>
            <a:r>
              <a:rPr lang="en-US" dirty="0"/>
              <a:t>Tapping the [F4] key will toggle between the four different cell reference options.</a:t>
            </a:r>
          </a:p>
        </p:txBody>
      </p:sp>
      <p:sp>
        <p:nvSpPr>
          <p:cNvPr id="5" name="Rectangle 4">
            <a:extLst>
              <a:ext uri="{FF2B5EF4-FFF2-40B4-BE49-F238E27FC236}">
                <a16:creationId xmlns:a16="http://schemas.microsoft.com/office/drawing/2014/main" id="{DCE65C6E-F264-4ECB-AB91-E967F7033481}"/>
              </a:ext>
            </a:extLst>
          </p:cNvPr>
          <p:cNvSpPr/>
          <p:nvPr/>
        </p:nvSpPr>
        <p:spPr>
          <a:xfrm>
            <a:off x="2224293" y="4377768"/>
            <a:ext cx="7025369" cy="1411412"/>
          </a:xfrm>
          <a:prstGeom prst="rect">
            <a:avLst/>
          </a:prstGeom>
        </p:spPr>
        <p:txBody>
          <a:bodyPr wrap="square">
            <a:spAutoFit/>
          </a:bodyPr>
          <a:lstStyle/>
          <a:p>
            <a:pPr>
              <a:buNone/>
            </a:pPr>
            <a:r>
              <a:rPr lang="en-US" sz="1948" dirty="0"/>
              <a:t>In </a:t>
            </a:r>
            <a:r>
              <a:rPr lang="en-US" sz="2338" dirty="0">
                <a:solidFill>
                  <a:srgbClr val="C00000"/>
                </a:solidFill>
              </a:rPr>
              <a:t>$C5</a:t>
            </a:r>
            <a:r>
              <a:rPr lang="en-US" sz="1948" dirty="0"/>
              <a:t>: the column reference, C, is absolute and the row reference, 5, is relative.</a:t>
            </a:r>
          </a:p>
          <a:p>
            <a:pPr>
              <a:buNone/>
            </a:pPr>
            <a:r>
              <a:rPr lang="en-US" sz="1948" dirty="0"/>
              <a:t>In </a:t>
            </a:r>
            <a:r>
              <a:rPr lang="en-US" sz="2338" dirty="0">
                <a:solidFill>
                  <a:srgbClr val="C00000"/>
                </a:solidFill>
              </a:rPr>
              <a:t>C$5</a:t>
            </a:r>
            <a:r>
              <a:rPr lang="en-US" sz="1948" dirty="0"/>
              <a:t>: the column reference, C, is relative and the row reference, 5, is absolute.</a:t>
            </a:r>
          </a:p>
        </p:txBody>
      </p:sp>
    </p:spTree>
    <p:extLst>
      <p:ext uri="{BB962C8B-B14F-4D97-AF65-F5344CB8AC3E}">
        <p14:creationId xmlns:p14="http://schemas.microsoft.com/office/powerpoint/2010/main" val="203089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6" name="Rectangle 8"/>
          <p:cNvSpPr>
            <a:spLocks noGrp="1" noChangeArrowheads="1"/>
          </p:cNvSpPr>
          <p:nvPr>
            <p:ph type="title"/>
          </p:nvPr>
        </p:nvSpPr>
        <p:spPr/>
        <p:txBody>
          <a:bodyPr/>
          <a:lstStyle/>
          <a:p>
            <a:r>
              <a:rPr lang="en-US" dirty="0"/>
              <a:t>Display and Print Formulas</a:t>
            </a:r>
          </a:p>
        </p:txBody>
      </p:sp>
      <p:sp>
        <p:nvSpPr>
          <p:cNvPr id="508937" name="Rectangle 9"/>
          <p:cNvSpPr>
            <a:spLocks noGrp="1" noChangeArrowheads="1"/>
          </p:cNvSpPr>
          <p:nvPr>
            <p:ph type="body" idx="1"/>
          </p:nvPr>
        </p:nvSpPr>
        <p:spPr/>
        <p:txBody>
          <a:bodyPr/>
          <a:lstStyle/>
          <a:p>
            <a:pPr marL="0" indent="0">
              <a:buNone/>
            </a:pPr>
            <a:r>
              <a:rPr lang="en-US" dirty="0"/>
              <a:t>You can choose to display formulas, rather than the resulting values, in cells.</a:t>
            </a:r>
          </a:p>
        </p:txBody>
      </p:sp>
      <p:sp>
        <p:nvSpPr>
          <p:cNvPr id="508935" name="Text Box 7"/>
          <p:cNvSpPr txBox="1">
            <a:spLocks noChangeArrowheads="1"/>
          </p:cNvSpPr>
          <p:nvPr/>
        </p:nvSpPr>
        <p:spPr bwMode="auto">
          <a:xfrm>
            <a:off x="2380994" y="5298977"/>
            <a:ext cx="6723127" cy="901248"/>
          </a:xfrm>
          <a:prstGeom prst="rect">
            <a:avLst/>
          </a:prstGeom>
          <a:noFill/>
          <a:ln w="28575">
            <a:noFill/>
            <a:miter lim="800000"/>
            <a:headEnd/>
            <a:tailEnd/>
          </a:ln>
          <a:effectLst/>
        </p:spPr>
        <p:txBody>
          <a:bodyPr wrap="square" lIns="91100" tIns="45549" rIns="91100" bIns="45549">
            <a:spAutoFit/>
          </a:bodyPr>
          <a:lstStyle/>
          <a:p>
            <a:pPr defTabSz="910821"/>
            <a:r>
              <a:rPr lang="en-US" sz="1753" i="1" dirty="0"/>
              <a:t>TIP! Use the Show Formulas button, found in the Formula Auditing group on the Formulas tab of the Ribbon, to toggle between displaying formulas and values. </a:t>
            </a:r>
          </a:p>
        </p:txBody>
      </p:sp>
      <p:pic>
        <p:nvPicPr>
          <p:cNvPr id="2050" name="Picture 2" descr="Screengrab of the Show Formulas butt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2558" y="5966802"/>
            <a:ext cx="1730705" cy="362624"/>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Screenshot showing how you can select a cell and view the formula in the Formula Bar.">
            <a:extLst>
              <a:ext uri="{FF2B5EF4-FFF2-40B4-BE49-F238E27FC236}">
                <a16:creationId xmlns:a16="http://schemas.microsoft.com/office/drawing/2014/main" id="{F558BD09-5864-4B20-B270-5EA744459500}"/>
              </a:ext>
            </a:extLst>
          </p:cNvPr>
          <p:cNvPicPr>
            <a:picLocks noChangeAspect="1"/>
          </p:cNvPicPr>
          <p:nvPr/>
        </p:nvPicPr>
        <p:blipFill>
          <a:blip r:embed="rId4"/>
          <a:stretch>
            <a:fillRect/>
          </a:stretch>
        </p:blipFill>
        <p:spPr>
          <a:xfrm>
            <a:off x="2869571" y="2613819"/>
            <a:ext cx="1861749" cy="868817"/>
          </a:xfrm>
          <a:prstGeom prst="rect">
            <a:avLst/>
          </a:prstGeom>
        </p:spPr>
      </p:pic>
      <p:pic>
        <p:nvPicPr>
          <p:cNvPr id="4" name="Picture 3" descr="Screenshot showing what a range of cells looks like when the Show Formulas command it turned on.">
            <a:extLst>
              <a:ext uri="{FF2B5EF4-FFF2-40B4-BE49-F238E27FC236}">
                <a16:creationId xmlns:a16="http://schemas.microsoft.com/office/drawing/2014/main" id="{7C6CC841-17BA-4919-B914-02FA018F9ABE}"/>
              </a:ext>
            </a:extLst>
          </p:cNvPr>
          <p:cNvPicPr>
            <a:picLocks noChangeAspect="1"/>
          </p:cNvPicPr>
          <p:nvPr/>
        </p:nvPicPr>
        <p:blipFill>
          <a:blip r:embed="rId5"/>
          <a:stretch>
            <a:fillRect/>
          </a:stretch>
        </p:blipFill>
        <p:spPr>
          <a:xfrm>
            <a:off x="5082228" y="3761826"/>
            <a:ext cx="4257470" cy="1337524"/>
          </a:xfrm>
          <a:prstGeom prst="rect">
            <a:avLst/>
          </a:prstGeom>
        </p:spPr>
      </p:pic>
      <p:sp>
        <p:nvSpPr>
          <p:cNvPr id="11" name="Text Box 7">
            <a:extLst>
              <a:ext uri="{FF2B5EF4-FFF2-40B4-BE49-F238E27FC236}">
                <a16:creationId xmlns:a16="http://schemas.microsoft.com/office/drawing/2014/main" id="{F2556083-3F6E-483E-8745-9E7799DD8FBA}"/>
              </a:ext>
            </a:extLst>
          </p:cNvPr>
          <p:cNvSpPr txBox="1">
            <a:spLocks noChangeArrowheads="1"/>
          </p:cNvSpPr>
          <p:nvPr/>
        </p:nvSpPr>
        <p:spPr bwMode="auto">
          <a:xfrm>
            <a:off x="4731320" y="2612032"/>
            <a:ext cx="4454306" cy="631494"/>
          </a:xfrm>
          <a:prstGeom prst="rect">
            <a:avLst/>
          </a:prstGeom>
          <a:noFill/>
          <a:ln w="28575">
            <a:noFill/>
            <a:miter lim="800000"/>
            <a:headEnd/>
            <a:tailEnd/>
          </a:ln>
          <a:effectLst/>
        </p:spPr>
        <p:txBody>
          <a:bodyPr wrap="square" lIns="91100" tIns="45549" rIns="91100" bIns="45549">
            <a:spAutoFit/>
          </a:bodyPr>
          <a:lstStyle/>
          <a:p>
            <a:pPr defTabSz="910821"/>
            <a:r>
              <a:rPr lang="en-US" sz="1753" i="1" dirty="0"/>
              <a:t>Normally you have to select a cell to see the formula, and it appears in the Formula Bar.</a:t>
            </a:r>
          </a:p>
        </p:txBody>
      </p:sp>
      <p:sp>
        <p:nvSpPr>
          <p:cNvPr id="12" name="Text Box 7">
            <a:extLst>
              <a:ext uri="{FF2B5EF4-FFF2-40B4-BE49-F238E27FC236}">
                <a16:creationId xmlns:a16="http://schemas.microsoft.com/office/drawing/2014/main" id="{5431C2D5-33D2-4985-BB8B-B8147F86D4B6}"/>
              </a:ext>
            </a:extLst>
          </p:cNvPr>
          <p:cNvSpPr txBox="1">
            <a:spLocks noChangeArrowheads="1"/>
          </p:cNvSpPr>
          <p:nvPr/>
        </p:nvSpPr>
        <p:spPr bwMode="auto">
          <a:xfrm>
            <a:off x="1889194" y="3805306"/>
            <a:ext cx="3193034" cy="1171001"/>
          </a:xfrm>
          <a:prstGeom prst="rect">
            <a:avLst/>
          </a:prstGeom>
          <a:noFill/>
          <a:ln w="28575">
            <a:noFill/>
            <a:miter lim="800000"/>
            <a:headEnd/>
            <a:tailEnd/>
          </a:ln>
          <a:effectLst/>
        </p:spPr>
        <p:txBody>
          <a:bodyPr wrap="square" lIns="91100" tIns="45549" rIns="91100" bIns="45549">
            <a:spAutoFit/>
          </a:bodyPr>
          <a:lstStyle/>
          <a:p>
            <a:pPr defTabSz="910821"/>
            <a:r>
              <a:rPr lang="en-US" sz="1753" i="1" dirty="0"/>
              <a:t>When Show Formulas is turned on, you see the formulas in the worksheet but not in the results.</a:t>
            </a:r>
          </a:p>
        </p:txBody>
      </p:sp>
    </p:spTree>
    <p:extLst>
      <p:ext uri="{BB962C8B-B14F-4D97-AF65-F5344CB8AC3E}">
        <p14:creationId xmlns:p14="http://schemas.microsoft.com/office/powerpoint/2010/main" val="2222459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Names for Cells and Ranges</a:t>
            </a:r>
          </a:p>
        </p:txBody>
      </p:sp>
      <p:sp>
        <p:nvSpPr>
          <p:cNvPr id="3" name="Content Placeholder 2"/>
          <p:cNvSpPr>
            <a:spLocks noGrp="1"/>
          </p:cNvSpPr>
          <p:nvPr>
            <p:ph idx="1"/>
          </p:nvPr>
        </p:nvSpPr>
        <p:spPr>
          <a:xfrm>
            <a:off x="1097279" y="2074813"/>
            <a:ext cx="8291453" cy="4034572"/>
          </a:xfrm>
        </p:spPr>
        <p:txBody>
          <a:bodyPr/>
          <a:lstStyle/>
          <a:p>
            <a:r>
              <a:rPr lang="en-US" dirty="0"/>
              <a:t>Use names for a range of cells used often in formulas.</a:t>
            </a:r>
          </a:p>
          <a:p>
            <a:pPr lvl="1"/>
            <a:r>
              <a:rPr lang="en-US" dirty="0"/>
              <a:t>Easier to remember than a cell range</a:t>
            </a:r>
          </a:p>
          <a:p>
            <a:pPr lvl="1"/>
            <a:r>
              <a:rPr lang="en-US" dirty="0"/>
              <a:t>Cannot contain a space</a:t>
            </a:r>
          </a:p>
          <a:p>
            <a:pPr lvl="1"/>
            <a:endParaRPr lang="en-US" sz="1948" dirty="0"/>
          </a:p>
          <a:p>
            <a:pPr lvl="1"/>
            <a:endParaRPr lang="en-US" sz="1948" dirty="0"/>
          </a:p>
          <a:p>
            <a:pPr lvl="1"/>
            <a:endParaRPr lang="en-US" sz="1948" dirty="0"/>
          </a:p>
          <a:p>
            <a:r>
              <a:rPr lang="en-US" dirty="0"/>
              <a:t>A cell name in a formula acts as an absolute cell reference.</a:t>
            </a:r>
          </a:p>
          <a:p>
            <a:endParaRPr lang="en-US" dirty="0"/>
          </a:p>
        </p:txBody>
      </p:sp>
      <p:grpSp>
        <p:nvGrpSpPr>
          <p:cNvPr id="8" name="Group 7">
            <a:extLst>
              <a:ext uri="{FF2B5EF4-FFF2-40B4-BE49-F238E27FC236}">
                <a16:creationId xmlns:a16="http://schemas.microsoft.com/office/drawing/2014/main" id="{18DD34A0-DE4E-FAAC-9964-A0C984716AC9}"/>
              </a:ext>
            </a:extLst>
          </p:cNvPr>
          <p:cNvGrpSpPr/>
          <p:nvPr/>
        </p:nvGrpSpPr>
        <p:grpSpPr>
          <a:xfrm>
            <a:off x="6534433" y="2057198"/>
            <a:ext cx="4208507" cy="2212705"/>
            <a:chOff x="6034921" y="1953251"/>
            <a:chExt cx="4208507" cy="2212705"/>
          </a:xfrm>
        </p:grpSpPr>
        <p:pic>
          <p:nvPicPr>
            <p:cNvPr id="5" name="Picture 4" descr="Screenshot showing the Name Box with the name of the selected cell displayed, TaxRate"/>
            <p:cNvPicPr>
              <a:picLocks noChangeAspect="1"/>
            </p:cNvPicPr>
            <p:nvPr/>
          </p:nvPicPr>
          <p:blipFill>
            <a:blip r:embed="rId3"/>
            <a:stretch>
              <a:fillRect/>
            </a:stretch>
          </p:blipFill>
          <p:spPr>
            <a:xfrm>
              <a:off x="6034921" y="2692044"/>
              <a:ext cx="1821644" cy="1473912"/>
            </a:xfrm>
            <a:prstGeom prst="rect">
              <a:avLst/>
            </a:prstGeom>
            <a:ln>
              <a:solidFill>
                <a:srgbClr val="004482"/>
              </a:solidFill>
            </a:ln>
          </p:spPr>
        </p:pic>
        <p:sp>
          <p:nvSpPr>
            <p:cNvPr id="6" name="Text Box 7"/>
            <p:cNvSpPr txBox="1">
              <a:spLocks noChangeArrowheads="1"/>
            </p:cNvSpPr>
            <p:nvPr/>
          </p:nvSpPr>
          <p:spPr bwMode="auto">
            <a:xfrm>
              <a:off x="7911007" y="1953251"/>
              <a:ext cx="2332421" cy="901248"/>
            </a:xfrm>
            <a:prstGeom prst="rect">
              <a:avLst/>
            </a:prstGeom>
            <a:noFill/>
            <a:ln w="28575">
              <a:noFill/>
              <a:miter lim="800000"/>
              <a:headEnd/>
              <a:tailEnd/>
            </a:ln>
            <a:effectLst/>
          </p:spPr>
          <p:txBody>
            <a:bodyPr wrap="square" lIns="91100" tIns="45549" rIns="91100" bIns="45549">
              <a:spAutoFit/>
            </a:bodyPr>
            <a:lstStyle/>
            <a:p>
              <a:pPr defTabSz="910821"/>
              <a:r>
                <a:rPr lang="en-US" sz="1753" dirty="0"/>
                <a:t>Name Box displaying name of selected cell(s)</a:t>
              </a:r>
            </a:p>
          </p:txBody>
        </p:sp>
        <p:cxnSp>
          <p:nvCxnSpPr>
            <p:cNvPr id="7" name="Straight Connector 6"/>
            <p:cNvCxnSpPr>
              <a:cxnSpLocks/>
            </p:cNvCxnSpPr>
            <p:nvPr/>
          </p:nvCxnSpPr>
          <p:spPr bwMode="auto">
            <a:xfrm flipH="1">
              <a:off x="6822097" y="2192655"/>
              <a:ext cx="1150383" cy="671524"/>
            </a:xfrm>
            <a:prstGeom prst="line">
              <a:avLst/>
            </a:prstGeom>
            <a:noFill/>
            <a:ln w="25400" cap="flat" cmpd="sng" algn="ctr">
              <a:solidFill>
                <a:srgbClr val="004482"/>
              </a:solidFill>
              <a:prstDash val="solid"/>
              <a:round/>
              <a:headEnd type="none" w="med" len="med"/>
              <a:tailEnd type="none" w="med" len="med"/>
            </a:ln>
            <a:effectLst/>
          </p:spPr>
        </p:cxnSp>
      </p:grpSp>
      <p:grpSp>
        <p:nvGrpSpPr>
          <p:cNvPr id="11" name="Group 10">
            <a:extLst>
              <a:ext uri="{FF2B5EF4-FFF2-40B4-BE49-F238E27FC236}">
                <a16:creationId xmlns:a16="http://schemas.microsoft.com/office/drawing/2014/main" id="{2DF43029-4D3C-E762-1E93-CDC62C85775B}"/>
              </a:ext>
            </a:extLst>
          </p:cNvPr>
          <p:cNvGrpSpPr/>
          <p:nvPr/>
        </p:nvGrpSpPr>
        <p:grpSpPr>
          <a:xfrm>
            <a:off x="6847159" y="4551122"/>
            <a:ext cx="5083146" cy="1794790"/>
            <a:chOff x="4937561" y="4696728"/>
            <a:chExt cx="5083146" cy="1794790"/>
          </a:xfrm>
        </p:grpSpPr>
        <p:pic>
          <p:nvPicPr>
            <p:cNvPr id="9" name="Picture 8" descr="Screenshot showing how to use a named range in a formula">
              <a:extLst>
                <a:ext uri="{FF2B5EF4-FFF2-40B4-BE49-F238E27FC236}">
                  <a16:creationId xmlns:a16="http://schemas.microsoft.com/office/drawing/2014/main" id="{78F30CA0-D5EC-4546-9FC0-236553031721}"/>
                </a:ext>
              </a:extLst>
            </p:cNvPr>
            <p:cNvPicPr>
              <a:picLocks noChangeAspect="1"/>
            </p:cNvPicPr>
            <p:nvPr/>
          </p:nvPicPr>
          <p:blipFill>
            <a:blip r:embed="rId4"/>
            <a:stretch>
              <a:fillRect/>
            </a:stretch>
          </p:blipFill>
          <p:spPr>
            <a:xfrm>
              <a:off x="4937561" y="5420098"/>
              <a:ext cx="3206017" cy="1071420"/>
            </a:xfrm>
            <a:prstGeom prst="rect">
              <a:avLst/>
            </a:prstGeom>
          </p:spPr>
        </p:pic>
        <p:cxnSp>
          <p:nvCxnSpPr>
            <p:cNvPr id="10" name="Straight Connector 9">
              <a:extLst>
                <a:ext uri="{FF2B5EF4-FFF2-40B4-BE49-F238E27FC236}">
                  <a16:creationId xmlns:a16="http://schemas.microsoft.com/office/drawing/2014/main" id="{A16F5DAE-7178-4E55-9141-88B29E4C14FA}"/>
                </a:ext>
              </a:extLst>
            </p:cNvPr>
            <p:cNvCxnSpPr>
              <a:cxnSpLocks/>
            </p:cNvCxnSpPr>
            <p:nvPr/>
          </p:nvCxnSpPr>
          <p:spPr bwMode="auto">
            <a:xfrm>
              <a:off x="6343461" y="5329288"/>
              <a:ext cx="1" cy="751365"/>
            </a:xfrm>
            <a:prstGeom prst="line">
              <a:avLst/>
            </a:prstGeom>
            <a:noFill/>
            <a:ln w="25400" cap="flat" cmpd="sng" algn="ctr">
              <a:solidFill>
                <a:srgbClr val="004482"/>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648F8D84-D174-4C88-BEB9-9C5F4CECA569}"/>
                </a:ext>
              </a:extLst>
            </p:cNvPr>
            <p:cNvCxnSpPr>
              <a:cxnSpLocks/>
            </p:cNvCxnSpPr>
            <p:nvPr/>
          </p:nvCxnSpPr>
          <p:spPr bwMode="auto">
            <a:xfrm>
              <a:off x="6350676" y="5329288"/>
              <a:ext cx="733388" cy="708858"/>
            </a:xfrm>
            <a:prstGeom prst="line">
              <a:avLst/>
            </a:prstGeom>
            <a:noFill/>
            <a:ln w="25400" cap="flat" cmpd="sng" algn="ctr">
              <a:solidFill>
                <a:srgbClr val="004482"/>
              </a:solidFill>
              <a:prstDash val="solid"/>
              <a:round/>
              <a:headEnd type="none" w="med" len="med"/>
              <a:tailEnd type="none" w="med" len="med"/>
            </a:ln>
            <a:effectLst/>
          </p:spPr>
        </p:cxnSp>
        <p:sp>
          <p:nvSpPr>
            <p:cNvPr id="16" name="Text Box 7">
              <a:extLst>
                <a:ext uri="{FF2B5EF4-FFF2-40B4-BE49-F238E27FC236}">
                  <a16:creationId xmlns:a16="http://schemas.microsoft.com/office/drawing/2014/main" id="{CAF8B1FF-123A-4B60-BFDD-7F577DC5D60D}"/>
                </a:ext>
              </a:extLst>
            </p:cNvPr>
            <p:cNvSpPr txBox="1">
              <a:spLocks noChangeArrowheads="1"/>
            </p:cNvSpPr>
            <p:nvPr/>
          </p:nvSpPr>
          <p:spPr bwMode="auto">
            <a:xfrm>
              <a:off x="5801307" y="4696728"/>
              <a:ext cx="4219400" cy="631494"/>
            </a:xfrm>
            <a:prstGeom prst="rect">
              <a:avLst/>
            </a:prstGeom>
            <a:noFill/>
            <a:ln w="28575">
              <a:noFill/>
              <a:miter lim="800000"/>
              <a:headEnd/>
              <a:tailEnd/>
            </a:ln>
            <a:effectLst/>
          </p:spPr>
          <p:txBody>
            <a:bodyPr wrap="square" lIns="91100" tIns="45549" rIns="91100" bIns="45549">
              <a:spAutoFit/>
            </a:bodyPr>
            <a:lstStyle/>
            <a:p>
              <a:pPr defTabSz="910821"/>
              <a:r>
                <a:rPr lang="en-US" sz="1753" dirty="0"/>
                <a:t>Notice how the cell name is used in the formula and what the resulting value is.</a:t>
              </a:r>
            </a:p>
          </p:txBody>
        </p:sp>
      </p:grpSp>
    </p:spTree>
    <p:extLst>
      <p:ext uri="{BB962C8B-B14F-4D97-AF65-F5344CB8AC3E}">
        <p14:creationId xmlns:p14="http://schemas.microsoft.com/office/powerpoint/2010/main" val="33799562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Date Serial Numbers</a:t>
            </a:r>
          </a:p>
        </p:txBody>
      </p:sp>
      <p:sp>
        <p:nvSpPr>
          <p:cNvPr id="3" name="Content Placeholder 2"/>
          <p:cNvSpPr>
            <a:spLocks noGrp="1"/>
          </p:cNvSpPr>
          <p:nvPr>
            <p:ph idx="1"/>
          </p:nvPr>
        </p:nvSpPr>
        <p:spPr>
          <a:xfrm>
            <a:off x="1097279" y="2007467"/>
            <a:ext cx="8291453" cy="3247611"/>
          </a:xfrm>
        </p:spPr>
        <p:txBody>
          <a:bodyPr/>
          <a:lstStyle/>
          <a:p>
            <a:r>
              <a:rPr lang="en-US" dirty="0"/>
              <a:t>Dates are stored as sequential serial numbers.</a:t>
            </a:r>
          </a:p>
          <a:p>
            <a:r>
              <a:rPr lang="en-US" dirty="0"/>
              <a:t>Dates stored as serial numbers allow dates to be used in calculations.</a:t>
            </a:r>
          </a:p>
          <a:p>
            <a:endParaRPr lang="en-US" dirty="0"/>
          </a:p>
          <a:p>
            <a:endParaRPr lang="en-US" dirty="0"/>
          </a:p>
          <a:p>
            <a:r>
              <a:rPr lang="en-US" dirty="0"/>
              <a:t>You can apply custom date formatting.</a:t>
            </a:r>
          </a:p>
          <a:p>
            <a:endParaRPr lang="en-US" dirty="0"/>
          </a:p>
          <a:p>
            <a:endParaRPr lang="en-US" dirty="0"/>
          </a:p>
        </p:txBody>
      </p:sp>
      <p:grpSp>
        <p:nvGrpSpPr>
          <p:cNvPr id="9" name="Group 8">
            <a:extLst>
              <a:ext uri="{FF2B5EF4-FFF2-40B4-BE49-F238E27FC236}">
                <a16:creationId xmlns:a16="http://schemas.microsoft.com/office/drawing/2014/main" id="{CCF774B3-AAB0-FF04-948B-4325A76811C0}"/>
              </a:ext>
            </a:extLst>
          </p:cNvPr>
          <p:cNvGrpSpPr/>
          <p:nvPr/>
        </p:nvGrpSpPr>
        <p:grpSpPr>
          <a:xfrm>
            <a:off x="2381788" y="2925315"/>
            <a:ext cx="6085298" cy="1037548"/>
            <a:chOff x="2381788" y="2593725"/>
            <a:chExt cx="6085298" cy="1037548"/>
          </a:xfrm>
        </p:grpSpPr>
        <p:pic>
          <p:nvPicPr>
            <p:cNvPr id="5" name="Picture 4" descr="Screenshot of several cells showing two dates and a calculation showing the number of days difference between them"/>
            <p:cNvPicPr>
              <a:picLocks noChangeAspect="1"/>
            </p:cNvPicPr>
            <p:nvPr/>
          </p:nvPicPr>
          <p:blipFill>
            <a:blip r:embed="rId2"/>
            <a:stretch>
              <a:fillRect/>
            </a:stretch>
          </p:blipFill>
          <p:spPr>
            <a:xfrm>
              <a:off x="2381788" y="2812829"/>
              <a:ext cx="2995841" cy="818444"/>
            </a:xfrm>
            <a:prstGeom prst="rect">
              <a:avLst/>
            </a:prstGeom>
            <a:ln>
              <a:solidFill>
                <a:srgbClr val="004482"/>
              </a:solidFill>
            </a:ln>
          </p:spPr>
        </p:pic>
        <p:sp>
          <p:nvSpPr>
            <p:cNvPr id="6" name="TextBox 5"/>
            <p:cNvSpPr txBox="1"/>
            <p:nvPr/>
          </p:nvSpPr>
          <p:spPr>
            <a:xfrm>
              <a:off x="6166097" y="2593725"/>
              <a:ext cx="2300989" cy="631840"/>
            </a:xfrm>
            <a:prstGeom prst="rect">
              <a:avLst/>
            </a:prstGeom>
            <a:noFill/>
          </p:spPr>
          <p:txBody>
            <a:bodyPr wrap="square" rtlCol="0">
              <a:spAutoFit/>
            </a:bodyPr>
            <a:lstStyle/>
            <a:p>
              <a:pPr>
                <a:buNone/>
              </a:pPr>
              <a:r>
                <a:rPr lang="en-US" sz="1753" dirty="0"/>
                <a:t>The formula in cell C2 is: =B2-A2</a:t>
              </a:r>
            </a:p>
          </p:txBody>
        </p:sp>
        <p:cxnSp>
          <p:nvCxnSpPr>
            <p:cNvPr id="7" name="Straight Connector 6"/>
            <p:cNvCxnSpPr/>
            <p:nvPr/>
          </p:nvCxnSpPr>
          <p:spPr bwMode="auto">
            <a:xfrm flipV="1">
              <a:off x="5404423" y="2812829"/>
              <a:ext cx="750850" cy="599871"/>
            </a:xfrm>
            <a:prstGeom prst="line">
              <a:avLst/>
            </a:prstGeom>
            <a:noFill/>
            <a:ln w="28575" cap="flat" cmpd="sng" algn="ctr">
              <a:solidFill>
                <a:srgbClr val="004482"/>
              </a:solidFill>
              <a:prstDash val="solid"/>
              <a:round/>
              <a:headEnd type="none" w="med" len="med"/>
              <a:tailEnd type="none" w="med" len="med"/>
            </a:ln>
            <a:effectLst/>
          </p:spPr>
        </p:cxnSp>
      </p:grpSp>
      <p:pic>
        <p:nvPicPr>
          <p:cNvPr id="8" name="Picture 7" descr="Table from the text showing custom date formatting syntax">
            <a:extLst>
              <a:ext uri="{FF2B5EF4-FFF2-40B4-BE49-F238E27FC236}">
                <a16:creationId xmlns:a16="http://schemas.microsoft.com/office/drawing/2014/main" id="{FAF27DA4-55A2-4729-97E6-BA74201A7E2E}"/>
              </a:ext>
            </a:extLst>
          </p:cNvPr>
          <p:cNvPicPr>
            <a:picLocks noChangeAspect="1"/>
          </p:cNvPicPr>
          <p:nvPr/>
        </p:nvPicPr>
        <p:blipFill>
          <a:blip r:embed="rId3"/>
          <a:stretch>
            <a:fillRect/>
          </a:stretch>
        </p:blipFill>
        <p:spPr>
          <a:xfrm>
            <a:off x="3013785" y="4555115"/>
            <a:ext cx="4781276" cy="1798781"/>
          </a:xfrm>
          <a:prstGeom prst="rect">
            <a:avLst/>
          </a:prstGeom>
        </p:spPr>
      </p:pic>
    </p:spTree>
    <p:extLst>
      <p:ext uri="{BB962C8B-B14F-4D97-AF65-F5344CB8AC3E}">
        <p14:creationId xmlns:p14="http://schemas.microsoft.com/office/powerpoint/2010/main" val="10231304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Custom Date Formatting</a:t>
            </a:r>
          </a:p>
        </p:txBody>
      </p:sp>
      <p:sp>
        <p:nvSpPr>
          <p:cNvPr id="3" name="Content Placeholder 2"/>
          <p:cNvSpPr>
            <a:spLocks noGrp="1"/>
          </p:cNvSpPr>
          <p:nvPr>
            <p:ph idx="1"/>
          </p:nvPr>
        </p:nvSpPr>
        <p:spPr/>
        <p:txBody>
          <a:bodyPr/>
          <a:lstStyle/>
          <a:p>
            <a:r>
              <a:rPr lang="en-US" dirty="0"/>
              <a:t>There are custom date format codes: </a:t>
            </a:r>
          </a:p>
          <a:p>
            <a:pPr lvl="1"/>
            <a:r>
              <a:rPr lang="en-US" dirty="0"/>
              <a:t>Day, Month, and Year (d, m, and y)</a:t>
            </a:r>
          </a:p>
          <a:p>
            <a:pPr lvl="1"/>
            <a:r>
              <a:rPr lang="en-US" dirty="0"/>
              <a:t>Slash and Dash (/ and –)</a:t>
            </a:r>
          </a:p>
          <a:p>
            <a:r>
              <a:rPr lang="en-US" dirty="0"/>
              <a:t>Set them up in the Format Cells dialog box.</a:t>
            </a:r>
          </a:p>
        </p:txBody>
      </p:sp>
      <p:pic>
        <p:nvPicPr>
          <p:cNvPr id="7" name="Picture 6" descr="Screenshot of the Format Cells dialog box with the Custom category selected">
            <a:extLst>
              <a:ext uri="{FF2B5EF4-FFF2-40B4-BE49-F238E27FC236}">
                <a16:creationId xmlns:a16="http://schemas.microsoft.com/office/drawing/2014/main" id="{B45735F9-01DE-481F-BC13-70CA9BD2A450}"/>
              </a:ext>
            </a:extLst>
          </p:cNvPr>
          <p:cNvPicPr>
            <a:picLocks noChangeAspect="1"/>
          </p:cNvPicPr>
          <p:nvPr/>
        </p:nvPicPr>
        <p:blipFill>
          <a:blip r:embed="rId2"/>
          <a:stretch>
            <a:fillRect/>
          </a:stretch>
        </p:blipFill>
        <p:spPr>
          <a:xfrm>
            <a:off x="6339767" y="2876340"/>
            <a:ext cx="4154805" cy="2764531"/>
          </a:xfrm>
          <a:prstGeom prst="rect">
            <a:avLst/>
          </a:prstGeom>
          <a:ln>
            <a:solidFill>
              <a:schemeClr val="tx1"/>
            </a:solidFill>
          </a:ln>
        </p:spPr>
      </p:pic>
    </p:spTree>
    <p:extLst>
      <p:ext uri="{BB962C8B-B14F-4D97-AF65-F5344CB8AC3E}">
        <p14:creationId xmlns:p14="http://schemas.microsoft.com/office/powerpoint/2010/main" val="1541894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Time Information</a:t>
            </a:r>
          </a:p>
        </p:txBody>
      </p:sp>
      <p:sp>
        <p:nvSpPr>
          <p:cNvPr id="3" name="Content Placeholder 2"/>
          <p:cNvSpPr>
            <a:spLocks noGrp="1"/>
          </p:cNvSpPr>
          <p:nvPr>
            <p:ph idx="1"/>
          </p:nvPr>
        </p:nvSpPr>
        <p:spPr/>
        <p:txBody>
          <a:bodyPr/>
          <a:lstStyle/>
          <a:p>
            <a:r>
              <a:rPr lang="en-US" dirty="0"/>
              <a:t>Times have serial numbers attached, like dates.</a:t>
            </a:r>
          </a:p>
          <a:p>
            <a:r>
              <a:rPr lang="en-US" dirty="0"/>
              <a:t>Excel applies the correct custom number formatting.</a:t>
            </a:r>
          </a:p>
          <a:p>
            <a:pPr lvl="1"/>
            <a:r>
              <a:rPr lang="en-US" dirty="0"/>
              <a:t>Example: Excel knows that 6:00 is 6:00 AM because it assumes you are using a 24-hour clock.</a:t>
            </a:r>
          </a:p>
          <a:p>
            <a:r>
              <a:rPr lang="en-US" dirty="0"/>
              <a:t>Times can be customized.</a:t>
            </a:r>
          </a:p>
          <a:p>
            <a:endParaRPr lang="en-US" dirty="0"/>
          </a:p>
        </p:txBody>
      </p:sp>
      <p:pic>
        <p:nvPicPr>
          <p:cNvPr id="6" name="Picture 5" descr="Table from the text displaying examples of Time Entries">
            <a:extLst>
              <a:ext uri="{FF2B5EF4-FFF2-40B4-BE49-F238E27FC236}">
                <a16:creationId xmlns:a16="http://schemas.microsoft.com/office/drawing/2014/main" id="{F2808097-2A51-4392-B0A6-FAF3EDF0A5CD}"/>
              </a:ext>
            </a:extLst>
          </p:cNvPr>
          <p:cNvPicPr>
            <a:picLocks noChangeAspect="1"/>
          </p:cNvPicPr>
          <p:nvPr/>
        </p:nvPicPr>
        <p:blipFill>
          <a:blip r:embed="rId2"/>
          <a:stretch>
            <a:fillRect/>
          </a:stretch>
        </p:blipFill>
        <p:spPr>
          <a:xfrm>
            <a:off x="2935687" y="3943013"/>
            <a:ext cx="6198465" cy="1569676"/>
          </a:xfrm>
          <a:prstGeom prst="rect">
            <a:avLst/>
          </a:prstGeom>
        </p:spPr>
      </p:pic>
      <p:sp>
        <p:nvSpPr>
          <p:cNvPr id="7" name="TextBox 6" descr="Table from the text displaying examples of Time Entries.">
            <a:extLst>
              <a:ext uri="{FF2B5EF4-FFF2-40B4-BE49-F238E27FC236}">
                <a16:creationId xmlns:a16="http://schemas.microsoft.com/office/drawing/2014/main" id="{D3612254-EC3D-4755-B09D-D4AB9ACF7696}"/>
              </a:ext>
            </a:extLst>
          </p:cNvPr>
          <p:cNvSpPr txBox="1"/>
          <p:nvPr/>
        </p:nvSpPr>
        <p:spPr>
          <a:xfrm>
            <a:off x="2935687" y="5512689"/>
            <a:ext cx="6198465" cy="631840"/>
          </a:xfrm>
          <a:prstGeom prst="rect">
            <a:avLst/>
          </a:prstGeom>
          <a:noFill/>
        </p:spPr>
        <p:txBody>
          <a:bodyPr wrap="square" rtlCol="0">
            <a:spAutoFit/>
          </a:bodyPr>
          <a:lstStyle/>
          <a:p>
            <a:pPr>
              <a:buNone/>
            </a:pPr>
            <a:r>
              <a:rPr lang="en-US" sz="1753" dirty="0"/>
              <a:t>Note the difference between how an entry is displayed and how it is stored in Excel.</a:t>
            </a:r>
          </a:p>
        </p:txBody>
      </p:sp>
    </p:spTree>
    <p:extLst>
      <p:ext uri="{BB962C8B-B14F-4D97-AF65-F5344CB8AC3E}">
        <p14:creationId xmlns:p14="http://schemas.microsoft.com/office/powerpoint/2010/main" val="4535819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Date Functions</a:t>
            </a:r>
          </a:p>
        </p:txBody>
      </p:sp>
      <p:sp>
        <p:nvSpPr>
          <p:cNvPr id="3" name="Content Placeholder 2"/>
          <p:cNvSpPr>
            <a:spLocks noGrp="1"/>
          </p:cNvSpPr>
          <p:nvPr>
            <p:ph idx="1"/>
          </p:nvPr>
        </p:nvSpPr>
        <p:spPr>
          <a:xfrm>
            <a:off x="1097279" y="2022365"/>
            <a:ext cx="3313947" cy="2851086"/>
          </a:xfrm>
        </p:spPr>
        <p:txBody>
          <a:bodyPr/>
          <a:lstStyle/>
          <a:p>
            <a:pPr marL="0" indent="0">
              <a:buNone/>
            </a:pPr>
            <a:r>
              <a:rPr lang="en-US" dirty="0"/>
              <a:t>Dates provide important information and are even more valuable when used in functions.</a:t>
            </a:r>
          </a:p>
        </p:txBody>
      </p:sp>
      <p:pic>
        <p:nvPicPr>
          <p:cNvPr id="6" name="Picture 5" descr="Table from the text showing six of the most common date functions">
            <a:extLst>
              <a:ext uri="{FF2B5EF4-FFF2-40B4-BE49-F238E27FC236}">
                <a16:creationId xmlns:a16="http://schemas.microsoft.com/office/drawing/2014/main" id="{8437C7D3-ADF3-4A35-B9D0-E0DED5BC6E36}"/>
              </a:ext>
            </a:extLst>
          </p:cNvPr>
          <p:cNvPicPr>
            <a:picLocks noChangeAspect="1"/>
          </p:cNvPicPr>
          <p:nvPr/>
        </p:nvPicPr>
        <p:blipFill>
          <a:blip r:embed="rId2"/>
          <a:stretch>
            <a:fillRect/>
          </a:stretch>
        </p:blipFill>
        <p:spPr>
          <a:xfrm>
            <a:off x="4725161" y="2022365"/>
            <a:ext cx="6449390" cy="4288000"/>
          </a:xfrm>
          <a:prstGeom prst="rect">
            <a:avLst/>
          </a:prstGeom>
        </p:spPr>
      </p:pic>
    </p:spTree>
    <p:extLst>
      <p:ext uri="{BB962C8B-B14F-4D97-AF65-F5344CB8AC3E}">
        <p14:creationId xmlns:p14="http://schemas.microsoft.com/office/powerpoint/2010/main" val="35140137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Calculations Using Date and Time</a:t>
            </a:r>
          </a:p>
        </p:txBody>
      </p:sp>
      <p:sp>
        <p:nvSpPr>
          <p:cNvPr id="3" name="Content Placeholder 2"/>
          <p:cNvSpPr>
            <a:spLocks noGrp="1"/>
          </p:cNvSpPr>
          <p:nvPr>
            <p:ph idx="1"/>
          </p:nvPr>
        </p:nvSpPr>
        <p:spPr>
          <a:xfrm>
            <a:off x="1097279" y="2042462"/>
            <a:ext cx="8291453" cy="3221017"/>
          </a:xfrm>
        </p:spPr>
        <p:txBody>
          <a:bodyPr/>
          <a:lstStyle/>
          <a:p>
            <a:r>
              <a:rPr lang="en-US" dirty="0"/>
              <a:t>Use mathematical operations in date and time formulas.</a:t>
            </a:r>
          </a:p>
          <a:p>
            <a:pPr lvl="1"/>
            <a:r>
              <a:rPr lang="en-US" dirty="0"/>
              <a:t>You can subtract to find the number of days between two dates or two times.</a:t>
            </a:r>
          </a:p>
          <a:p>
            <a:pPr lvl="1"/>
            <a:r>
              <a:rPr lang="en-US" dirty="0"/>
              <a:t>You can add a number of days to a particular date.</a:t>
            </a:r>
          </a:p>
          <a:p>
            <a:r>
              <a:rPr lang="en-US" dirty="0"/>
              <a:t>You can combine a formula with a date function.</a:t>
            </a:r>
          </a:p>
          <a:p>
            <a:endParaRPr lang="en-US" dirty="0"/>
          </a:p>
        </p:txBody>
      </p:sp>
      <p:pic>
        <p:nvPicPr>
          <p:cNvPr id="6" name="Picture 5" descr="Screenshot showing what was entered into cells (=TODAY() : 1/1/2020 : =B2-A2)&#10;and what is displayed in Excel (6/12/2019 : 1/1/2020 : 203)">
            <a:extLst>
              <a:ext uri="{FF2B5EF4-FFF2-40B4-BE49-F238E27FC236}">
                <a16:creationId xmlns:a16="http://schemas.microsoft.com/office/drawing/2014/main" id="{C9FAFEA3-692F-4532-B564-66CA8A15F3BB}"/>
              </a:ext>
            </a:extLst>
          </p:cNvPr>
          <p:cNvPicPr>
            <a:picLocks noChangeAspect="1"/>
          </p:cNvPicPr>
          <p:nvPr/>
        </p:nvPicPr>
        <p:blipFill>
          <a:blip r:embed="rId2"/>
          <a:stretch>
            <a:fillRect/>
          </a:stretch>
        </p:blipFill>
        <p:spPr>
          <a:xfrm>
            <a:off x="2249994" y="4397779"/>
            <a:ext cx="6073107" cy="968780"/>
          </a:xfrm>
          <a:prstGeom prst="rect">
            <a:avLst/>
          </a:prstGeom>
          <a:ln>
            <a:solidFill>
              <a:schemeClr val="tx1"/>
            </a:solidFill>
          </a:ln>
        </p:spPr>
      </p:pic>
      <p:sp>
        <p:nvSpPr>
          <p:cNvPr id="7" name="TextBox 6" descr="Table from the text displaying examples of Time Entries.">
            <a:extLst>
              <a:ext uri="{FF2B5EF4-FFF2-40B4-BE49-F238E27FC236}">
                <a16:creationId xmlns:a16="http://schemas.microsoft.com/office/drawing/2014/main" id="{666B3472-9EE7-4300-8960-301AE9F25440}"/>
              </a:ext>
            </a:extLst>
          </p:cNvPr>
          <p:cNvSpPr txBox="1"/>
          <p:nvPr/>
        </p:nvSpPr>
        <p:spPr>
          <a:xfrm>
            <a:off x="2249994" y="5385114"/>
            <a:ext cx="6198465" cy="631840"/>
          </a:xfrm>
          <a:prstGeom prst="rect">
            <a:avLst/>
          </a:prstGeom>
          <a:noFill/>
        </p:spPr>
        <p:txBody>
          <a:bodyPr wrap="square" rtlCol="0">
            <a:spAutoFit/>
          </a:bodyPr>
          <a:lstStyle/>
          <a:p>
            <a:pPr>
              <a:buNone/>
            </a:pPr>
            <a:r>
              <a:rPr lang="en-US" sz="1753" dirty="0"/>
              <a:t>In this example a function is used for the current date and a formula is used to calculate the number of days until 2020. </a:t>
            </a:r>
          </a:p>
        </p:txBody>
      </p:sp>
    </p:spTree>
    <p:extLst>
      <p:ext uri="{BB962C8B-B14F-4D97-AF65-F5344CB8AC3E}">
        <p14:creationId xmlns:p14="http://schemas.microsoft.com/office/powerpoint/2010/main" val="3205330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p:txBody>
          <a:bodyPr/>
          <a:lstStyle/>
          <a:p>
            <a:r>
              <a:rPr lang="en-US" dirty="0"/>
              <a:t>Introducing Excel</a:t>
            </a:r>
          </a:p>
        </p:txBody>
      </p:sp>
      <p:sp>
        <p:nvSpPr>
          <p:cNvPr id="10" name="Content Placeholder 9"/>
          <p:cNvSpPr>
            <a:spLocks noGrp="1"/>
          </p:cNvSpPr>
          <p:nvPr>
            <p:ph idx="1"/>
          </p:nvPr>
        </p:nvSpPr>
        <p:spPr/>
        <p:txBody>
          <a:bodyPr/>
          <a:lstStyle/>
          <a:p>
            <a:r>
              <a:rPr lang="en-US" dirty="0"/>
              <a:t>For working </a:t>
            </a:r>
            <a:r>
              <a:rPr lang="en-US"/>
              <a:t>with numbers, formulas </a:t>
            </a:r>
            <a:r>
              <a:rPr lang="en-US" dirty="0"/>
              <a:t>and data</a:t>
            </a:r>
          </a:p>
          <a:p>
            <a:r>
              <a:rPr lang="en-US" dirty="0"/>
              <a:t>Performs calculations</a:t>
            </a:r>
          </a:p>
          <a:p>
            <a:r>
              <a:rPr lang="en-US" dirty="0"/>
              <a:t>What is a worksheet?</a:t>
            </a:r>
          </a:p>
          <a:p>
            <a:pPr lvl="1"/>
            <a:r>
              <a:rPr lang="en-US" dirty="0"/>
              <a:t>Made up of rows and</a:t>
            </a:r>
            <a:br>
              <a:rPr lang="en-US" dirty="0"/>
            </a:br>
            <a:r>
              <a:rPr lang="en-US" dirty="0"/>
              <a:t>columns of individual cells</a:t>
            </a:r>
          </a:p>
          <a:p>
            <a:r>
              <a:rPr lang="en-US" dirty="0"/>
              <a:t>Cell ranges</a:t>
            </a:r>
          </a:p>
          <a:p>
            <a:pPr lvl="1"/>
            <a:r>
              <a:rPr lang="en-US" dirty="0"/>
              <a:t>Group of cells</a:t>
            </a:r>
          </a:p>
          <a:p>
            <a:pPr lvl="1"/>
            <a:endParaRPr lang="en-US" dirty="0"/>
          </a:p>
          <a:p>
            <a:endParaRPr lang="en-US" dirty="0"/>
          </a:p>
          <a:p>
            <a:endParaRPr lang="en-US" dirty="0"/>
          </a:p>
        </p:txBody>
      </p:sp>
      <p:grpSp>
        <p:nvGrpSpPr>
          <p:cNvPr id="3" name="Group 2">
            <a:extLst>
              <a:ext uri="{FF2B5EF4-FFF2-40B4-BE49-F238E27FC236}">
                <a16:creationId xmlns:a16="http://schemas.microsoft.com/office/drawing/2014/main" id="{020E095B-4217-BAAA-2342-8EAC901CA8AB}"/>
              </a:ext>
            </a:extLst>
          </p:cNvPr>
          <p:cNvGrpSpPr/>
          <p:nvPr/>
        </p:nvGrpSpPr>
        <p:grpSpPr>
          <a:xfrm>
            <a:off x="7142277" y="2365259"/>
            <a:ext cx="3399784" cy="1522822"/>
            <a:chOff x="6346343" y="2719392"/>
            <a:chExt cx="3399784" cy="1522822"/>
          </a:xfrm>
        </p:grpSpPr>
        <p:pic>
          <p:nvPicPr>
            <p:cNvPr id="2" name="Picture 1" descr="Image shows a portion of the worksheet with columns and rows called out"/>
            <p:cNvPicPr>
              <a:picLocks noChangeAspect="1"/>
            </p:cNvPicPr>
            <p:nvPr/>
          </p:nvPicPr>
          <p:blipFill>
            <a:blip r:embed="rId3"/>
            <a:stretch>
              <a:fillRect/>
            </a:stretch>
          </p:blipFill>
          <p:spPr>
            <a:xfrm>
              <a:off x="7238178" y="3343361"/>
              <a:ext cx="2507949" cy="898853"/>
            </a:xfrm>
            <a:prstGeom prst="rect">
              <a:avLst/>
            </a:prstGeom>
            <a:ln>
              <a:solidFill>
                <a:srgbClr val="004482"/>
              </a:solidFill>
            </a:ln>
          </p:spPr>
        </p:pic>
        <p:cxnSp>
          <p:nvCxnSpPr>
            <p:cNvPr id="9" name="Straight Connector 8"/>
            <p:cNvCxnSpPr/>
            <p:nvPr/>
          </p:nvCxnSpPr>
          <p:spPr bwMode="auto">
            <a:xfrm>
              <a:off x="7098899" y="3079648"/>
              <a:ext cx="433306" cy="471961"/>
            </a:xfrm>
            <a:prstGeom prst="line">
              <a:avLst/>
            </a:prstGeom>
            <a:noFill/>
            <a:ln w="28575" cap="flat" cmpd="sng" algn="ctr">
              <a:solidFill>
                <a:srgbClr val="004482"/>
              </a:solidFill>
              <a:prstDash val="solid"/>
              <a:round/>
              <a:headEnd type="none" w="med" len="med"/>
              <a:tailEnd type="none" w="med" len="med"/>
            </a:ln>
            <a:effectLst/>
          </p:spPr>
        </p:cxnSp>
        <p:sp>
          <p:nvSpPr>
            <p:cNvPr id="11" name="TextBox 10"/>
            <p:cNvSpPr txBox="1"/>
            <p:nvPr/>
          </p:nvSpPr>
          <p:spPr>
            <a:xfrm>
              <a:off x="6346343" y="3637374"/>
              <a:ext cx="698012" cy="362087"/>
            </a:xfrm>
            <a:prstGeom prst="rect">
              <a:avLst/>
            </a:prstGeom>
            <a:noFill/>
          </p:spPr>
          <p:txBody>
            <a:bodyPr wrap="none" rtlCol="0">
              <a:spAutoFit/>
            </a:bodyPr>
            <a:lstStyle/>
            <a:p>
              <a:pPr>
                <a:buNone/>
              </a:pPr>
              <a:r>
                <a:rPr lang="en-US" sz="1753" dirty="0"/>
                <a:t>Rows</a:t>
              </a:r>
            </a:p>
          </p:txBody>
        </p:sp>
        <p:sp>
          <p:nvSpPr>
            <p:cNvPr id="12" name="TextBox 11"/>
            <p:cNvSpPr txBox="1"/>
            <p:nvPr/>
          </p:nvSpPr>
          <p:spPr>
            <a:xfrm>
              <a:off x="6388069" y="2719393"/>
              <a:ext cx="835870" cy="362087"/>
            </a:xfrm>
            <a:prstGeom prst="rect">
              <a:avLst/>
            </a:prstGeom>
            <a:noFill/>
          </p:spPr>
          <p:txBody>
            <a:bodyPr wrap="none" rtlCol="0">
              <a:spAutoFit/>
            </a:bodyPr>
            <a:lstStyle/>
            <a:p>
              <a:pPr>
                <a:buNone/>
              </a:pPr>
              <a:r>
                <a:rPr lang="en-US" sz="1753" dirty="0"/>
                <a:t>Cell A1</a:t>
              </a:r>
            </a:p>
          </p:txBody>
        </p:sp>
        <p:sp>
          <p:nvSpPr>
            <p:cNvPr id="13" name="TextBox 12"/>
            <p:cNvSpPr txBox="1"/>
            <p:nvPr/>
          </p:nvSpPr>
          <p:spPr>
            <a:xfrm>
              <a:off x="8170232" y="2719392"/>
              <a:ext cx="1057149" cy="362087"/>
            </a:xfrm>
            <a:prstGeom prst="rect">
              <a:avLst/>
            </a:prstGeom>
            <a:noFill/>
          </p:spPr>
          <p:txBody>
            <a:bodyPr wrap="none" rtlCol="0">
              <a:spAutoFit/>
            </a:bodyPr>
            <a:lstStyle/>
            <a:p>
              <a:pPr>
                <a:buNone/>
              </a:pPr>
              <a:r>
                <a:rPr lang="en-US" sz="1753" dirty="0"/>
                <a:t>Columns</a:t>
              </a:r>
            </a:p>
          </p:txBody>
        </p:sp>
        <p:sp>
          <p:nvSpPr>
            <p:cNvPr id="5" name="Left Brace 4"/>
            <p:cNvSpPr/>
            <p:nvPr/>
          </p:nvSpPr>
          <p:spPr bwMode="auto">
            <a:xfrm>
              <a:off x="7058671" y="3594903"/>
              <a:ext cx="168683" cy="531701"/>
            </a:xfrm>
            <a:prstGeom prst="leftBrace">
              <a:avLst/>
            </a:prstGeom>
            <a:noFill/>
            <a:ln w="25400" cap="flat" cmpd="sng" algn="ctr">
              <a:solidFill>
                <a:srgbClr val="004482"/>
              </a:solidFill>
              <a:prstDash val="solid"/>
              <a:round/>
              <a:headEnd type="none" w="med" len="med"/>
              <a:tailEnd type="none" w="med" len="med"/>
            </a:ln>
            <a:effectLst/>
          </p:spPr>
          <p:txBody>
            <a:bodyPr rtlCol="0" anchor="ctr"/>
            <a:lstStyle/>
            <a:p>
              <a:pPr algn="ctr"/>
              <a:endParaRPr lang="en-US" sz="1753"/>
            </a:p>
          </p:txBody>
        </p:sp>
        <p:sp>
          <p:nvSpPr>
            <p:cNvPr id="15" name="Left Brace 14"/>
            <p:cNvSpPr/>
            <p:nvPr/>
          </p:nvSpPr>
          <p:spPr bwMode="auto">
            <a:xfrm rot="5400000">
              <a:off x="8473565" y="2290181"/>
              <a:ext cx="263712" cy="1842647"/>
            </a:xfrm>
            <a:prstGeom prst="leftBrace">
              <a:avLst/>
            </a:prstGeom>
            <a:noFill/>
            <a:ln w="25400" cap="flat" cmpd="sng" algn="ctr">
              <a:solidFill>
                <a:srgbClr val="004482"/>
              </a:solidFill>
              <a:prstDash val="solid"/>
              <a:round/>
              <a:headEnd type="none" w="med" len="med"/>
              <a:tailEnd type="none" w="med" len="med"/>
            </a:ln>
            <a:effectLst/>
          </p:spPr>
          <p:txBody>
            <a:bodyPr rtlCol="0" anchor="ctr"/>
            <a:lstStyle/>
            <a:p>
              <a:pPr algn="ctr"/>
              <a:endParaRPr lang="en-US" sz="1753"/>
            </a:p>
          </p:txBody>
        </p:sp>
      </p:grpSp>
      <p:grpSp>
        <p:nvGrpSpPr>
          <p:cNvPr id="4" name="Group 3">
            <a:extLst>
              <a:ext uri="{FF2B5EF4-FFF2-40B4-BE49-F238E27FC236}">
                <a16:creationId xmlns:a16="http://schemas.microsoft.com/office/drawing/2014/main" id="{57130AEF-A80F-E582-3F44-BB2943FAD71D}"/>
              </a:ext>
            </a:extLst>
          </p:cNvPr>
          <p:cNvGrpSpPr/>
          <p:nvPr/>
        </p:nvGrpSpPr>
        <p:grpSpPr>
          <a:xfrm>
            <a:off x="3508931" y="4174866"/>
            <a:ext cx="4428489" cy="2065067"/>
            <a:chOff x="2498393" y="4534592"/>
            <a:chExt cx="4428489" cy="2065067"/>
          </a:xfrm>
        </p:grpSpPr>
        <p:pic>
          <p:nvPicPr>
            <p:cNvPr id="6" name="Picture 5" descr="Image shows a portion of the worksheet with a cell range and worksheet tab called ou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0544" y="4534592"/>
              <a:ext cx="2196338" cy="1981011"/>
            </a:xfrm>
            <a:prstGeom prst="rect">
              <a:avLst/>
            </a:prstGeom>
            <a:ln>
              <a:solidFill>
                <a:srgbClr val="004482"/>
              </a:solidFill>
            </a:ln>
          </p:spPr>
        </p:pic>
        <p:sp>
          <p:nvSpPr>
            <p:cNvPr id="17" name="TextBox 16"/>
            <p:cNvSpPr txBox="1"/>
            <p:nvPr/>
          </p:nvSpPr>
          <p:spPr>
            <a:xfrm>
              <a:off x="2498393" y="5018150"/>
              <a:ext cx="1749069" cy="362087"/>
            </a:xfrm>
            <a:prstGeom prst="rect">
              <a:avLst/>
            </a:prstGeom>
            <a:noFill/>
          </p:spPr>
          <p:txBody>
            <a:bodyPr wrap="none" rtlCol="0">
              <a:spAutoFit/>
            </a:bodyPr>
            <a:lstStyle/>
            <a:p>
              <a:pPr>
                <a:buNone/>
              </a:pPr>
              <a:r>
                <a:rPr lang="en-US" sz="1753" dirty="0"/>
                <a:t>Cell range A1:A4</a:t>
              </a:r>
            </a:p>
          </p:txBody>
        </p:sp>
        <p:cxnSp>
          <p:nvCxnSpPr>
            <p:cNvPr id="18" name="Straight Connector 17"/>
            <p:cNvCxnSpPr>
              <a:cxnSpLocks/>
            </p:cNvCxnSpPr>
            <p:nvPr/>
          </p:nvCxnSpPr>
          <p:spPr bwMode="auto">
            <a:xfrm flipH="1">
              <a:off x="4269750" y="5273296"/>
              <a:ext cx="865940" cy="0"/>
            </a:xfrm>
            <a:prstGeom prst="line">
              <a:avLst/>
            </a:prstGeom>
            <a:noFill/>
            <a:ln w="28575" cap="flat" cmpd="sng" algn="ctr">
              <a:solidFill>
                <a:srgbClr val="004482"/>
              </a:solidFill>
              <a:prstDash val="solid"/>
              <a:round/>
              <a:headEnd type="none" w="med" len="med"/>
              <a:tailEnd type="none" w="med" len="med"/>
            </a:ln>
            <a:effectLst/>
          </p:spPr>
        </p:cxnSp>
        <p:sp>
          <p:nvSpPr>
            <p:cNvPr id="16" name="Rectangle 15">
              <a:extLst>
                <a:ext uri="{FF2B5EF4-FFF2-40B4-BE49-F238E27FC236}">
                  <a16:creationId xmlns:a16="http://schemas.microsoft.com/office/drawing/2014/main" id="{ED58EDF9-A621-4A11-96DD-0AC69E70A382}"/>
                </a:ext>
              </a:extLst>
            </p:cNvPr>
            <p:cNvSpPr/>
            <p:nvPr/>
          </p:nvSpPr>
          <p:spPr bwMode="auto">
            <a:xfrm>
              <a:off x="5551723" y="6209721"/>
              <a:ext cx="794620" cy="329519"/>
            </a:xfrm>
            <a:prstGeom prst="rect">
              <a:avLst/>
            </a:prstGeom>
            <a:noFill/>
            <a:ln w="28575" cap="flat" cmpd="sng" algn="ctr">
              <a:solidFill>
                <a:srgbClr val="004482"/>
              </a:solidFill>
              <a:prstDash val="solid"/>
              <a:round/>
              <a:headEnd type="none" w="med" len="med"/>
              <a:tailEnd type="none" w="med" len="med"/>
            </a:ln>
            <a:effectLst/>
          </p:spPr>
          <p:txBody>
            <a:bodyPr vert="horz" wrap="square" lIns="91083" tIns="45542" rIns="91083" bIns="45542" numCol="1" rtlCol="0" anchor="t" anchorCtr="0" compatLnSpc="1">
              <a:prstTxWarp prst="textNoShape">
                <a:avLst/>
              </a:prstTxWarp>
            </a:bodyPr>
            <a:lstStyle/>
            <a:p>
              <a:pPr defTabSz="910821" fontAlgn="base">
                <a:lnSpc>
                  <a:spcPct val="125000"/>
                </a:lnSpc>
                <a:spcBef>
                  <a:spcPct val="25000"/>
                </a:spcBef>
                <a:spcAft>
                  <a:spcPct val="0"/>
                </a:spcAft>
                <a:buClr>
                  <a:srgbClr val="3399FF"/>
                </a:buClr>
                <a:buSzPct val="100000"/>
                <a:buFont typeface="Times New Roman" pitchFamily="18" charset="0"/>
                <a:buChar char="•"/>
              </a:pPr>
              <a:endParaRPr lang="en-US" sz="1559" b="1">
                <a:solidFill>
                  <a:srgbClr val="004482"/>
                </a:solidFill>
                <a:latin typeface="Arial" charset="0"/>
              </a:endParaRPr>
            </a:p>
          </p:txBody>
        </p:sp>
        <p:sp>
          <p:nvSpPr>
            <p:cNvPr id="19" name="TextBox 18">
              <a:extLst>
                <a:ext uri="{FF2B5EF4-FFF2-40B4-BE49-F238E27FC236}">
                  <a16:creationId xmlns:a16="http://schemas.microsoft.com/office/drawing/2014/main" id="{4DF36AE8-11A5-4A86-A2FC-6B31DF25752E}"/>
                </a:ext>
              </a:extLst>
            </p:cNvPr>
            <p:cNvSpPr txBox="1"/>
            <p:nvPr/>
          </p:nvSpPr>
          <p:spPr>
            <a:xfrm>
              <a:off x="2716307" y="6237572"/>
              <a:ext cx="1601592" cy="362087"/>
            </a:xfrm>
            <a:prstGeom prst="rect">
              <a:avLst/>
            </a:prstGeom>
            <a:noFill/>
          </p:spPr>
          <p:txBody>
            <a:bodyPr wrap="none" rtlCol="0">
              <a:spAutoFit/>
            </a:bodyPr>
            <a:lstStyle/>
            <a:p>
              <a:pPr>
                <a:buNone/>
              </a:pPr>
              <a:r>
                <a:rPr lang="en-US" sz="1753" dirty="0"/>
                <a:t>Worksheet tab</a:t>
              </a:r>
            </a:p>
          </p:txBody>
        </p:sp>
        <p:cxnSp>
          <p:nvCxnSpPr>
            <p:cNvPr id="20" name="Straight Connector 19">
              <a:extLst>
                <a:ext uri="{FF2B5EF4-FFF2-40B4-BE49-F238E27FC236}">
                  <a16:creationId xmlns:a16="http://schemas.microsoft.com/office/drawing/2014/main" id="{7A2DA38D-3B7D-404A-8CDB-F28ED40233C6}"/>
                </a:ext>
              </a:extLst>
            </p:cNvPr>
            <p:cNvCxnSpPr>
              <a:cxnSpLocks/>
              <a:stCxn id="16" idx="1"/>
              <a:endCxn id="19" idx="3"/>
            </p:cNvCxnSpPr>
            <p:nvPr/>
          </p:nvCxnSpPr>
          <p:spPr bwMode="auto">
            <a:xfrm flipH="1">
              <a:off x="4317899" y="6374481"/>
              <a:ext cx="1233824" cy="44135"/>
            </a:xfrm>
            <a:prstGeom prst="line">
              <a:avLst/>
            </a:prstGeom>
            <a:noFill/>
            <a:ln w="28575" cap="flat" cmpd="sng" algn="ctr">
              <a:solidFill>
                <a:srgbClr val="004482"/>
              </a:solidFill>
              <a:prstDash val="solid"/>
              <a:round/>
              <a:headEnd type="none" w="med" len="med"/>
              <a:tailEnd type="none" w="med" len="med"/>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8DE41-8686-4830-8203-4B4F5F6103E9}"/>
              </a:ext>
            </a:extLst>
          </p:cNvPr>
          <p:cNvSpPr>
            <a:spLocks noGrp="1"/>
          </p:cNvSpPr>
          <p:nvPr>
            <p:ph type="title"/>
          </p:nvPr>
        </p:nvSpPr>
        <p:spPr/>
        <p:txBody>
          <a:bodyPr/>
          <a:lstStyle/>
          <a:p>
            <a:r>
              <a:rPr lang="en-US" dirty="0"/>
              <a:t>Cell Selection and the Mouse Pointer</a:t>
            </a:r>
          </a:p>
        </p:txBody>
      </p:sp>
      <p:sp>
        <p:nvSpPr>
          <p:cNvPr id="3" name="Content Placeholder 2">
            <a:extLst>
              <a:ext uri="{FF2B5EF4-FFF2-40B4-BE49-F238E27FC236}">
                <a16:creationId xmlns:a16="http://schemas.microsoft.com/office/drawing/2014/main" id="{8770503F-68FC-46E6-9EE0-206605B7205C}"/>
              </a:ext>
            </a:extLst>
          </p:cNvPr>
          <p:cNvSpPr>
            <a:spLocks noGrp="1"/>
          </p:cNvSpPr>
          <p:nvPr>
            <p:ph idx="1"/>
          </p:nvPr>
        </p:nvSpPr>
        <p:spPr>
          <a:xfrm>
            <a:off x="1326487" y="2163042"/>
            <a:ext cx="8291453" cy="1182037"/>
          </a:xfrm>
        </p:spPr>
        <p:txBody>
          <a:bodyPr/>
          <a:lstStyle/>
          <a:p>
            <a:pPr marL="0" indent="0">
              <a:buNone/>
            </a:pPr>
            <a:r>
              <a:rPr lang="en-US" dirty="0"/>
              <a:t>The shape of the mouse pointer determines what you can do with it!</a:t>
            </a:r>
          </a:p>
        </p:txBody>
      </p:sp>
      <p:pic>
        <p:nvPicPr>
          <p:cNvPr id="6" name="Picture 5">
            <a:extLst>
              <a:ext uri="{FF2B5EF4-FFF2-40B4-BE49-F238E27FC236}">
                <a16:creationId xmlns:a16="http://schemas.microsoft.com/office/drawing/2014/main" id="{F0336717-42D4-4B08-B83A-5821C4E60424}"/>
              </a:ext>
            </a:extLst>
          </p:cNvPr>
          <p:cNvPicPr>
            <a:picLocks noChangeAspect="1"/>
          </p:cNvPicPr>
          <p:nvPr/>
        </p:nvPicPr>
        <p:blipFill>
          <a:blip r:embed="rId2"/>
          <a:stretch>
            <a:fillRect/>
          </a:stretch>
        </p:blipFill>
        <p:spPr>
          <a:xfrm>
            <a:off x="1598057" y="2736519"/>
            <a:ext cx="8905716" cy="3452716"/>
          </a:xfrm>
          <a:prstGeom prst="rect">
            <a:avLst/>
          </a:prstGeom>
        </p:spPr>
      </p:pic>
    </p:spTree>
    <p:extLst>
      <p:ext uri="{BB962C8B-B14F-4D97-AF65-F5344CB8AC3E}">
        <p14:creationId xmlns:p14="http://schemas.microsoft.com/office/powerpoint/2010/main" val="1139093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and Editing Data</a:t>
            </a:r>
          </a:p>
        </p:txBody>
      </p:sp>
      <p:sp>
        <p:nvSpPr>
          <p:cNvPr id="3" name="Content Placeholder 2"/>
          <p:cNvSpPr>
            <a:spLocks noGrp="1"/>
          </p:cNvSpPr>
          <p:nvPr>
            <p:ph idx="1"/>
          </p:nvPr>
        </p:nvSpPr>
        <p:spPr>
          <a:xfrm>
            <a:off x="1266092" y="2190541"/>
            <a:ext cx="8914555" cy="4163354"/>
          </a:xfrm>
        </p:spPr>
        <p:txBody>
          <a:bodyPr/>
          <a:lstStyle/>
          <a:p>
            <a:pPr marL="0" indent="0">
              <a:buNone/>
            </a:pPr>
            <a:r>
              <a:rPr lang="en-US" dirty="0"/>
              <a:t>You can enter text, numbers, or a calculated value.</a:t>
            </a:r>
          </a:p>
        </p:txBody>
      </p:sp>
      <p:grpSp>
        <p:nvGrpSpPr>
          <p:cNvPr id="5" name="Group 4">
            <a:extLst>
              <a:ext uri="{FF2B5EF4-FFF2-40B4-BE49-F238E27FC236}">
                <a16:creationId xmlns:a16="http://schemas.microsoft.com/office/drawing/2014/main" id="{E0F470EE-8679-C325-FFBD-CD828705922C}"/>
              </a:ext>
            </a:extLst>
          </p:cNvPr>
          <p:cNvGrpSpPr/>
          <p:nvPr/>
        </p:nvGrpSpPr>
        <p:grpSpPr>
          <a:xfrm>
            <a:off x="2284484" y="2926093"/>
            <a:ext cx="5604280" cy="1909050"/>
            <a:chOff x="2415112" y="2333239"/>
            <a:chExt cx="5604280" cy="1909050"/>
          </a:xfrm>
        </p:grpSpPr>
        <p:pic>
          <p:nvPicPr>
            <p:cNvPr id="7" name="Picture 6" descr="Image shows a portion of the worksheet with the Name box, Formula bar, and data entry into a cell called out."/>
            <p:cNvPicPr>
              <a:picLocks noChangeAspect="1"/>
            </p:cNvPicPr>
            <p:nvPr/>
          </p:nvPicPr>
          <p:blipFill>
            <a:blip r:embed="rId3"/>
            <a:stretch>
              <a:fillRect/>
            </a:stretch>
          </p:blipFill>
          <p:spPr>
            <a:xfrm>
              <a:off x="3815928" y="2946882"/>
              <a:ext cx="4203464" cy="1295407"/>
            </a:xfrm>
            <a:prstGeom prst="rect">
              <a:avLst/>
            </a:prstGeom>
            <a:ln>
              <a:solidFill>
                <a:srgbClr val="004482"/>
              </a:solidFill>
            </a:ln>
          </p:spPr>
        </p:pic>
        <p:sp>
          <p:nvSpPr>
            <p:cNvPr id="9" name="TextBox 8"/>
            <p:cNvSpPr txBox="1"/>
            <p:nvPr/>
          </p:nvSpPr>
          <p:spPr>
            <a:xfrm>
              <a:off x="3815929" y="2333239"/>
              <a:ext cx="1155776" cy="360255"/>
            </a:xfrm>
            <a:prstGeom prst="rect">
              <a:avLst/>
            </a:prstGeom>
            <a:noFill/>
          </p:spPr>
          <p:txBody>
            <a:bodyPr wrap="none" rtlCol="0">
              <a:spAutoFit/>
            </a:bodyPr>
            <a:lstStyle/>
            <a:p>
              <a:pPr>
                <a:buNone/>
              </a:pPr>
              <a:r>
                <a:rPr lang="en-US" sz="1753" dirty="0"/>
                <a:t>Name box</a:t>
              </a:r>
            </a:p>
          </p:txBody>
        </p:sp>
        <p:cxnSp>
          <p:nvCxnSpPr>
            <p:cNvPr id="11" name="Straight Connector 10"/>
            <p:cNvCxnSpPr/>
            <p:nvPr/>
          </p:nvCxnSpPr>
          <p:spPr bwMode="auto">
            <a:xfrm flipH="1">
              <a:off x="6788546" y="2711428"/>
              <a:ext cx="8034" cy="415755"/>
            </a:xfrm>
            <a:prstGeom prst="line">
              <a:avLst/>
            </a:prstGeom>
            <a:noFill/>
            <a:ln w="28575" cap="flat" cmpd="sng" algn="ctr">
              <a:solidFill>
                <a:srgbClr val="004482"/>
              </a:solidFill>
              <a:prstDash val="solid"/>
              <a:round/>
              <a:headEnd type="none" w="med" len="med"/>
              <a:tailEnd type="none" w="med" len="med"/>
            </a:ln>
            <a:effectLst/>
          </p:spPr>
        </p:cxnSp>
        <p:sp>
          <p:nvSpPr>
            <p:cNvPr id="12" name="TextBox 11"/>
            <p:cNvSpPr txBox="1"/>
            <p:nvPr/>
          </p:nvSpPr>
          <p:spPr>
            <a:xfrm>
              <a:off x="6109946" y="2333239"/>
              <a:ext cx="1357201" cy="360255"/>
            </a:xfrm>
            <a:prstGeom prst="rect">
              <a:avLst/>
            </a:prstGeom>
            <a:noFill/>
          </p:spPr>
          <p:txBody>
            <a:bodyPr wrap="none" rtlCol="0">
              <a:spAutoFit/>
            </a:bodyPr>
            <a:lstStyle/>
            <a:p>
              <a:pPr>
                <a:buNone/>
              </a:pPr>
              <a:r>
                <a:rPr lang="en-US" sz="1753" dirty="0"/>
                <a:t>Formula bar</a:t>
              </a:r>
            </a:p>
          </p:txBody>
        </p:sp>
        <p:cxnSp>
          <p:nvCxnSpPr>
            <p:cNvPr id="16" name="Straight Connector 15"/>
            <p:cNvCxnSpPr/>
            <p:nvPr/>
          </p:nvCxnSpPr>
          <p:spPr bwMode="auto">
            <a:xfrm flipH="1">
              <a:off x="4264926" y="2692250"/>
              <a:ext cx="8034" cy="415755"/>
            </a:xfrm>
            <a:prstGeom prst="line">
              <a:avLst/>
            </a:prstGeom>
            <a:noFill/>
            <a:ln w="28575" cap="flat" cmpd="sng" algn="ctr">
              <a:solidFill>
                <a:srgbClr val="004482"/>
              </a:solidFill>
              <a:prstDash val="solid"/>
              <a:round/>
              <a:headEnd type="none" w="med" len="med"/>
              <a:tailEnd type="none" w="med" len="med"/>
            </a:ln>
            <a:effectLst/>
          </p:spPr>
        </p:cxnSp>
        <p:cxnSp>
          <p:nvCxnSpPr>
            <p:cNvPr id="17" name="Straight Connector 16"/>
            <p:cNvCxnSpPr/>
            <p:nvPr/>
          </p:nvCxnSpPr>
          <p:spPr bwMode="auto">
            <a:xfrm rot="5400000" flipH="1">
              <a:off x="3762243" y="3390724"/>
              <a:ext cx="8034" cy="415755"/>
            </a:xfrm>
            <a:prstGeom prst="line">
              <a:avLst/>
            </a:prstGeom>
            <a:noFill/>
            <a:ln w="28575" cap="flat" cmpd="sng" algn="ctr">
              <a:solidFill>
                <a:srgbClr val="004482"/>
              </a:solidFill>
              <a:prstDash val="solid"/>
              <a:round/>
              <a:headEnd type="none" w="med" len="med"/>
              <a:tailEnd type="none" w="med" len="med"/>
            </a:ln>
            <a:effectLst/>
          </p:spPr>
        </p:cxnSp>
        <p:sp>
          <p:nvSpPr>
            <p:cNvPr id="18" name="TextBox 17"/>
            <p:cNvSpPr txBox="1"/>
            <p:nvPr/>
          </p:nvSpPr>
          <p:spPr>
            <a:xfrm>
              <a:off x="2415112" y="3094285"/>
              <a:ext cx="1432315" cy="631840"/>
            </a:xfrm>
            <a:prstGeom prst="rect">
              <a:avLst/>
            </a:prstGeom>
            <a:noFill/>
          </p:spPr>
          <p:txBody>
            <a:bodyPr wrap="none" rtlCol="0">
              <a:spAutoFit/>
            </a:bodyPr>
            <a:lstStyle/>
            <a:p>
              <a:pPr>
                <a:buNone/>
              </a:pPr>
              <a:r>
                <a:rPr lang="en-US" sz="1753" dirty="0"/>
                <a:t>Data entered</a:t>
              </a:r>
              <a:br>
                <a:rPr lang="en-US" sz="1753" dirty="0"/>
              </a:br>
              <a:r>
                <a:rPr lang="en-US" sz="1753" dirty="0"/>
                <a:t>in cell A1</a:t>
              </a:r>
            </a:p>
          </p:txBody>
        </p:sp>
      </p:grpSp>
    </p:spTree>
    <p:extLst>
      <p:ext uri="{BB962C8B-B14F-4D97-AF65-F5344CB8AC3E}">
        <p14:creationId xmlns:p14="http://schemas.microsoft.com/office/powerpoint/2010/main" val="1333217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and Editing Data</a:t>
            </a:r>
          </a:p>
        </p:txBody>
      </p:sp>
      <p:sp>
        <p:nvSpPr>
          <p:cNvPr id="3" name="Content Placeholder 2"/>
          <p:cNvSpPr>
            <a:spLocks noGrp="1"/>
          </p:cNvSpPr>
          <p:nvPr>
            <p:ph idx="1"/>
          </p:nvPr>
        </p:nvSpPr>
        <p:spPr>
          <a:xfrm>
            <a:off x="1286190" y="2160396"/>
            <a:ext cx="4959578" cy="3497364"/>
          </a:xfrm>
        </p:spPr>
        <p:txBody>
          <a:bodyPr/>
          <a:lstStyle/>
          <a:p>
            <a:r>
              <a:rPr lang="en-US" dirty="0"/>
              <a:t>Completing cell entries</a:t>
            </a:r>
          </a:p>
          <a:p>
            <a:pPr lvl="1"/>
            <a:r>
              <a:rPr lang="en-US" dirty="0"/>
              <a:t>[Enter] or [Tab] keys</a:t>
            </a:r>
          </a:p>
          <a:p>
            <a:pPr lvl="1"/>
            <a:r>
              <a:rPr lang="en-US" dirty="0"/>
              <a:t>One of the four arrow keys</a:t>
            </a:r>
          </a:p>
          <a:p>
            <a:pPr lvl="1"/>
            <a:r>
              <a:rPr lang="en-US" dirty="0"/>
              <a:t>Cancel and Enter buttons</a:t>
            </a:r>
          </a:p>
        </p:txBody>
      </p:sp>
      <p:grpSp>
        <p:nvGrpSpPr>
          <p:cNvPr id="4" name="Group 3">
            <a:extLst>
              <a:ext uri="{FF2B5EF4-FFF2-40B4-BE49-F238E27FC236}">
                <a16:creationId xmlns:a16="http://schemas.microsoft.com/office/drawing/2014/main" id="{2278FEC7-7373-E937-20EB-C32316F1EEC0}"/>
              </a:ext>
            </a:extLst>
          </p:cNvPr>
          <p:cNvGrpSpPr/>
          <p:nvPr/>
        </p:nvGrpSpPr>
        <p:grpSpPr>
          <a:xfrm>
            <a:off x="6315051" y="2037127"/>
            <a:ext cx="4203464" cy="2020667"/>
            <a:chOff x="6315051" y="1675388"/>
            <a:chExt cx="4203464" cy="2020667"/>
          </a:xfrm>
        </p:grpSpPr>
        <p:pic>
          <p:nvPicPr>
            <p:cNvPr id="8" name="Picture 7" descr="Image shows a portion of the worksheet  and Formula Bar with the Cancel and Enter buttons called out."/>
            <p:cNvPicPr>
              <a:picLocks noChangeAspect="1"/>
            </p:cNvPicPr>
            <p:nvPr/>
          </p:nvPicPr>
          <p:blipFill>
            <a:blip r:embed="rId3"/>
            <a:stretch>
              <a:fillRect/>
            </a:stretch>
          </p:blipFill>
          <p:spPr>
            <a:xfrm>
              <a:off x="6315051" y="2400648"/>
              <a:ext cx="4203464" cy="1295407"/>
            </a:xfrm>
            <a:prstGeom prst="rect">
              <a:avLst/>
            </a:prstGeom>
            <a:ln>
              <a:solidFill>
                <a:srgbClr val="004482"/>
              </a:solidFill>
            </a:ln>
          </p:spPr>
        </p:pic>
        <p:sp>
          <p:nvSpPr>
            <p:cNvPr id="9" name="TextBox 8"/>
            <p:cNvSpPr txBox="1"/>
            <p:nvPr/>
          </p:nvSpPr>
          <p:spPr>
            <a:xfrm>
              <a:off x="7271580" y="1675388"/>
              <a:ext cx="1845057" cy="362087"/>
            </a:xfrm>
            <a:prstGeom prst="rect">
              <a:avLst/>
            </a:prstGeom>
            <a:noFill/>
          </p:spPr>
          <p:txBody>
            <a:bodyPr wrap="none" rtlCol="0">
              <a:spAutoFit/>
            </a:bodyPr>
            <a:lstStyle/>
            <a:p>
              <a:pPr>
                <a:buNone/>
              </a:pPr>
              <a:r>
                <a:rPr lang="en-US" sz="1753" dirty="0"/>
                <a:t>Cancel and Enter</a:t>
              </a:r>
            </a:p>
          </p:txBody>
        </p:sp>
        <p:cxnSp>
          <p:nvCxnSpPr>
            <p:cNvPr id="12" name="Straight Connector 11"/>
            <p:cNvCxnSpPr>
              <a:cxnSpLocks/>
            </p:cNvCxnSpPr>
            <p:nvPr/>
          </p:nvCxnSpPr>
          <p:spPr bwMode="auto">
            <a:xfrm flipH="1">
              <a:off x="7753180" y="1979311"/>
              <a:ext cx="180823" cy="477363"/>
            </a:xfrm>
            <a:prstGeom prst="line">
              <a:avLst/>
            </a:prstGeom>
            <a:noFill/>
            <a:ln w="28575" cap="flat" cmpd="sng" algn="ctr">
              <a:solidFill>
                <a:srgbClr val="004482"/>
              </a:solidFill>
              <a:prstDash val="solid"/>
              <a:round/>
              <a:headEnd type="none" w="med" len="med"/>
              <a:tailEnd type="none" w="med" len="med"/>
            </a:ln>
            <a:effectLst/>
          </p:spPr>
        </p:cxnSp>
        <p:sp>
          <p:nvSpPr>
            <p:cNvPr id="14" name="Rectangle 13"/>
            <p:cNvSpPr/>
            <p:nvPr/>
          </p:nvSpPr>
          <p:spPr bwMode="auto">
            <a:xfrm>
              <a:off x="7489527" y="2456674"/>
              <a:ext cx="700624" cy="288567"/>
            </a:xfrm>
            <a:prstGeom prst="rect">
              <a:avLst/>
            </a:prstGeom>
            <a:noFill/>
            <a:ln w="28575" cap="flat" cmpd="sng" algn="ctr">
              <a:solidFill>
                <a:srgbClr val="004482"/>
              </a:solidFill>
              <a:prstDash val="solid"/>
              <a:round/>
              <a:headEnd type="none" w="med" len="med"/>
              <a:tailEnd type="none" w="med" len="med"/>
            </a:ln>
            <a:effectLst/>
          </p:spPr>
          <p:txBody>
            <a:bodyPr vert="horz" wrap="square" lIns="91083" tIns="45542" rIns="91083" bIns="45542" numCol="1" rtlCol="0" anchor="t" anchorCtr="0" compatLnSpc="1">
              <a:prstTxWarp prst="textNoShape">
                <a:avLst/>
              </a:prstTxWarp>
            </a:bodyPr>
            <a:lstStyle/>
            <a:p>
              <a:pPr defTabSz="910821" fontAlgn="base">
                <a:lnSpc>
                  <a:spcPct val="125000"/>
                </a:lnSpc>
                <a:spcBef>
                  <a:spcPct val="25000"/>
                </a:spcBef>
                <a:spcAft>
                  <a:spcPct val="0"/>
                </a:spcAft>
                <a:buClr>
                  <a:srgbClr val="3399FF"/>
                </a:buClr>
                <a:buSzPct val="100000"/>
                <a:buFont typeface="Times New Roman" pitchFamily="18" charset="0"/>
                <a:buChar char="•"/>
              </a:pPr>
              <a:endParaRPr lang="en-US" sz="1559" b="1">
                <a:solidFill>
                  <a:srgbClr val="004482"/>
                </a:solidFill>
                <a:latin typeface="Arial" charset="0"/>
              </a:endParaRPr>
            </a:p>
          </p:txBody>
        </p:sp>
      </p:grpSp>
      <p:pic>
        <p:nvPicPr>
          <p:cNvPr id="5" name="Picture 4" descr="Image shows a table with the various ways to complete a cell entry. This is also in the printed book under the &quot;Completing Cell Entries&quot; heading.">
            <a:extLst>
              <a:ext uri="{FF2B5EF4-FFF2-40B4-BE49-F238E27FC236}">
                <a16:creationId xmlns:a16="http://schemas.microsoft.com/office/drawing/2014/main" id="{07AD1E3C-89FA-4971-9A60-068A961D5B68}"/>
              </a:ext>
            </a:extLst>
          </p:cNvPr>
          <p:cNvPicPr>
            <a:picLocks noChangeAspect="1"/>
          </p:cNvPicPr>
          <p:nvPr/>
        </p:nvPicPr>
        <p:blipFill>
          <a:blip r:embed="rId4"/>
          <a:stretch>
            <a:fillRect/>
          </a:stretch>
        </p:blipFill>
        <p:spPr>
          <a:xfrm>
            <a:off x="2886242" y="4162409"/>
            <a:ext cx="6609916" cy="2149313"/>
          </a:xfrm>
          <a:prstGeom prst="rect">
            <a:avLst/>
          </a:prstGeom>
        </p:spPr>
      </p:pic>
    </p:spTree>
    <p:extLst>
      <p:ext uri="{BB962C8B-B14F-4D97-AF65-F5344CB8AC3E}">
        <p14:creationId xmlns:p14="http://schemas.microsoft.com/office/powerpoint/2010/main" val="1297271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Navigating Around a Worksheet</a:t>
            </a:r>
          </a:p>
        </p:txBody>
      </p:sp>
      <p:sp>
        <p:nvSpPr>
          <p:cNvPr id="3" name="Content Placeholder 2"/>
          <p:cNvSpPr>
            <a:spLocks noGrp="1"/>
          </p:cNvSpPr>
          <p:nvPr>
            <p:ph idx="1"/>
          </p:nvPr>
        </p:nvSpPr>
        <p:spPr>
          <a:xfrm>
            <a:off x="1296237" y="2039815"/>
            <a:ext cx="6619304" cy="1939332"/>
          </a:xfrm>
        </p:spPr>
        <p:txBody>
          <a:bodyPr/>
          <a:lstStyle/>
          <a:p>
            <a:r>
              <a:rPr lang="en-US" dirty="0"/>
              <a:t>Worksheets have 1,048,576 rows and 16,384 columns max.</a:t>
            </a:r>
          </a:p>
          <a:p>
            <a:r>
              <a:rPr lang="en-US" dirty="0"/>
              <a:t>Use keystrokes or </a:t>
            </a:r>
            <a:r>
              <a:rPr lang="en-US"/>
              <a:t>mouse clicks to </a:t>
            </a:r>
            <a:r>
              <a:rPr lang="en-US" dirty="0"/>
              <a:t>navigate.</a:t>
            </a:r>
          </a:p>
          <a:p>
            <a:r>
              <a:rPr lang="en-US" dirty="0"/>
              <a:t>Type a cell name in the Name </a:t>
            </a:r>
            <a:r>
              <a:rPr lang="en-US"/>
              <a:t>Box.</a:t>
            </a:r>
            <a:endParaRPr lang="en-US" dirty="0"/>
          </a:p>
        </p:txBody>
      </p:sp>
      <p:grpSp>
        <p:nvGrpSpPr>
          <p:cNvPr id="5" name="Group 4">
            <a:extLst>
              <a:ext uri="{FF2B5EF4-FFF2-40B4-BE49-F238E27FC236}">
                <a16:creationId xmlns:a16="http://schemas.microsoft.com/office/drawing/2014/main" id="{6E6FA02A-E29D-0068-94AC-56CDBD1B4653}"/>
              </a:ext>
            </a:extLst>
          </p:cNvPr>
          <p:cNvGrpSpPr/>
          <p:nvPr/>
        </p:nvGrpSpPr>
        <p:grpSpPr>
          <a:xfrm>
            <a:off x="7865045" y="1968438"/>
            <a:ext cx="3115993" cy="1849573"/>
            <a:chOff x="6930551" y="1255007"/>
            <a:chExt cx="3115993" cy="1849573"/>
          </a:xfrm>
        </p:grpSpPr>
        <p:pic>
          <p:nvPicPr>
            <p:cNvPr id="9" name="Picture 8" descr="Image shows a portion of the worksheet with the Name Box called out."/>
            <p:cNvPicPr>
              <a:picLocks noChangeAspect="1"/>
            </p:cNvPicPr>
            <p:nvPr/>
          </p:nvPicPr>
          <p:blipFill rotWithShape="1">
            <a:blip r:embed="rId3"/>
            <a:srcRect r="25871"/>
            <a:stretch/>
          </p:blipFill>
          <p:spPr>
            <a:xfrm>
              <a:off x="6930551" y="1809173"/>
              <a:ext cx="3115993" cy="1295407"/>
            </a:xfrm>
            <a:prstGeom prst="rect">
              <a:avLst/>
            </a:prstGeom>
            <a:ln>
              <a:solidFill>
                <a:srgbClr val="004482"/>
              </a:solidFill>
            </a:ln>
          </p:spPr>
        </p:pic>
        <p:sp>
          <p:nvSpPr>
            <p:cNvPr id="10" name="TextBox 9"/>
            <p:cNvSpPr txBox="1"/>
            <p:nvPr/>
          </p:nvSpPr>
          <p:spPr>
            <a:xfrm>
              <a:off x="7641437" y="1255007"/>
              <a:ext cx="1155776" cy="360255"/>
            </a:xfrm>
            <a:prstGeom prst="rect">
              <a:avLst/>
            </a:prstGeom>
            <a:noFill/>
          </p:spPr>
          <p:txBody>
            <a:bodyPr wrap="none" rtlCol="0">
              <a:spAutoFit/>
            </a:bodyPr>
            <a:lstStyle/>
            <a:p>
              <a:pPr>
                <a:buNone/>
              </a:pPr>
              <a:r>
                <a:rPr lang="en-US" sz="1753" dirty="0"/>
                <a:t>Name Box</a:t>
              </a:r>
            </a:p>
          </p:txBody>
        </p:sp>
        <p:cxnSp>
          <p:nvCxnSpPr>
            <p:cNvPr id="11" name="Straight Connector 10"/>
            <p:cNvCxnSpPr>
              <a:cxnSpLocks/>
            </p:cNvCxnSpPr>
            <p:nvPr/>
          </p:nvCxnSpPr>
          <p:spPr bwMode="auto">
            <a:xfrm flipH="1">
              <a:off x="7404247" y="1587330"/>
              <a:ext cx="689132" cy="388187"/>
            </a:xfrm>
            <a:prstGeom prst="line">
              <a:avLst/>
            </a:prstGeom>
            <a:noFill/>
            <a:ln w="28575" cap="flat" cmpd="sng" algn="ctr">
              <a:solidFill>
                <a:srgbClr val="004482"/>
              </a:solidFill>
              <a:prstDash val="solid"/>
              <a:round/>
              <a:headEnd type="none" w="med" len="med"/>
              <a:tailEnd type="none" w="med" len="med"/>
            </a:ln>
            <a:effectLst/>
          </p:spPr>
        </p:cxnSp>
      </p:grpSp>
      <p:pic>
        <p:nvPicPr>
          <p:cNvPr id="6" name="Picture 5" descr="Image shows a table with the various keystroke navigation methods. This also appears in the printed text under the &quot;Navigating Around a Worksheet&quot; heading.">
            <a:extLst>
              <a:ext uri="{FF2B5EF4-FFF2-40B4-BE49-F238E27FC236}">
                <a16:creationId xmlns:a16="http://schemas.microsoft.com/office/drawing/2014/main" id="{9D6DD852-5F6F-4EBB-8D82-5DB30F2C721C}"/>
              </a:ext>
            </a:extLst>
          </p:cNvPr>
          <p:cNvPicPr>
            <a:picLocks noChangeAspect="1"/>
          </p:cNvPicPr>
          <p:nvPr/>
        </p:nvPicPr>
        <p:blipFill>
          <a:blip r:embed="rId4"/>
          <a:stretch>
            <a:fillRect/>
          </a:stretch>
        </p:blipFill>
        <p:spPr>
          <a:xfrm>
            <a:off x="1511563" y="3606796"/>
            <a:ext cx="6050003" cy="275103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219C8-7936-42B3-A668-7A7FEDB18DB9}"/>
              </a:ext>
            </a:extLst>
          </p:cNvPr>
          <p:cNvSpPr>
            <a:spLocks noGrp="1"/>
          </p:cNvSpPr>
          <p:nvPr>
            <p:ph type="title"/>
          </p:nvPr>
        </p:nvSpPr>
        <p:spPr/>
        <p:txBody>
          <a:bodyPr/>
          <a:lstStyle/>
          <a:p>
            <a:r>
              <a:rPr lang="en-US" dirty="0">
                <a:solidFill>
                  <a:schemeClr val="tx1"/>
                </a:solidFill>
              </a:rPr>
              <a:t>Rearranging Data in Excel</a:t>
            </a:r>
          </a:p>
        </p:txBody>
      </p:sp>
      <p:sp>
        <p:nvSpPr>
          <p:cNvPr id="3" name="Content Placeholder 2">
            <a:extLst>
              <a:ext uri="{FF2B5EF4-FFF2-40B4-BE49-F238E27FC236}">
                <a16:creationId xmlns:a16="http://schemas.microsoft.com/office/drawing/2014/main" id="{19AC670F-D8E0-43C3-A12F-F63B1719989B}"/>
              </a:ext>
            </a:extLst>
          </p:cNvPr>
          <p:cNvSpPr>
            <a:spLocks noGrp="1"/>
          </p:cNvSpPr>
          <p:nvPr>
            <p:ph sz="half" idx="1"/>
          </p:nvPr>
        </p:nvSpPr>
        <p:spPr/>
        <p:txBody>
          <a:bodyPr>
            <a:normAutofit/>
          </a:bodyPr>
          <a:lstStyle/>
          <a:p>
            <a:r>
              <a:rPr lang="en-US"/>
              <a:t>Pasting </a:t>
            </a:r>
            <a:r>
              <a:rPr lang="en-US" dirty="0"/>
              <a:t>options</a:t>
            </a:r>
          </a:p>
          <a:p>
            <a:pPr lvl="1"/>
            <a:r>
              <a:rPr lang="en-US" dirty="0"/>
              <a:t>Found on the Ribbon, shortcut menu, and Paste Options button</a:t>
            </a:r>
          </a:p>
        </p:txBody>
      </p:sp>
      <p:sp>
        <p:nvSpPr>
          <p:cNvPr id="6" name="Content Placeholder 5">
            <a:extLst>
              <a:ext uri="{FF2B5EF4-FFF2-40B4-BE49-F238E27FC236}">
                <a16:creationId xmlns:a16="http://schemas.microsoft.com/office/drawing/2014/main" id="{E5EA1F13-D55B-42CB-9781-C0565814D302}"/>
              </a:ext>
            </a:extLst>
          </p:cNvPr>
          <p:cNvSpPr>
            <a:spLocks noGrp="1"/>
          </p:cNvSpPr>
          <p:nvPr>
            <p:ph sz="half" idx="2"/>
          </p:nvPr>
        </p:nvSpPr>
        <p:spPr>
          <a:xfrm>
            <a:off x="6109144" y="2120898"/>
            <a:ext cx="4071503" cy="3928209"/>
          </a:xfrm>
        </p:spPr>
        <p:txBody>
          <a:bodyPr>
            <a:normAutofit/>
          </a:bodyPr>
          <a:lstStyle/>
          <a:p>
            <a:r>
              <a:rPr lang="en-US" dirty="0"/>
              <a:t>Quickly move data</a:t>
            </a:r>
          </a:p>
          <a:p>
            <a:pPr lvl="1"/>
            <a:r>
              <a:rPr lang="en-US" dirty="0"/>
              <a:t>Use move pointer over the cell border and drag</a:t>
            </a:r>
          </a:p>
          <a:p>
            <a:pPr lvl="1"/>
            <a:endParaRPr lang="en-US" sz="1948" dirty="0"/>
          </a:p>
          <a:p>
            <a:pPr lvl="1"/>
            <a:endParaRPr lang="en-US" sz="1948" dirty="0"/>
          </a:p>
          <a:p>
            <a:pPr lvl="1"/>
            <a:endParaRPr lang="en-US" sz="1948" dirty="0"/>
          </a:p>
          <a:p>
            <a:pPr lvl="1"/>
            <a:endParaRPr lang="en-US"/>
          </a:p>
          <a:p>
            <a:pPr lvl="1"/>
            <a:endParaRPr lang="en-US" dirty="0"/>
          </a:p>
          <a:p>
            <a:pPr lvl="1"/>
            <a:r>
              <a:rPr lang="en-US" dirty="0"/>
              <a:t>[Ctrl] while dragging to copy cell contents.</a:t>
            </a:r>
          </a:p>
        </p:txBody>
      </p:sp>
      <p:pic>
        <p:nvPicPr>
          <p:cNvPr id="5" name="Picture 4" descr="Image shows the different paste options displayed from the Ribbon.">
            <a:extLst>
              <a:ext uri="{FF2B5EF4-FFF2-40B4-BE49-F238E27FC236}">
                <a16:creationId xmlns:a16="http://schemas.microsoft.com/office/drawing/2014/main" id="{5AF8378D-A028-45B9-BC98-80B22950D348}"/>
              </a:ext>
            </a:extLst>
          </p:cNvPr>
          <p:cNvPicPr>
            <a:picLocks noChangeAspect="1"/>
          </p:cNvPicPr>
          <p:nvPr/>
        </p:nvPicPr>
        <p:blipFill rotWithShape="1">
          <a:blip r:embed="rId2"/>
          <a:srcRect l="2714" t="1324"/>
          <a:stretch/>
        </p:blipFill>
        <p:spPr>
          <a:xfrm>
            <a:off x="3945182" y="3048589"/>
            <a:ext cx="1408624" cy="3202371"/>
          </a:xfrm>
          <a:prstGeom prst="rect">
            <a:avLst/>
          </a:prstGeom>
          <a:ln>
            <a:solidFill>
              <a:schemeClr val="tx1"/>
            </a:solidFill>
          </a:ln>
        </p:spPr>
      </p:pic>
      <p:sp>
        <p:nvSpPr>
          <p:cNvPr id="7" name="TextBox 6">
            <a:extLst>
              <a:ext uri="{FF2B5EF4-FFF2-40B4-BE49-F238E27FC236}">
                <a16:creationId xmlns:a16="http://schemas.microsoft.com/office/drawing/2014/main" id="{9AD792E1-B64C-4C90-9314-FF30B55688EC}"/>
              </a:ext>
            </a:extLst>
          </p:cNvPr>
          <p:cNvSpPr txBox="1"/>
          <p:nvPr/>
        </p:nvSpPr>
        <p:spPr>
          <a:xfrm>
            <a:off x="2680950" y="3578472"/>
            <a:ext cx="1119912" cy="1441100"/>
          </a:xfrm>
          <a:prstGeom prst="rect">
            <a:avLst/>
          </a:prstGeom>
          <a:noFill/>
        </p:spPr>
        <p:txBody>
          <a:bodyPr wrap="square" rtlCol="0">
            <a:spAutoFit/>
          </a:bodyPr>
          <a:lstStyle/>
          <a:p>
            <a:pPr>
              <a:buNone/>
            </a:pPr>
            <a:r>
              <a:rPr lang="en-US" sz="1753" dirty="0"/>
              <a:t>The paste options displayed from the Ribbon.</a:t>
            </a:r>
          </a:p>
        </p:txBody>
      </p:sp>
      <p:pic>
        <p:nvPicPr>
          <p:cNvPr id="8" name="Picture 7" descr="Image shows the four-arrow move pointer hoovering over the border of a cell.">
            <a:extLst>
              <a:ext uri="{FF2B5EF4-FFF2-40B4-BE49-F238E27FC236}">
                <a16:creationId xmlns:a16="http://schemas.microsoft.com/office/drawing/2014/main" id="{AFD86EDB-4F7D-4DA5-8858-9DC7F9996643}"/>
              </a:ext>
            </a:extLst>
          </p:cNvPr>
          <p:cNvPicPr>
            <a:picLocks noChangeAspect="1"/>
          </p:cNvPicPr>
          <p:nvPr/>
        </p:nvPicPr>
        <p:blipFill>
          <a:blip r:embed="rId3"/>
          <a:stretch>
            <a:fillRect/>
          </a:stretch>
        </p:blipFill>
        <p:spPr>
          <a:xfrm>
            <a:off x="8772133" y="3908072"/>
            <a:ext cx="1264194" cy="781900"/>
          </a:xfrm>
          <a:prstGeom prst="rect">
            <a:avLst/>
          </a:prstGeom>
          <a:ln>
            <a:solidFill>
              <a:schemeClr val="tx1"/>
            </a:solidFill>
          </a:ln>
        </p:spPr>
      </p:pic>
      <p:sp>
        <p:nvSpPr>
          <p:cNvPr id="9" name="TextBox 8">
            <a:extLst>
              <a:ext uri="{FF2B5EF4-FFF2-40B4-BE49-F238E27FC236}">
                <a16:creationId xmlns:a16="http://schemas.microsoft.com/office/drawing/2014/main" id="{9550203F-BE95-48E0-80E5-E65A3A6BDC81}"/>
              </a:ext>
            </a:extLst>
          </p:cNvPr>
          <p:cNvSpPr txBox="1"/>
          <p:nvPr/>
        </p:nvSpPr>
        <p:spPr>
          <a:xfrm>
            <a:off x="6717049" y="3248872"/>
            <a:ext cx="2396984" cy="1441100"/>
          </a:xfrm>
          <a:prstGeom prst="rect">
            <a:avLst/>
          </a:prstGeom>
          <a:noFill/>
        </p:spPr>
        <p:txBody>
          <a:bodyPr wrap="square" rtlCol="0">
            <a:spAutoFit/>
          </a:bodyPr>
          <a:lstStyle/>
          <a:p>
            <a:pPr>
              <a:buNone/>
            </a:pPr>
            <a:r>
              <a:rPr lang="en-US" sz="1753" dirty="0"/>
              <a:t>The move pointer has four-arrows showing you can move the selection in any direction.</a:t>
            </a:r>
          </a:p>
        </p:txBody>
      </p:sp>
    </p:spTree>
    <p:extLst>
      <p:ext uri="{BB962C8B-B14F-4D97-AF65-F5344CB8AC3E}">
        <p14:creationId xmlns:p14="http://schemas.microsoft.com/office/powerpoint/2010/main" val="2761577334"/>
      </p:ext>
    </p:extLst>
  </p:cSld>
  <p:clrMapOvr>
    <a:masterClrMapping/>
  </p:clrMapOvr>
</p:sld>
</file>

<file path=ppt/theme/theme1.xml><?xml version="1.0" encoding="utf-8"?>
<a:theme xmlns:a="http://schemas.openxmlformats.org/drawingml/2006/main" name="RetrospectVTI">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alibri Light-Constantia">
      <a:majorFont>
        <a:latin typeface="Calibri Light"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Data Insights">
  <a:themeElements>
    <a:clrScheme name="STB 2013 colors">
      <a:dk1>
        <a:srgbClr val="000000"/>
      </a:dk1>
      <a:lt1>
        <a:srgbClr val="FFFFFF"/>
      </a:lt1>
      <a:dk2>
        <a:srgbClr val="505050"/>
      </a:dk2>
      <a:lt2>
        <a:srgbClr val="D2D2D2"/>
      </a:lt2>
      <a:accent1>
        <a:srgbClr val="0072C6"/>
      </a:accent1>
      <a:accent2>
        <a:srgbClr val="008272"/>
      </a:accent2>
      <a:accent3>
        <a:srgbClr val="68217A"/>
      </a:accent3>
      <a:accent4>
        <a:srgbClr val="DC3C00"/>
      </a:accent4>
      <a:accent5>
        <a:srgbClr val="FF8C00"/>
      </a:accent5>
      <a:accent6>
        <a:srgbClr val="00BCF2"/>
      </a:accent6>
      <a:hlink>
        <a:srgbClr val="505050"/>
      </a:hlink>
      <a:folHlink>
        <a:srgbClr val="505050"/>
      </a:folHlink>
    </a:clrScheme>
    <a:fontScheme name="STB-2013-Segoe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loud and Enterprise Template July 2013" id="{4B4D3566-23A7-4298-B24F-E091AC86EA46}" vid="{4478AA4A-1A2F-450F-A079-1C3670FFC84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2.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3CD65D-61A5-43C9-A837-6EC73C7DA8AB}">
  <ds:schemaRefs>
    <ds:schemaRef ds:uri="http://schemas.microsoft.com/office/2006/documentManagement/types"/>
    <ds:schemaRef ds:uri="http://www.w3.org/XML/1998/namespace"/>
    <ds:schemaRef ds:uri="http://purl.org/dc/terms/"/>
    <ds:schemaRef ds:uri="http://schemas.microsoft.com/office/infopath/2007/PartnerControls"/>
    <ds:schemaRef ds:uri="16c05727-aa75-4e4a-9b5f-8a80a1165891"/>
    <ds:schemaRef ds:uri="http://schemas.openxmlformats.org/package/2006/metadata/core-properties"/>
    <ds:schemaRef ds:uri="http://purl.org/dc/elements/1.1/"/>
    <ds:schemaRef ds:uri="71af3243-3dd4-4a8d-8c0d-dd76da1f02a5"/>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6774</TotalTime>
  <Words>1800</Words>
  <Application>Microsoft Office PowerPoint</Application>
  <PresentationFormat>Widescreen</PresentationFormat>
  <Paragraphs>288</Paragraphs>
  <Slides>37</Slides>
  <Notes>26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37</vt:i4>
      </vt:variant>
    </vt:vector>
  </HeadingPairs>
  <TitlesOfParts>
    <vt:vector size="49" baseType="lpstr">
      <vt:lpstr>Adelon-Light</vt:lpstr>
      <vt:lpstr>AR ESSENCE</vt:lpstr>
      <vt:lpstr>Arial</vt:lpstr>
      <vt:lpstr>Calibri</vt:lpstr>
      <vt:lpstr>Calibri Light</vt:lpstr>
      <vt:lpstr>Constantia</vt:lpstr>
      <vt:lpstr>Courier New</vt:lpstr>
      <vt:lpstr>Segoe UI</vt:lpstr>
      <vt:lpstr>Speak Pro</vt:lpstr>
      <vt:lpstr>Times New Roman</vt:lpstr>
      <vt:lpstr>RetrospectVTI</vt:lpstr>
      <vt:lpstr>Data Insights</vt:lpstr>
      <vt:lpstr>COMP 1100 Data Modeling &amp; Management</vt:lpstr>
      <vt:lpstr>ALERTS</vt:lpstr>
      <vt:lpstr>Excel: What is it?</vt:lpstr>
      <vt:lpstr>Introducing Excel</vt:lpstr>
      <vt:lpstr>Cell Selection and the Mouse Pointer</vt:lpstr>
      <vt:lpstr>Entering and Editing Data</vt:lpstr>
      <vt:lpstr>Entering and Editing Data</vt:lpstr>
      <vt:lpstr>Navigating Around a Worksheet</vt:lpstr>
      <vt:lpstr>Rearranging Data in Excel</vt:lpstr>
      <vt:lpstr>Adjust Column Width and Row Height</vt:lpstr>
      <vt:lpstr>Formatting Cells</vt:lpstr>
      <vt:lpstr>Cell Alignment</vt:lpstr>
      <vt:lpstr>Clear Formatting and Clear All</vt:lpstr>
      <vt:lpstr>Working with Numbers and Dates</vt:lpstr>
      <vt:lpstr>Enter a Series Using AutoFill</vt:lpstr>
      <vt:lpstr>Creating Formulas</vt:lpstr>
      <vt:lpstr>Perform Worksheet Calculations</vt:lpstr>
      <vt:lpstr>Cell References</vt:lpstr>
      <vt:lpstr>Importance of Order of Operations</vt:lpstr>
      <vt:lpstr>Rearrange Data on a Worksheet </vt:lpstr>
      <vt:lpstr>Managing Multiple Worksheets</vt:lpstr>
      <vt:lpstr>Managing Multiple Worksheets</vt:lpstr>
      <vt:lpstr>Managing Multiple Worksheets</vt:lpstr>
      <vt:lpstr>Using Functions in Formulas</vt:lpstr>
      <vt:lpstr>Using Functions in Formulas</vt:lpstr>
      <vt:lpstr>Using Functions in Formulas</vt:lpstr>
      <vt:lpstr>Insert Function</vt:lpstr>
      <vt:lpstr>Using Relative Cell References</vt:lpstr>
      <vt:lpstr>Using Absolute Cell References</vt:lpstr>
      <vt:lpstr>Mixed Cell References</vt:lpstr>
      <vt:lpstr>Display and Print Formulas</vt:lpstr>
      <vt:lpstr>Creating Names for Cells and Ranges</vt:lpstr>
      <vt:lpstr>Date Serial Numbers</vt:lpstr>
      <vt:lpstr>Applying Custom Date Formatting</vt:lpstr>
      <vt:lpstr>Entering Time Information</vt:lpstr>
      <vt:lpstr>Using Date Functions</vt:lpstr>
      <vt:lpstr>Calculations Using Date and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 2000 Object-Oriented Design</dc:title>
  <dc:creator>Stucki, David</dc:creator>
  <cp:lastModifiedBy>David Stucki</cp:lastModifiedBy>
  <cp:revision>94</cp:revision>
  <cp:lastPrinted>2024-03-14T13:38:55Z</cp:lastPrinted>
  <dcterms:created xsi:type="dcterms:W3CDTF">2021-01-24T03:14:21Z</dcterms:created>
  <dcterms:modified xsi:type="dcterms:W3CDTF">2024-03-28T16:57:04Z</dcterms:modified>
</cp:coreProperties>
</file>