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7"/>
  </p:notesMasterIdLst>
  <p:sldIdLst>
    <p:sldId id="266" r:id="rId5"/>
    <p:sldId id="272" r:id="rId6"/>
    <p:sldId id="273" r:id="rId7"/>
    <p:sldId id="275" r:id="rId8"/>
    <p:sldId id="260" r:id="rId9"/>
    <p:sldId id="277" r:id="rId10"/>
    <p:sldId id="278" r:id="rId11"/>
    <p:sldId id="279" r:id="rId12"/>
    <p:sldId id="280" r:id="rId13"/>
    <p:sldId id="281" r:id="rId14"/>
    <p:sldId id="282" r:id="rId15"/>
    <p:sldId id="28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82" autoAdjust="0"/>
    <p:restoredTop sz="94619" autoAdjust="0"/>
  </p:normalViewPr>
  <p:slideViewPr>
    <p:cSldViewPr snapToGrid="0">
      <p:cViewPr varScale="1">
        <p:scale>
          <a:sx n="105" d="100"/>
          <a:sy n="105" d="100"/>
        </p:scale>
        <p:origin x="3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05DE3-FFF9-4227-9AD0-2239B4C4B670}" type="datetimeFigureOut">
              <a:rPr lang="en-US" smtClean="0"/>
              <a:t>2/27/2024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42ED59-7496-4E0E-A218-8EFCDC52B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58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Bring Wirth &amp; playing cards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42ED59-7496-4E0E-A218-8EFCDC52B5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261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2/27/2024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>
                <a:latin typeface="AR ESSENCE" panose="02000000000000000000" pitchFamily="2" charset="0"/>
              </a:rPr>
              <a:t>COMP 1100</a:t>
            </a:r>
            <a:br>
              <a:rPr lang="en-US" sz="5400">
                <a:latin typeface="AR ESSENCE" panose="02000000000000000000" pitchFamily="2" charset="0"/>
              </a:rPr>
            </a:br>
            <a:r>
              <a:rPr lang="en-US" sz="5400">
                <a:latin typeface="AR ESSENCE" panose="02000000000000000000" pitchFamily="2" charset="0"/>
              </a:rPr>
              <a:t>Data Modeling &amp; Management</a:t>
            </a:r>
            <a:endParaRPr lang="en-US" sz="5400" dirty="0">
              <a:latin typeface="AR ESSENCE" panose="020000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cap="none">
                <a:latin typeface="Adelon-Light" panose="00000300000000000000" pitchFamily="2" charset="0"/>
                <a:ea typeface="Adelon-Light" panose="00000300000000000000" pitchFamily="2" charset="0"/>
              </a:rPr>
              <a:t>David </a:t>
            </a:r>
            <a:r>
              <a:rPr lang="en-US" cap="none" dirty="0">
                <a:latin typeface="Adelon-Light" panose="00000300000000000000" pitchFamily="2" charset="0"/>
                <a:ea typeface="Adelon-Light" panose="00000300000000000000" pitchFamily="2" charset="0"/>
              </a:rPr>
              <a:t>J Stucki</a:t>
            </a:r>
          </a:p>
          <a:p>
            <a:r>
              <a:rPr lang="en-US" cap="none" dirty="0">
                <a:latin typeface="Adelon-Light" panose="00000300000000000000" pitchFamily="2" charset="0"/>
                <a:ea typeface="Adelon-Light" panose="00000300000000000000" pitchFamily="2" charset="0"/>
              </a:rPr>
              <a:t>Otterbein University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close-up of water droplets&#10;&#10;Description automatically generated with low confidence">
            <a:extLst>
              <a:ext uri="{FF2B5EF4-FFF2-40B4-BE49-F238E27FC236}">
                <a16:creationId xmlns:a16="http://schemas.microsoft.com/office/drawing/2014/main" id="{1B6400FB-E79D-8229-8937-DF37B33D483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 rot="5400000">
            <a:off x="-874395" y="874394"/>
            <a:ext cx="6857996" cy="5109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Missing “WHERE” clauses</a:t>
            </a:r>
          </a:p>
          <a:p>
            <a:pPr lvl="1"/>
            <a:r>
              <a:rPr lang="en-US" sz="2000"/>
              <a:t>Where </a:t>
            </a:r>
            <a:r>
              <a:rPr lang="en-US" sz="2000" dirty="0"/>
              <a:t>clauses are not required</a:t>
            </a:r>
          </a:p>
          <a:p>
            <a:pPr lvl="1"/>
            <a:r>
              <a:rPr lang="en-US" sz="2000" dirty="0"/>
              <a:t>When missing, ALL results are returned:</a:t>
            </a:r>
          </a:p>
          <a:p>
            <a:pPr lvl="2"/>
            <a:r>
              <a:rPr lang="en-US" sz="1600" dirty="0">
                <a:latin typeface="Courier New" pitchFamily="49" charset="0"/>
                <a:cs typeface="Courier New" pitchFamily="49" charset="0"/>
              </a:rPr>
              <a:t>SELECT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Fname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Lname</a:t>
            </a:r>
            <a:endParaRPr lang="en-US" sz="1600" dirty="0">
              <a:cs typeface="Courier New" pitchFamily="49" charset="0"/>
            </a:endParaRP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FROM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	EMPLOYEE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>
              <a:cs typeface="Courier New" pitchFamily="49" charset="0"/>
            </a:endParaRP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This would return all employee names in the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92015"/>
          </a:xfrm>
        </p:spPr>
        <p:txBody>
          <a:bodyPr>
            <a:normAutofit/>
          </a:bodyPr>
          <a:lstStyle/>
          <a:p>
            <a:pPr lvl="1"/>
            <a:r>
              <a:rPr lang="en-US" sz="2000" dirty="0"/>
              <a:t>Need to be careful with results</a:t>
            </a:r>
          </a:p>
          <a:p>
            <a:pPr lvl="1"/>
            <a:r>
              <a:rPr lang="en-US" sz="2000" dirty="0"/>
              <a:t>When multiple tables involved, you get back the cross product of your </a:t>
            </a:r>
            <a:r>
              <a:rPr lang="en-US" sz="2000" dirty="0" err="1"/>
              <a:t>tuples</a:t>
            </a:r>
            <a:r>
              <a:rPr lang="en-US" sz="2000" dirty="0"/>
              <a:t>:</a:t>
            </a:r>
          </a:p>
          <a:p>
            <a:pPr lvl="2"/>
            <a:r>
              <a:rPr lang="en-US" sz="1600" dirty="0">
                <a:latin typeface="Courier New" pitchFamily="49" charset="0"/>
                <a:cs typeface="Courier New" pitchFamily="49" charset="0"/>
              </a:rPr>
              <a:t>SELECT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Fname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Dname</a:t>
            </a:r>
            <a:endParaRPr lang="en-US" sz="1600" dirty="0">
              <a:cs typeface="Courier New" pitchFamily="49" charset="0"/>
            </a:endParaRP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FROM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	EMPLOYEE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DEPARTMENT</a:t>
            </a:r>
            <a:endParaRPr lang="en-US" sz="1600" dirty="0">
              <a:cs typeface="Courier New" pitchFamily="49" charset="0"/>
            </a:endParaRP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This actually returns ALL employees crossed with ALL Department names</a:t>
            </a:r>
          </a:p>
          <a:p>
            <a:pPr lvl="3"/>
            <a:r>
              <a:rPr lang="en-US" sz="1600" dirty="0"/>
              <a:t>So if you have two employees and two </a:t>
            </a:r>
            <a:r>
              <a:rPr lang="en-US" sz="1600" dirty="0" err="1"/>
              <a:t>deparments</a:t>
            </a:r>
            <a:r>
              <a:rPr lang="en-US" sz="1600" dirty="0"/>
              <a:t>, ‘John Smith’ in Research and ‘Bob Jones’ in ‘Accounting’, you would get:</a:t>
            </a:r>
          </a:p>
          <a:p>
            <a:pPr lvl="4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John  Smith  Accounting</a:t>
            </a:r>
          </a:p>
          <a:p>
            <a:pPr lvl="4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John  Smith  Research</a:t>
            </a:r>
          </a:p>
          <a:p>
            <a:pPr lvl="4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Bob   Jones  Accounting</a:t>
            </a:r>
          </a:p>
          <a:p>
            <a:pPr lvl="4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Bob   Jones  Research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Wildcards in the select clause</a:t>
            </a:r>
          </a:p>
          <a:p>
            <a:pPr lvl="1"/>
            <a:r>
              <a:rPr lang="en-US" sz="2000" dirty="0"/>
              <a:t>Retrieve all of the attributes</a:t>
            </a:r>
          </a:p>
          <a:p>
            <a:pPr lvl="2"/>
            <a:r>
              <a:rPr lang="en-US" sz="1600" dirty="0">
                <a:latin typeface="Courier New" pitchFamily="49" charset="0"/>
                <a:cs typeface="Courier New" pitchFamily="49" charset="0"/>
              </a:rPr>
              <a:t>SELECT	*</a:t>
            </a:r>
            <a:endParaRPr lang="en-US" sz="1600" dirty="0">
              <a:cs typeface="Courier New" pitchFamily="49" charset="0"/>
            </a:endParaRP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FROM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	EMPLOYEE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>
              <a:cs typeface="Courier New" pitchFamily="49" charset="0"/>
            </a:endParaRPr>
          </a:p>
          <a:p>
            <a:pPr lvl="2"/>
            <a:endParaRPr lang="en-US" sz="1600" dirty="0"/>
          </a:p>
          <a:p>
            <a:pPr lvl="2"/>
            <a:r>
              <a:rPr lang="en-US" sz="1600" dirty="0"/>
              <a:t>This would return all employee data from the EMPLOYEE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SQL retrieval operation: 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dirty="0"/>
              <a:t> statement</a:t>
            </a:r>
          </a:p>
          <a:p>
            <a:pPr lvl="1"/>
            <a:r>
              <a:rPr lang="en-US" dirty="0">
                <a:latin typeface="Courier New" pitchFamily="49" charset="0"/>
                <a:cs typeface="Courier New" pitchFamily="49" charset="0"/>
              </a:rPr>
              <a:t>SELECT</a:t>
            </a:r>
            <a:r>
              <a:rPr lang="en-US" dirty="0"/>
              <a:t>		&lt;attributes&gt;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FROM</a:t>
            </a:r>
            <a:r>
              <a:rPr lang="en-US" dirty="0"/>
              <a:t>		&lt;tables&gt;</a:t>
            </a:r>
          </a:p>
          <a:p>
            <a:pPr lvl="1">
              <a:buNone/>
            </a:pPr>
            <a:r>
              <a:rPr lang="en-US" dirty="0"/>
              <a:t>	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WHERE</a:t>
            </a:r>
            <a:r>
              <a:rPr lang="en-US" dirty="0"/>
              <a:t>		&lt;condition&gt;;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&lt;attributes&gt; - </a:t>
            </a:r>
            <a:r>
              <a:rPr lang="en-US" i="1" dirty="0"/>
              <a:t>Projection attributes</a:t>
            </a:r>
          </a:p>
          <a:p>
            <a:pPr lvl="1"/>
            <a:endParaRPr lang="en-US" i="1" dirty="0"/>
          </a:p>
          <a:p>
            <a:pPr lvl="1"/>
            <a:r>
              <a:rPr lang="en-US" dirty="0"/>
              <a:t>&lt;condition&gt; - </a:t>
            </a:r>
            <a:r>
              <a:rPr lang="en-US" i="1" dirty="0"/>
              <a:t>Selection condition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>
                <a:cs typeface="Courier New" pitchFamily="49" charset="0"/>
              </a:rPr>
              <a:t>Example SQL Query</a:t>
            </a:r>
          </a:p>
          <a:p>
            <a:pPr lvl="2"/>
            <a:r>
              <a:rPr lang="en-US" sz="1600" dirty="0">
                <a:latin typeface="Courier New" pitchFamily="49" charset="0"/>
                <a:cs typeface="Courier New" pitchFamily="49" charset="0"/>
              </a:rPr>
              <a:t>SELECT	BIRTH_DATE, ADDRESS</a:t>
            </a:r>
            <a:endParaRPr lang="en-US" sz="1600" dirty="0">
              <a:cs typeface="Courier New" pitchFamily="49" charset="0"/>
            </a:endParaRP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FROM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	EMPLOYEE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WHERE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	FIRST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_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NAME='John'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AND</a:t>
            </a: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	LAST_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NAME='Smith';</a:t>
            </a:r>
            <a:endParaRPr lang="en-US" sz="1600" dirty="0">
              <a:cs typeface="Courier New" pitchFamily="49" charset="0"/>
            </a:endParaRPr>
          </a:p>
          <a:p>
            <a:pPr lvl="2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000" dirty="0">
                <a:cs typeface="Courier New" pitchFamily="49" charset="0"/>
              </a:rPr>
              <a:t>Retrieves every row from the table where the </a:t>
            </a:r>
            <a:r>
              <a:rPr lang="en-US" sz="2000" i="1" dirty="0">
                <a:cs typeface="Courier New" pitchFamily="49" charset="0"/>
              </a:rPr>
              <a:t>selection condition</a:t>
            </a:r>
            <a:r>
              <a:rPr lang="en-US" sz="2000" dirty="0">
                <a:cs typeface="Courier New" pitchFamily="49" charset="0"/>
              </a:rPr>
              <a:t> holds true</a:t>
            </a:r>
          </a:p>
          <a:p>
            <a:pPr lvl="2"/>
            <a:r>
              <a:rPr lang="en-US" sz="1800" dirty="0">
                <a:cs typeface="Courier New" pitchFamily="49" charset="0"/>
              </a:rPr>
              <a:t>Anyone with the name “John Smith” will have their birth date and address returned</a:t>
            </a:r>
            <a:endParaRPr lang="en-US" sz="1800" dirty="0"/>
          </a:p>
          <a:p>
            <a:pPr lvl="2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sz="2000" dirty="0">
                <a:cs typeface="Courier New" pitchFamily="49" charset="0"/>
              </a:rPr>
              <a:t>Example select-project-join SQL Query</a:t>
            </a:r>
            <a:endParaRPr lang="en-US" sz="2000" i="1" dirty="0">
              <a:cs typeface="Courier New" pitchFamily="49" charset="0"/>
            </a:endParaRPr>
          </a:p>
          <a:p>
            <a:pPr lvl="2"/>
            <a:r>
              <a:rPr lang="en-US" sz="1600" dirty="0">
                <a:latin typeface="Courier New" pitchFamily="49" charset="0"/>
                <a:cs typeface="Courier New" pitchFamily="49" charset="0"/>
              </a:rPr>
              <a:t>SELECT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Fname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Lname</a:t>
            </a:r>
            <a:endParaRPr lang="en-US" sz="1600" dirty="0">
              <a:cs typeface="Courier New" pitchFamily="49" charset="0"/>
            </a:endParaRP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FROM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	EMPLOYEE, DEPARTMENT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WHERE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	Dname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=‘Research’</a:t>
            </a: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	AND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Dnumber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Dno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>
              <a:cs typeface="Courier New" pitchFamily="49" charset="0"/>
            </a:endParaRPr>
          </a:p>
          <a:p>
            <a:pPr lvl="2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000" dirty="0">
                <a:cs typeface="Courier New" pitchFamily="49" charset="0"/>
              </a:rPr>
              <a:t>Here will retrieve first name and last name of all employees who work in the ‘Research’ department</a:t>
            </a:r>
          </a:p>
          <a:p>
            <a:pPr lvl="2"/>
            <a:r>
              <a:rPr lang="en-US" sz="1600" i="1" dirty="0">
                <a:cs typeface="Courier New" pitchFamily="49" charset="0"/>
              </a:rPr>
              <a:t>Join condition</a:t>
            </a:r>
            <a:r>
              <a:rPr lang="en-US" sz="1600" dirty="0">
                <a:cs typeface="Courier New" pitchFamily="49" charset="0"/>
              </a:rPr>
              <a:t> – combines multiple tables in the WHERE</a:t>
            </a:r>
          </a:p>
          <a:p>
            <a:pPr lvl="2"/>
            <a:r>
              <a:rPr lang="en-US" sz="1600" dirty="0">
                <a:cs typeface="Courier New" pitchFamily="49" charset="0"/>
              </a:rPr>
              <a:t>Finds the row in the table DEPARTMENT where DNAME is ‘</a:t>
            </a:r>
            <a:r>
              <a:rPr lang="en-US" sz="1600" dirty="0" err="1">
                <a:cs typeface="Courier New" pitchFamily="49" charset="0"/>
              </a:rPr>
              <a:t>Reseach</a:t>
            </a:r>
            <a:r>
              <a:rPr lang="en-US" sz="1600" dirty="0">
                <a:cs typeface="Courier New" pitchFamily="49" charset="0"/>
              </a:rPr>
              <a:t>’</a:t>
            </a:r>
          </a:p>
          <a:p>
            <a:pPr lvl="2"/>
            <a:r>
              <a:rPr lang="en-US" sz="1600" dirty="0">
                <a:cs typeface="Courier New" pitchFamily="49" charset="0"/>
              </a:rPr>
              <a:t>Matches the DNUMBER for that row to the DNO in the EMPLOYEE table</a:t>
            </a:r>
          </a:p>
          <a:p>
            <a:pPr lvl="3"/>
            <a:r>
              <a:rPr lang="en-US" sz="1600" dirty="0">
                <a:cs typeface="Courier New" pitchFamily="49" charset="0"/>
              </a:rPr>
              <a:t>Only retrieves results where these </a:t>
            </a:r>
            <a:r>
              <a:rPr lang="en-US" sz="1600">
                <a:cs typeface="Courier New" pitchFamily="49" charset="0"/>
              </a:rPr>
              <a:t>values match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FFFFF"/>
                </a:solidFill>
              </a:rPr>
              <a:t>Table Joins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Two tables can be joined based on a relation between them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This will take the form of a foreign key in one table that is the primary in the other</a:t>
            </a:r>
          </a:p>
          <a:p>
            <a:pPr>
              <a:lnSpc>
                <a:spcPct val="90000"/>
              </a:lnSpc>
            </a:pPr>
            <a:endParaRPr lang="en-US" sz="170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EMPLOYEE.Dno</a:t>
            </a:r>
          </a:p>
          <a:p>
            <a:pPr>
              <a:lnSpc>
                <a:spcPct val="90000"/>
              </a:lnSpc>
            </a:pPr>
            <a:r>
              <a:rPr lang="en-US" sz="1700">
                <a:solidFill>
                  <a:srgbClr val="FFFFFF"/>
                </a:solidFill>
              </a:rPr>
              <a:t>DEPARMENT.Dnumber</a:t>
            </a:r>
          </a:p>
        </p:txBody>
      </p:sp>
      <p:pic>
        <p:nvPicPr>
          <p:cNvPr id="5" name="Picture 5" descr="fig05_07">
            <a:extLst>
              <a:ext uri="{FF2B5EF4-FFF2-40B4-BE49-F238E27FC236}">
                <a16:creationId xmlns:a16="http://schemas.microsoft.com/office/drawing/2014/main" id="{B456757E-718A-3B81-2069-8CA31312A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l="5882" t="8089"/>
          <a:stretch>
            <a:fillRect/>
          </a:stretch>
        </p:blipFill>
        <p:spPr bwMode="auto">
          <a:xfrm>
            <a:off x="4742017" y="964393"/>
            <a:ext cx="6798082" cy="4929214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3582" y="6446838"/>
            <a:ext cx="780010" cy="365125"/>
          </a:xfr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FA53CC0E-EF58-405B-98C5-DD40AE2CBF19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Constantia" panose="02030602050306030303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Constantia" panose="02030602050306030303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C5F9F7F-1206-0A05-EC9F-0A48B1D52B8F}"/>
              </a:ext>
            </a:extLst>
          </p:cNvPr>
          <p:cNvSpPr/>
          <p:nvPr/>
        </p:nvSpPr>
        <p:spPr>
          <a:xfrm>
            <a:off x="10817352" y="1152144"/>
            <a:ext cx="882278" cy="5212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82D2188-05AE-6D94-0EAA-25A7AAA9939E}"/>
              </a:ext>
            </a:extLst>
          </p:cNvPr>
          <p:cNvSpPr/>
          <p:nvPr/>
        </p:nvSpPr>
        <p:spPr>
          <a:xfrm>
            <a:off x="5428488" y="2036064"/>
            <a:ext cx="1036320" cy="5212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917695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2000" dirty="0">
                <a:cs typeface="Courier New" pitchFamily="49" charset="0"/>
              </a:rPr>
              <a:t>Another example select-project-join SQL Query</a:t>
            </a:r>
            <a:endParaRPr lang="en-US" sz="2000" i="1" dirty="0">
              <a:cs typeface="Courier New" pitchFamily="49" charset="0"/>
            </a:endParaRPr>
          </a:p>
          <a:p>
            <a:pPr lvl="2"/>
            <a:r>
              <a:rPr lang="en-US" sz="1600" dirty="0">
                <a:latin typeface="Courier New" pitchFamily="49" charset="0"/>
                <a:cs typeface="Courier New" pitchFamily="49" charset="0"/>
              </a:rPr>
              <a:t>SELECT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Lname</a:t>
            </a:r>
            <a:endParaRPr lang="en-US" sz="1600" dirty="0">
              <a:cs typeface="Courier New" pitchFamily="49" charset="0"/>
            </a:endParaRP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FROM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	EMPLOYEE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DEPARTMENT, PROJECT</a:t>
            </a: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WHERE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	Dnum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Dnumber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	AND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Mgr_ssn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Ssn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	AND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Plocation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 = ‘Houston’;</a:t>
            </a:r>
          </a:p>
          <a:p>
            <a:pPr lvl="2"/>
            <a:r>
              <a:rPr lang="en-US" sz="1600" dirty="0">
                <a:cs typeface="Courier New" pitchFamily="49" charset="0"/>
              </a:rPr>
              <a:t>Here we find:</a:t>
            </a:r>
          </a:p>
          <a:p>
            <a:pPr lvl="3"/>
            <a:r>
              <a:rPr lang="en-US" sz="1600" dirty="0">
                <a:cs typeface="Courier New" pitchFamily="49" charset="0"/>
              </a:rPr>
              <a:t>Names of projects located in Houston</a:t>
            </a:r>
          </a:p>
          <a:p>
            <a:pPr lvl="3"/>
            <a:r>
              <a:rPr lang="en-US" sz="1600" dirty="0">
                <a:cs typeface="Courier New" pitchFamily="49" charset="0"/>
              </a:rPr>
              <a:t>Last names of the managers of the departments that these projects are associated with</a:t>
            </a:r>
          </a:p>
          <a:p>
            <a:pPr lvl="2"/>
            <a:r>
              <a:rPr lang="en-US" sz="1600" dirty="0">
                <a:cs typeface="Courier New" pitchFamily="49" charset="0"/>
              </a:rPr>
              <a:t>Note that this query joins across 3 tables:</a:t>
            </a:r>
          </a:p>
          <a:p>
            <a:pPr lvl="3"/>
            <a:r>
              <a:rPr lang="en-US" sz="1600" dirty="0">
                <a:cs typeface="Courier New" pitchFamily="49" charset="0"/>
              </a:rPr>
              <a:t>Need PROJECT table to find the location</a:t>
            </a:r>
          </a:p>
          <a:p>
            <a:pPr lvl="3"/>
            <a:r>
              <a:rPr lang="en-US" sz="1600" dirty="0">
                <a:cs typeface="Courier New" pitchFamily="49" charset="0"/>
              </a:rPr>
              <a:t>Relate PROJECT to DEPARTMENT via DNUMBER to get Department Manager’s SSN</a:t>
            </a:r>
          </a:p>
          <a:p>
            <a:pPr lvl="3"/>
            <a:r>
              <a:rPr lang="en-US" sz="1600" dirty="0">
                <a:cs typeface="Courier New" pitchFamily="49" charset="0"/>
              </a:rPr>
              <a:t>Use Dpt. Manager’s SSN to find last name in </a:t>
            </a:r>
            <a:r>
              <a:rPr lang="en-US" sz="1600">
                <a:cs typeface="Courier New" pitchFamily="49" charset="0"/>
              </a:rPr>
              <a:t>EMPLOYEE table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>
                <a:cs typeface="Courier New" pitchFamily="49" charset="0"/>
              </a:rPr>
              <a:t>Suppose we had chosen different names for our attributes</a:t>
            </a:r>
          </a:p>
          <a:p>
            <a:pPr lvl="2"/>
            <a:r>
              <a:rPr lang="en-US" sz="1600" dirty="0">
                <a:cs typeface="Courier New" pitchFamily="49" charset="0"/>
              </a:rPr>
              <a:t>What if we wanted to use “</a:t>
            </a:r>
            <a:r>
              <a:rPr lang="en-US" sz="1600" dirty="0" err="1">
                <a:cs typeface="Courier New" pitchFamily="49" charset="0"/>
              </a:rPr>
              <a:t>Dnumber</a:t>
            </a:r>
            <a:r>
              <a:rPr lang="en-US" sz="1600" dirty="0">
                <a:cs typeface="Courier New" pitchFamily="49" charset="0"/>
              </a:rPr>
              <a:t>” everywhere for the department number?</a:t>
            </a:r>
          </a:p>
          <a:p>
            <a:pPr lvl="2"/>
            <a:r>
              <a:rPr lang="en-US" sz="1600" dirty="0">
                <a:cs typeface="Courier New" pitchFamily="49" charset="0"/>
              </a:rPr>
              <a:t>This would no longer work:</a:t>
            </a:r>
          </a:p>
          <a:p>
            <a:pPr lvl="2"/>
            <a:r>
              <a:rPr lang="en-US" sz="1600" dirty="0">
                <a:latin typeface="Courier New" pitchFamily="49" charset="0"/>
                <a:cs typeface="Courier New" pitchFamily="49" charset="0"/>
              </a:rPr>
              <a:t>SELECT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Fname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Lname</a:t>
            </a:r>
            <a:endParaRPr lang="en-US" sz="1600" dirty="0">
              <a:cs typeface="Courier New" pitchFamily="49" charset="0"/>
            </a:endParaRP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FROM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	EMPLOYEE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DEPARTMENT</a:t>
            </a: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WHERE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	Dname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=‘Research’</a:t>
            </a: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	AND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Dnumber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Dnumber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1"/>
            <a:r>
              <a:rPr lang="en-US" sz="2000" dirty="0">
                <a:cs typeface="Courier New" pitchFamily="49" charset="0"/>
              </a:rPr>
              <a:t>In this case, what do we mean by </a:t>
            </a:r>
            <a:r>
              <a:rPr lang="en-US" sz="2000" dirty="0" err="1">
                <a:cs typeface="Courier New" pitchFamily="49" charset="0"/>
              </a:rPr>
              <a:t>Dnumber</a:t>
            </a:r>
            <a:r>
              <a:rPr lang="en-US" sz="2000" dirty="0">
                <a:cs typeface="Courier New" pitchFamily="49" charset="0"/>
              </a:rPr>
              <a:t>=</a:t>
            </a:r>
            <a:r>
              <a:rPr lang="en-US" sz="2000" dirty="0" err="1">
                <a:cs typeface="Courier New" pitchFamily="49" charset="0"/>
              </a:rPr>
              <a:t>Dnumber</a:t>
            </a:r>
            <a:r>
              <a:rPr lang="en-US" sz="2000" dirty="0">
                <a:cs typeface="Courier New" pitchFamily="49" charset="0"/>
              </a:rPr>
              <a:t>?</a:t>
            </a:r>
          </a:p>
          <a:p>
            <a:pPr lvl="2"/>
            <a:r>
              <a:rPr lang="en-US" sz="1600" dirty="0">
                <a:cs typeface="Courier New" pitchFamily="49" charset="0"/>
              </a:rPr>
              <a:t>Ambiguous - we have two tables with the same attribute in 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000" dirty="0">
                <a:cs typeface="Courier New" pitchFamily="49" charset="0"/>
              </a:rPr>
              <a:t>We can specify exactly what we mean</a:t>
            </a:r>
          </a:p>
          <a:p>
            <a:pPr lvl="2"/>
            <a:r>
              <a:rPr lang="en-US" sz="1600" dirty="0">
                <a:latin typeface="Courier New" pitchFamily="49" charset="0"/>
                <a:cs typeface="Courier New" pitchFamily="49" charset="0"/>
              </a:rPr>
              <a:t>SELECT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Fname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Lname</a:t>
            </a:r>
            <a:endParaRPr lang="en-US" sz="1600" dirty="0">
              <a:cs typeface="Courier New" pitchFamily="49" charset="0"/>
            </a:endParaRP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FROM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	EMPLOYEE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DEPARTMENT</a:t>
            </a: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WHERE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	Dname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=‘Research’</a:t>
            </a: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	AND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EMPLOYEE</a:t>
            </a:r>
            <a:r>
              <a:rPr lang="en-US" sz="1600" err="1">
                <a:latin typeface="Courier New" pitchFamily="49" charset="0"/>
                <a:cs typeface="Courier New" pitchFamily="49" charset="0"/>
              </a:rPr>
              <a:t>.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Dnumber=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DEPARTMENT.</a:t>
            </a:r>
            <a:r>
              <a:rPr lang="en-US" sz="1600" err="1">
                <a:latin typeface="Courier New" pitchFamily="49" charset="0"/>
                <a:cs typeface="Courier New" pitchFamily="49" charset="0"/>
              </a:rPr>
              <a:t>Dnumber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2">
              <a:buNone/>
            </a:pP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pPr lvl="1"/>
            <a:r>
              <a:rPr lang="en-US" sz="2000" dirty="0">
                <a:cs typeface="Courier New" pitchFamily="49" charset="0"/>
              </a:rPr>
              <a:t>Can also use aliases to make our lives simpler:</a:t>
            </a:r>
          </a:p>
          <a:p>
            <a:pPr lvl="2"/>
            <a:r>
              <a:rPr lang="en-US" sz="1600" dirty="0">
                <a:latin typeface="Courier New" pitchFamily="49" charset="0"/>
                <a:cs typeface="Courier New" pitchFamily="49" charset="0"/>
              </a:rPr>
              <a:t>SELECT	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Fname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Lname</a:t>
            </a:r>
            <a:endParaRPr lang="en-US" sz="1600" dirty="0">
              <a:cs typeface="Courier New" pitchFamily="49" charset="0"/>
            </a:endParaRP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FROM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	EMPLOYEE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AS E, DEPARTMENT AS D</a:t>
            </a: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WHERE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	Dname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=‘Research’</a:t>
            </a:r>
          </a:p>
          <a:p>
            <a:pPr lvl="2">
              <a:buNone/>
            </a:pPr>
            <a:r>
              <a:rPr lang="en-US" sz="1600" dirty="0">
                <a:latin typeface="Courier New" pitchFamily="49" charset="0"/>
                <a:cs typeface="Courier New" pitchFamily="49" charset="0"/>
              </a:rPr>
              <a:t>			AND 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E.Dnumber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600" dirty="0" err="1">
                <a:latin typeface="Courier New" pitchFamily="49" charset="0"/>
                <a:cs typeface="Courier New" pitchFamily="49" charset="0"/>
              </a:rPr>
              <a:t>D.</a:t>
            </a:r>
            <a:r>
              <a:rPr lang="en-US" sz="1600" err="1">
                <a:latin typeface="Courier New" pitchFamily="49" charset="0"/>
                <a:cs typeface="Courier New" pitchFamily="49" charset="0"/>
              </a:rPr>
              <a:t>Dnumber</a:t>
            </a:r>
            <a:r>
              <a:rPr lang="en-US" sz="1600">
                <a:latin typeface="Courier New" pitchFamily="49" charset="0"/>
                <a:cs typeface="Courier New" pitchFamily="49" charset="0"/>
              </a:rPr>
              <a:t>;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Retrieval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37735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sz="2200" dirty="0">
                <a:cs typeface="Courier New" pitchFamily="49" charset="0"/>
              </a:rPr>
              <a:t>Aliases can also help us with circular references:</a:t>
            </a:r>
          </a:p>
          <a:p>
            <a:pPr lvl="2"/>
            <a:r>
              <a:rPr lang="en-US" sz="1700" dirty="0">
                <a:latin typeface="Courier New" pitchFamily="49" charset="0"/>
                <a:cs typeface="Courier New" pitchFamily="49" charset="0"/>
              </a:rPr>
              <a:t>SELECT	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E.Fname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E.Lname</a:t>
            </a:r>
            <a:endParaRPr lang="en-US" sz="1700" dirty="0">
              <a:latin typeface="Courier New" pitchFamily="49" charset="0"/>
              <a:cs typeface="Courier New" pitchFamily="49" charset="0"/>
            </a:endParaRPr>
          </a:p>
          <a:p>
            <a:pPr lvl="2"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			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S.Fname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S.Lname</a:t>
            </a:r>
            <a:endParaRPr lang="en-US" sz="1700" dirty="0">
              <a:cs typeface="Courier New" pitchFamily="49" charset="0"/>
            </a:endParaRPr>
          </a:p>
          <a:p>
            <a:pPr lvl="2"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	FROM</a:t>
            </a:r>
            <a:r>
              <a:rPr lang="en-US" sz="1700">
                <a:latin typeface="Courier New" pitchFamily="49" charset="0"/>
                <a:cs typeface="Courier New" pitchFamily="49" charset="0"/>
              </a:rPr>
              <a:t>	EMPLOYEE 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AS E, EMPLOYEE AS S</a:t>
            </a:r>
          </a:p>
          <a:p>
            <a:pPr lvl="2"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	WHERE</a:t>
            </a:r>
            <a:r>
              <a:rPr lang="en-US" sz="1700">
                <a:latin typeface="Courier New" pitchFamily="49" charset="0"/>
                <a:cs typeface="Courier New" pitchFamily="49" charset="0"/>
              </a:rPr>
              <a:t>	E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.Super_ssn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S.Ssn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lvl="2">
              <a:buNone/>
            </a:pPr>
            <a:endParaRPr lang="en-US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1700" dirty="0">
                <a:cs typeface="Courier New" pitchFamily="49" charset="0"/>
              </a:rPr>
              <a:t>This gets us back a list of employees and their supervisors</a:t>
            </a:r>
          </a:p>
          <a:p>
            <a:pPr lvl="3"/>
            <a:r>
              <a:rPr lang="en-US" sz="1700" dirty="0">
                <a:cs typeface="Courier New" pitchFamily="49" charset="0"/>
              </a:rPr>
              <a:t>Without aliasing, this query would not work</a:t>
            </a:r>
          </a:p>
          <a:p>
            <a:pPr lvl="4"/>
            <a:r>
              <a:rPr lang="en-US" sz="1700" dirty="0">
                <a:cs typeface="Courier New" pitchFamily="49" charset="0"/>
              </a:rPr>
              <a:t>Best practice is to always use aliases, even when you don’t need them</a:t>
            </a:r>
          </a:p>
          <a:p>
            <a:pPr lvl="4"/>
            <a:r>
              <a:rPr lang="en-US" sz="1700" dirty="0">
                <a:cs typeface="Courier New" pitchFamily="49" charset="0"/>
              </a:rPr>
              <a:t>Usually improves understandability of code:</a:t>
            </a:r>
          </a:p>
          <a:p>
            <a:pPr lvl="3"/>
            <a:r>
              <a:rPr lang="en-US" sz="1700" dirty="0">
                <a:latin typeface="Courier New" pitchFamily="49" charset="0"/>
                <a:cs typeface="Courier New" pitchFamily="49" charset="0"/>
              </a:rPr>
              <a:t>SELECT	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Fname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Lname</a:t>
            </a:r>
            <a:endParaRPr lang="en-US" sz="1700" dirty="0">
              <a:cs typeface="Courier New" pitchFamily="49" charset="0"/>
            </a:endParaRPr>
          </a:p>
          <a:p>
            <a:pPr lvl="3"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	FROM	EMPLOYEE AS EMP, DEPARTMENT AS DEPT</a:t>
            </a:r>
          </a:p>
          <a:p>
            <a:pPr lvl="3"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	WHERE	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DEPT.Dname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=‘Research’</a:t>
            </a:r>
          </a:p>
          <a:p>
            <a:pPr lvl="3">
              <a:buNone/>
            </a:pPr>
            <a:r>
              <a:rPr lang="en-US" sz="1700" dirty="0">
                <a:latin typeface="Courier New" pitchFamily="49" charset="0"/>
                <a:cs typeface="Courier New" pitchFamily="49" charset="0"/>
              </a:rPr>
              <a:t>			AND 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DEPT.Dnumber</a:t>
            </a:r>
            <a:r>
              <a:rPr lang="en-US" sz="1700" dirty="0">
                <a:latin typeface="Courier New" pitchFamily="49" charset="0"/>
                <a:cs typeface="Courier New" pitchFamily="49" charset="0"/>
              </a:rPr>
              <a:t>=</a:t>
            </a:r>
            <a:r>
              <a:rPr lang="en-US" sz="1700" dirty="0" err="1">
                <a:latin typeface="Courier New" pitchFamily="49" charset="0"/>
                <a:cs typeface="Courier New" pitchFamily="49" charset="0"/>
              </a:rPr>
              <a:t>EMP.</a:t>
            </a:r>
            <a:r>
              <a:rPr lang="en-US" sz="1700" err="1">
                <a:latin typeface="Courier New" pitchFamily="49" charset="0"/>
                <a:cs typeface="Courier New" pitchFamily="49" charset="0"/>
              </a:rPr>
              <a:t>Dno</a:t>
            </a:r>
            <a:r>
              <a:rPr lang="en-US" sz="1700">
                <a:latin typeface="Courier New" pitchFamily="49" charset="0"/>
                <a:cs typeface="Courier New" pitchFamily="49" charset="0"/>
              </a:rPr>
              <a:t>;</a:t>
            </a:r>
            <a:endParaRPr lang="en-US" dirty="0"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3CC0E-EF58-405B-98C5-DD40AE2CBF1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libri Light-Constantia">
      <a:majorFont>
        <a:latin typeface="Calibri Light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 panose="02030602050306030303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5800</TotalTime>
  <Words>820</Words>
  <Application>Microsoft Office PowerPoint</Application>
  <PresentationFormat>Widescreen</PresentationFormat>
  <Paragraphs>130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Adelon-Light</vt:lpstr>
      <vt:lpstr>AR ESSENCE</vt:lpstr>
      <vt:lpstr>Calibri</vt:lpstr>
      <vt:lpstr>Calibri Light</vt:lpstr>
      <vt:lpstr>Constantia</vt:lpstr>
      <vt:lpstr>Courier New</vt:lpstr>
      <vt:lpstr>Speak Pro</vt:lpstr>
      <vt:lpstr>RetrospectVTI</vt:lpstr>
      <vt:lpstr>COMP 1100 Data Modeling &amp; Management</vt:lpstr>
      <vt:lpstr>SQL Retrieval</vt:lpstr>
      <vt:lpstr>SQL Retrieval</vt:lpstr>
      <vt:lpstr>SQL Retrieval</vt:lpstr>
      <vt:lpstr>Table Joins</vt:lpstr>
      <vt:lpstr>SQL Retrieval</vt:lpstr>
      <vt:lpstr>SQL Retrieval</vt:lpstr>
      <vt:lpstr>SQL Retrieval</vt:lpstr>
      <vt:lpstr>SQL Retrieval</vt:lpstr>
      <vt:lpstr>SQL Retrieval</vt:lpstr>
      <vt:lpstr>SQL Retrieval</vt:lpstr>
      <vt:lpstr>SQL Retrieval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76</cp:revision>
  <dcterms:created xsi:type="dcterms:W3CDTF">2021-01-24T03:14:21Z</dcterms:created>
  <dcterms:modified xsi:type="dcterms:W3CDTF">2024-02-27T17:47:41Z</dcterms:modified>
</cp:coreProperties>
</file>