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6"/>
  </p:notesMasterIdLst>
  <p:sldIdLst>
    <p:sldId id="266" r:id="rId5"/>
    <p:sldId id="311" r:id="rId6"/>
    <p:sldId id="349" r:id="rId7"/>
    <p:sldId id="259" r:id="rId8"/>
    <p:sldId id="260" r:id="rId9"/>
    <p:sldId id="261" r:id="rId10"/>
    <p:sldId id="262" r:id="rId11"/>
    <p:sldId id="264" r:id="rId12"/>
    <p:sldId id="289" r:id="rId13"/>
    <p:sldId id="290" r:id="rId14"/>
    <p:sldId id="265" r:id="rId15"/>
    <p:sldId id="350" r:id="rId16"/>
    <p:sldId id="268" r:id="rId17"/>
    <p:sldId id="269" r:id="rId18"/>
    <p:sldId id="267" r:id="rId19"/>
    <p:sldId id="270" r:id="rId20"/>
    <p:sldId id="272" r:id="rId21"/>
    <p:sldId id="273" r:id="rId22"/>
    <p:sldId id="274" r:id="rId23"/>
    <p:sldId id="275" r:id="rId24"/>
    <p:sldId id="27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82" autoAdjust="0"/>
    <p:restoredTop sz="94619" autoAdjust="0"/>
  </p:normalViewPr>
  <p:slideViewPr>
    <p:cSldViewPr snapToGrid="0">
      <p:cViewPr varScale="1">
        <p:scale>
          <a:sx n="64" d="100"/>
          <a:sy n="64" d="100"/>
        </p:scale>
        <p:origin x="96" y="9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605DE3-FFF9-4227-9AD0-2239B4C4B670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42ED59-7496-4E0E-A218-8EFCDC52B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258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Bring Wirth &amp; playing cards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42ED59-7496-4E0E-A218-8EFCDC52B56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261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1/23/2024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293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1/23/2024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980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1/23/2024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331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1/23/2024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611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1/23/2024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80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1/23/2024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771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1/23/2024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701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302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1/23/2024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826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6014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F452A527-3631-41ED-858D-3777A7D14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0000" y="639097"/>
            <a:ext cx="4813072" cy="3494791"/>
          </a:xfrm>
        </p:spPr>
        <p:txBody>
          <a:bodyPr>
            <a:noAutofit/>
          </a:bodyPr>
          <a:lstStyle/>
          <a:p>
            <a:r>
              <a:rPr lang="en-US" sz="5400">
                <a:latin typeface="AR ESSENCE" panose="02000000000000000000" pitchFamily="2" charset="0"/>
              </a:rPr>
              <a:t>COMP 1100</a:t>
            </a:r>
            <a:br>
              <a:rPr lang="en-US" sz="5400">
                <a:latin typeface="AR ESSENCE" panose="02000000000000000000" pitchFamily="2" charset="0"/>
              </a:rPr>
            </a:br>
            <a:r>
              <a:rPr lang="en-US" sz="5400">
                <a:latin typeface="AR ESSENCE" panose="02000000000000000000" pitchFamily="2" charset="0"/>
              </a:rPr>
              <a:t>Data Modeling &amp; Management</a:t>
            </a:r>
            <a:endParaRPr lang="en-US" sz="5400" dirty="0">
              <a:latin typeface="AR ESSENCE" panose="02000000000000000000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29999" y="4455621"/>
            <a:ext cx="4829101" cy="1238616"/>
          </a:xfrm>
        </p:spPr>
        <p:txBody>
          <a:bodyPr>
            <a:normAutofit/>
          </a:bodyPr>
          <a:lstStyle/>
          <a:p>
            <a:r>
              <a:rPr lang="en-US" cap="none">
                <a:latin typeface="Adelon-Light" panose="00000300000000000000" pitchFamily="2" charset="0"/>
                <a:ea typeface="Adelon-Light" panose="00000300000000000000" pitchFamily="2" charset="0"/>
              </a:rPr>
              <a:t>David </a:t>
            </a:r>
            <a:r>
              <a:rPr lang="en-US" cap="none" dirty="0">
                <a:latin typeface="Adelon-Light" panose="00000300000000000000" pitchFamily="2" charset="0"/>
                <a:ea typeface="Adelon-Light" panose="00000300000000000000" pitchFamily="2" charset="0"/>
              </a:rPr>
              <a:t>J Stucki</a:t>
            </a:r>
          </a:p>
          <a:p>
            <a:r>
              <a:rPr lang="en-US" cap="none" dirty="0">
                <a:latin typeface="Adelon-Light" panose="00000300000000000000" pitchFamily="2" charset="0"/>
                <a:ea typeface="Adelon-Light" panose="00000300000000000000" pitchFamily="2" charset="0"/>
              </a:rPr>
              <a:t>Otterbein University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294754"/>
            <a:ext cx="43891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close-up of water droplets&#10;&#10;Description automatically generated with low confidence">
            <a:extLst>
              <a:ext uri="{FF2B5EF4-FFF2-40B4-BE49-F238E27FC236}">
                <a16:creationId xmlns:a16="http://schemas.microsoft.com/office/drawing/2014/main" id="{1B6400FB-E79D-8229-8937-DF37B33D483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5400000">
            <a:off x="-874395" y="874394"/>
            <a:ext cx="6857996" cy="5109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915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Characteristics of Relations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Values in tuples</a:t>
            </a:r>
          </a:p>
          <a:p>
            <a:pPr lvl="1"/>
            <a:r>
              <a:rPr lang="en-US" dirty="0"/>
              <a:t>Each value in a tuple is atomic</a:t>
            </a:r>
          </a:p>
          <a:p>
            <a:pPr lvl="1"/>
            <a:r>
              <a:rPr lang="en-US" b="1" dirty="0"/>
              <a:t>Flat relational model</a:t>
            </a:r>
          </a:p>
          <a:p>
            <a:pPr lvl="2">
              <a:buFont typeface="Arial" charset="0"/>
              <a:buChar char="•"/>
            </a:pPr>
            <a:r>
              <a:rPr lang="en-US" sz="1600" dirty="0"/>
              <a:t>Composite and multivalued attributes not allowed </a:t>
            </a:r>
          </a:p>
          <a:p>
            <a:pPr lvl="2">
              <a:buFont typeface="Arial" charset="0"/>
              <a:buChar char="•"/>
            </a:pPr>
            <a:r>
              <a:rPr lang="en-US" sz="1600" b="1" dirty="0"/>
              <a:t>First normal form </a:t>
            </a:r>
            <a:r>
              <a:rPr lang="en-US" sz="1600" dirty="0"/>
              <a:t>assumption</a:t>
            </a:r>
          </a:p>
          <a:p>
            <a:pPr lvl="1"/>
            <a:r>
              <a:rPr lang="en-US" dirty="0"/>
              <a:t>Multivalued attributes </a:t>
            </a:r>
          </a:p>
          <a:p>
            <a:pPr lvl="2">
              <a:buFont typeface="Arial" charset="0"/>
              <a:buChar char="•"/>
            </a:pPr>
            <a:r>
              <a:rPr lang="en-US" sz="1600" dirty="0"/>
              <a:t>Must be represented by separate relations</a:t>
            </a:r>
          </a:p>
          <a:p>
            <a:pPr lvl="1"/>
            <a:r>
              <a:rPr lang="en-US" dirty="0"/>
              <a:t>Composite attributes </a:t>
            </a:r>
          </a:p>
          <a:p>
            <a:pPr lvl="2">
              <a:buFont typeface="Arial" charset="0"/>
              <a:buChar char="•"/>
            </a:pPr>
            <a:r>
              <a:rPr lang="en-US" sz="1600" dirty="0"/>
              <a:t>Represented only by simple component attributes in basic relational 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6763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Relational Model Constraints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i="1" dirty="0"/>
              <a:t>constraint</a:t>
            </a:r>
            <a:r>
              <a:rPr lang="en-US" dirty="0"/>
              <a:t> is a restriction on the values in a database state</a:t>
            </a:r>
          </a:p>
          <a:p>
            <a:pPr lvl="1"/>
            <a:r>
              <a:rPr lang="en-US" dirty="0"/>
              <a:t>Implicit constraints (model-based constraints)</a:t>
            </a:r>
          </a:p>
          <a:p>
            <a:pPr lvl="2"/>
            <a:r>
              <a:rPr lang="en-US" dirty="0"/>
              <a:t>Inherent in the data model itself</a:t>
            </a:r>
          </a:p>
          <a:p>
            <a:pPr lvl="3"/>
            <a:r>
              <a:rPr lang="en-US" dirty="0"/>
              <a:t>E.g. no duplicate </a:t>
            </a:r>
            <a:r>
              <a:rPr lang="en-US" dirty="0" err="1"/>
              <a:t>tuples</a:t>
            </a:r>
            <a:r>
              <a:rPr lang="en-US" dirty="0"/>
              <a:t> in a relation</a:t>
            </a:r>
          </a:p>
          <a:p>
            <a:pPr lvl="1"/>
            <a:r>
              <a:rPr lang="en-US" dirty="0"/>
              <a:t>Explicit constraints (schema-based constraints)</a:t>
            </a:r>
          </a:p>
          <a:p>
            <a:pPr lvl="2"/>
            <a:r>
              <a:rPr lang="en-US" dirty="0"/>
              <a:t>Can be explicitly enforced/expressed in the schema</a:t>
            </a:r>
          </a:p>
          <a:p>
            <a:pPr lvl="1"/>
            <a:r>
              <a:rPr lang="en-US" dirty="0"/>
              <a:t>Application-based constraints (business rules)</a:t>
            </a:r>
          </a:p>
          <a:p>
            <a:pPr lvl="2"/>
            <a:r>
              <a:rPr lang="en-US" dirty="0"/>
              <a:t>Derived from </a:t>
            </a:r>
            <a:r>
              <a:rPr lang="en-US" dirty="0" err="1"/>
              <a:t>miniworld</a:t>
            </a:r>
            <a:r>
              <a:rPr lang="en-US" dirty="0"/>
              <a:t> represented by database</a:t>
            </a:r>
          </a:p>
          <a:p>
            <a:pPr lvl="2"/>
            <a:r>
              <a:rPr lang="en-US" i="1" dirty="0"/>
              <a:t>Cannot</a:t>
            </a:r>
            <a:r>
              <a:rPr lang="en-US" dirty="0"/>
              <a:t> be explicitly enforced by the schema</a:t>
            </a:r>
          </a:p>
          <a:p>
            <a:pPr lvl="2"/>
            <a:r>
              <a:rPr lang="en-US" dirty="0"/>
              <a:t>Must be enforced by application programs themselves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Schema-based constraints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Domain constraints</a:t>
            </a:r>
          </a:p>
          <a:p>
            <a:pPr lvl="1"/>
            <a:r>
              <a:rPr lang="en-US" dirty="0"/>
              <a:t>Data type constraint</a:t>
            </a:r>
          </a:p>
          <a:p>
            <a:pPr lvl="1"/>
            <a:r>
              <a:rPr lang="en-US" dirty="0"/>
              <a:t>Each attribute in a </a:t>
            </a:r>
            <a:r>
              <a:rPr lang="en-US" dirty="0" err="1"/>
              <a:t>tuple</a:t>
            </a:r>
            <a:r>
              <a:rPr lang="en-US" dirty="0"/>
              <a:t> may only take on a value from the domain of that attribute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Schema-based constraints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7864" y="2039112"/>
            <a:ext cx="9012936" cy="4091814"/>
          </a:xfrm>
        </p:spPr>
        <p:txBody>
          <a:bodyPr/>
          <a:lstStyle/>
          <a:p>
            <a:r>
              <a:rPr lang="en-US" dirty="0"/>
              <a:t>Key constraints</a:t>
            </a:r>
          </a:p>
          <a:p>
            <a:pPr lvl="1"/>
            <a:r>
              <a:rPr lang="en-US" dirty="0"/>
              <a:t>Remember – each </a:t>
            </a:r>
            <a:r>
              <a:rPr lang="en-US" dirty="0" err="1"/>
              <a:t>tuple</a:t>
            </a:r>
            <a:r>
              <a:rPr lang="en-US" dirty="0"/>
              <a:t> in a relation must be unique</a:t>
            </a:r>
          </a:p>
          <a:p>
            <a:pPr lvl="2"/>
            <a:r>
              <a:rPr lang="en-US" sz="1600" dirty="0"/>
              <a:t>No duplicate </a:t>
            </a:r>
            <a:r>
              <a:rPr lang="en-US" sz="1600" dirty="0" err="1"/>
              <a:t>tuples</a:t>
            </a:r>
            <a:r>
              <a:rPr lang="en-US" sz="1600" dirty="0"/>
              <a:t>!</a:t>
            </a:r>
          </a:p>
          <a:p>
            <a:pPr lvl="2"/>
            <a:r>
              <a:rPr lang="en-US" sz="1600" dirty="0"/>
              <a:t>This means that no two </a:t>
            </a:r>
            <a:r>
              <a:rPr lang="en-US" sz="1600" dirty="0" err="1"/>
              <a:t>tuples</a:t>
            </a:r>
            <a:r>
              <a:rPr lang="en-US" sz="1600" dirty="0"/>
              <a:t> have the same combination of attributes for </a:t>
            </a:r>
            <a:r>
              <a:rPr lang="en-US" sz="1600" i="1" dirty="0"/>
              <a:t>all</a:t>
            </a:r>
            <a:r>
              <a:rPr lang="en-US" sz="1600" dirty="0"/>
              <a:t> of their attributes</a:t>
            </a:r>
          </a:p>
          <a:p>
            <a:pPr lvl="1"/>
            <a:r>
              <a:rPr lang="en-US" dirty="0"/>
              <a:t>Usually there is a subset of attributes that control uniqueness</a:t>
            </a:r>
          </a:p>
          <a:p>
            <a:pPr lvl="2"/>
            <a:r>
              <a:rPr lang="en-US" sz="1600" dirty="0"/>
              <a:t>We call this subset a </a:t>
            </a:r>
            <a:r>
              <a:rPr lang="en-US" sz="1600" i="1" dirty="0" err="1"/>
              <a:t>superkey</a:t>
            </a:r>
            <a:endParaRPr lang="en-US" sz="1600" dirty="0"/>
          </a:p>
          <a:p>
            <a:pPr lvl="2"/>
            <a:r>
              <a:rPr lang="en-US" sz="1600" dirty="0"/>
              <a:t>Definition: Let SK be a subset of attributes of the relation R that form a </a:t>
            </a:r>
            <a:r>
              <a:rPr lang="en-US" sz="1600" i="1" dirty="0" err="1"/>
              <a:t>superkey</a:t>
            </a:r>
            <a:r>
              <a:rPr lang="en-US" sz="1600" dirty="0"/>
              <a:t>.  Then for any two distinct </a:t>
            </a:r>
            <a:r>
              <a:rPr lang="en-US" sz="1600" dirty="0" err="1"/>
              <a:t>tuples</a:t>
            </a:r>
            <a:r>
              <a:rPr lang="en-US" sz="1600" dirty="0"/>
              <a:t> t1 and t2 in a relation state </a:t>
            </a:r>
            <a:r>
              <a:rPr lang="en-US" sz="1600" i="1" dirty="0"/>
              <a:t>r</a:t>
            </a:r>
            <a:r>
              <a:rPr lang="en-US" sz="1600" dirty="0"/>
              <a:t> of R:</a:t>
            </a:r>
          </a:p>
          <a:p>
            <a:pPr lvl="4">
              <a:buNone/>
            </a:pPr>
            <a:r>
              <a:rPr lang="en-US" sz="1600" dirty="0"/>
              <a:t>	t1[SK] != t2[SK]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Schema-based constraints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4440" y="2084832"/>
            <a:ext cx="9427464" cy="4046094"/>
          </a:xfrm>
        </p:spPr>
        <p:txBody>
          <a:bodyPr>
            <a:normAutofit/>
          </a:bodyPr>
          <a:lstStyle/>
          <a:p>
            <a:pPr lvl="1"/>
            <a:r>
              <a:rPr lang="en-US" dirty="0" err="1"/>
              <a:t>Superkeys</a:t>
            </a:r>
            <a:r>
              <a:rPr lang="en-US" dirty="0"/>
              <a:t> can have redundant attributes</a:t>
            </a:r>
          </a:p>
          <a:p>
            <a:pPr lvl="2"/>
            <a:r>
              <a:rPr lang="en-US" sz="1600" dirty="0"/>
              <a:t>Ex: {First Name, Last Name</a:t>
            </a:r>
            <a:r>
              <a:rPr lang="en-US" sz="1600"/>
              <a:t>, EmployeeID} </a:t>
            </a:r>
            <a:r>
              <a:rPr lang="en-US" sz="1600" dirty="0"/>
              <a:t>could be a </a:t>
            </a:r>
            <a:r>
              <a:rPr lang="en-US" sz="1600" dirty="0" err="1"/>
              <a:t>superkey</a:t>
            </a:r>
            <a:endParaRPr lang="en-US" sz="1600" dirty="0"/>
          </a:p>
          <a:p>
            <a:pPr lvl="2"/>
            <a:r>
              <a:rPr lang="en-US" sz="1600" dirty="0"/>
              <a:t>Don’t really need First Name and Last Name to be unique </a:t>
            </a:r>
            <a:r>
              <a:rPr lang="en-US" sz="1600"/>
              <a:t>– EmployeeID </a:t>
            </a:r>
            <a:r>
              <a:rPr lang="en-US" sz="1600" dirty="0"/>
              <a:t>is guaranteed to be unique</a:t>
            </a:r>
          </a:p>
          <a:p>
            <a:pPr lvl="1"/>
            <a:r>
              <a:rPr lang="en-US" i="1" dirty="0"/>
              <a:t>keys</a:t>
            </a:r>
            <a:endParaRPr lang="en-US" dirty="0"/>
          </a:p>
          <a:p>
            <a:pPr lvl="2"/>
            <a:r>
              <a:rPr lang="en-US" sz="1600" dirty="0"/>
              <a:t>A key is a minimal </a:t>
            </a:r>
            <a:r>
              <a:rPr lang="en-US" sz="1600" dirty="0" err="1"/>
              <a:t>superkey</a:t>
            </a:r>
            <a:endParaRPr lang="en-US" sz="1600" dirty="0"/>
          </a:p>
          <a:p>
            <a:pPr lvl="3"/>
            <a:r>
              <a:rPr lang="en-US" sz="1600" dirty="0"/>
              <a:t>Remove one attribute from a key and it is no longer a </a:t>
            </a:r>
            <a:r>
              <a:rPr lang="en-US" sz="1600" dirty="0" err="1"/>
              <a:t>superkey</a:t>
            </a:r>
            <a:r>
              <a:rPr lang="en-US" sz="1600" dirty="0"/>
              <a:t>!</a:t>
            </a:r>
          </a:p>
          <a:p>
            <a:pPr lvl="2"/>
            <a:r>
              <a:rPr lang="en-US" sz="1600" dirty="0"/>
              <a:t>A key is always a </a:t>
            </a:r>
            <a:r>
              <a:rPr lang="en-US" sz="1600" dirty="0" err="1"/>
              <a:t>superkey</a:t>
            </a:r>
            <a:r>
              <a:rPr lang="en-US" sz="1600" dirty="0"/>
              <a:t>, but not all </a:t>
            </a:r>
            <a:r>
              <a:rPr lang="en-US" sz="1600" dirty="0" err="1"/>
              <a:t>superkeys</a:t>
            </a:r>
            <a:r>
              <a:rPr lang="en-US" sz="1600" dirty="0"/>
              <a:t> are keys</a:t>
            </a:r>
          </a:p>
          <a:p>
            <a:pPr lvl="2"/>
            <a:r>
              <a:rPr lang="en-US" sz="1600" dirty="0"/>
              <a:t>There can be more than one key in a relation</a:t>
            </a:r>
          </a:p>
          <a:p>
            <a:pPr lvl="3"/>
            <a:r>
              <a:rPr lang="en-US" sz="1600" dirty="0"/>
              <a:t>Ex</a:t>
            </a:r>
            <a:r>
              <a:rPr lang="en-US" sz="1600"/>
              <a:t>: {Drivers License} </a:t>
            </a:r>
            <a:r>
              <a:rPr lang="en-US" sz="1600" dirty="0"/>
              <a:t>{Student ID}</a:t>
            </a:r>
          </a:p>
          <a:p>
            <a:pPr lvl="3"/>
            <a:r>
              <a:rPr lang="en-US" sz="1600" dirty="0"/>
              <a:t>Common to identify one of these keys as </a:t>
            </a:r>
            <a:r>
              <a:rPr lang="en-US" sz="1600" dirty="0" err="1"/>
              <a:t>as</a:t>
            </a:r>
            <a:r>
              <a:rPr lang="en-US" sz="1600" dirty="0"/>
              <a:t> a </a:t>
            </a:r>
            <a:r>
              <a:rPr lang="en-US" sz="1600" i="1" dirty="0"/>
              <a:t>primary key</a:t>
            </a:r>
            <a:endParaRPr lang="en-US" sz="1600" dirty="0"/>
          </a:p>
          <a:p>
            <a:pPr lvl="4"/>
            <a:r>
              <a:rPr lang="en-US" sz="1600" dirty="0"/>
              <a:t>Primary key uniquely </a:t>
            </a:r>
            <a:r>
              <a:rPr lang="en-US" sz="1600" i="1" dirty="0"/>
              <a:t>identifies</a:t>
            </a:r>
            <a:r>
              <a:rPr lang="en-US" sz="1600" dirty="0"/>
              <a:t> tuples in a relation to other relations and outside applications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Schema-based constraints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2057400"/>
            <a:ext cx="8948928" cy="4073526"/>
          </a:xfrm>
        </p:spPr>
        <p:txBody>
          <a:bodyPr/>
          <a:lstStyle/>
          <a:p>
            <a:r>
              <a:rPr lang="en-US" dirty="0"/>
              <a:t>Constraints can apply not just to single relations</a:t>
            </a:r>
          </a:p>
          <a:p>
            <a:pPr lvl="1"/>
            <a:r>
              <a:rPr lang="en-US" dirty="0"/>
              <a:t>We need to be able to talk about constraints that cross relations</a:t>
            </a:r>
          </a:p>
          <a:p>
            <a:pPr lvl="1"/>
            <a:r>
              <a:rPr lang="en-US" dirty="0"/>
              <a:t>More Terminology!</a:t>
            </a:r>
          </a:p>
          <a:p>
            <a:r>
              <a:rPr lang="en-US" i="1" dirty="0"/>
              <a:t>Relational Database Schema</a:t>
            </a:r>
          </a:p>
          <a:p>
            <a:pPr lvl="1"/>
            <a:r>
              <a:rPr lang="en-US" dirty="0"/>
              <a:t>Set of relation schemas </a:t>
            </a:r>
            <a:r>
              <a:rPr lang="en-US" i="1" dirty="0"/>
              <a:t>S = </a:t>
            </a:r>
            <a:r>
              <a:rPr lang="en-US" dirty="0"/>
              <a:t>{</a:t>
            </a:r>
            <a:r>
              <a:rPr lang="en-US" i="1" dirty="0"/>
              <a:t>R</a:t>
            </a:r>
            <a:r>
              <a:rPr lang="en-US" baseline="-25000" dirty="0"/>
              <a:t>1</a:t>
            </a:r>
            <a:r>
              <a:rPr lang="en-US" dirty="0"/>
              <a:t>,</a:t>
            </a:r>
            <a:r>
              <a:rPr lang="en-US" i="1" dirty="0"/>
              <a:t> R</a:t>
            </a:r>
            <a:r>
              <a:rPr lang="en-US" baseline="-25000" dirty="0"/>
              <a:t>2</a:t>
            </a:r>
            <a:r>
              <a:rPr lang="en-US" dirty="0"/>
              <a:t>, ..., </a:t>
            </a:r>
            <a:r>
              <a:rPr lang="en-US" i="1" dirty="0" err="1"/>
              <a:t>R</a:t>
            </a:r>
            <a:r>
              <a:rPr lang="en-US" i="1" baseline="-25000" dirty="0" err="1"/>
              <a:t>m</a:t>
            </a:r>
            <a:r>
              <a:rPr lang="en-US" dirty="0"/>
              <a:t>}</a:t>
            </a:r>
            <a:r>
              <a:rPr lang="en-US" i="1" dirty="0"/>
              <a:t> </a:t>
            </a:r>
          </a:p>
          <a:p>
            <a:pPr lvl="1"/>
            <a:r>
              <a:rPr lang="en-US" dirty="0"/>
              <a:t>Set of </a:t>
            </a:r>
            <a:r>
              <a:rPr lang="en-US" i="1" dirty="0"/>
              <a:t>integrity constraints </a:t>
            </a:r>
            <a:r>
              <a:rPr lang="en-US" dirty="0"/>
              <a:t>IC</a:t>
            </a:r>
          </a:p>
          <a:p>
            <a:r>
              <a:rPr lang="en-US" i="1" dirty="0"/>
              <a:t>Relational Database State</a:t>
            </a:r>
            <a:endParaRPr lang="en-US" dirty="0"/>
          </a:p>
          <a:p>
            <a:pPr lvl="1"/>
            <a:r>
              <a:rPr lang="en-US" dirty="0"/>
              <a:t>Set of relation states for a relational database such that all integrity constraints are satisfied</a:t>
            </a:r>
          </a:p>
          <a:p>
            <a:pPr lvl="2"/>
            <a:r>
              <a:rPr lang="en-US" sz="1600" dirty="0"/>
              <a:t>Invalid state – state that violates an integrity constraint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Schema-based constraints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Entity integrity constraint</a:t>
            </a:r>
            <a:endParaRPr lang="en-US" dirty="0"/>
          </a:p>
          <a:p>
            <a:pPr lvl="1"/>
            <a:r>
              <a:rPr lang="en-US" dirty="0"/>
              <a:t>No primary key can have a NULL value</a:t>
            </a:r>
          </a:p>
          <a:p>
            <a:pPr lvl="1"/>
            <a:r>
              <a:rPr lang="en-US" dirty="0"/>
              <a:t>Remember – primary key uniquely identifies a </a:t>
            </a:r>
            <a:r>
              <a:rPr lang="en-US" dirty="0" err="1"/>
              <a:t>tuple</a:t>
            </a:r>
            <a:r>
              <a:rPr lang="en-US" dirty="0"/>
              <a:t>!</a:t>
            </a:r>
          </a:p>
          <a:p>
            <a:r>
              <a:rPr lang="en-US" i="1" dirty="0"/>
              <a:t>Referential integrity constraint</a:t>
            </a:r>
            <a:endParaRPr lang="en-US" dirty="0"/>
          </a:p>
          <a:p>
            <a:pPr lvl="1"/>
            <a:r>
              <a:rPr lang="en-US" dirty="0"/>
              <a:t>Specified between two relations</a:t>
            </a:r>
          </a:p>
          <a:p>
            <a:pPr lvl="1"/>
            <a:r>
              <a:rPr lang="en-US" dirty="0"/>
              <a:t>A </a:t>
            </a:r>
            <a:r>
              <a:rPr lang="en-US" dirty="0" err="1"/>
              <a:t>tuple</a:t>
            </a:r>
            <a:r>
              <a:rPr lang="en-US" dirty="0"/>
              <a:t> in one relation that refers to a </a:t>
            </a:r>
            <a:r>
              <a:rPr lang="en-US" dirty="0" err="1"/>
              <a:t>tuple</a:t>
            </a:r>
            <a:r>
              <a:rPr lang="en-US" dirty="0"/>
              <a:t> in a second relation </a:t>
            </a:r>
            <a:r>
              <a:rPr lang="en-US" b="1" dirty="0"/>
              <a:t>MUST</a:t>
            </a:r>
            <a:r>
              <a:rPr lang="en-US" dirty="0"/>
              <a:t> refer to an existing </a:t>
            </a:r>
            <a:r>
              <a:rPr lang="en-US" dirty="0" err="1"/>
              <a:t>tuple</a:t>
            </a:r>
            <a:endParaRPr lang="en-US" dirty="0"/>
          </a:p>
          <a:p>
            <a:pPr lvl="2"/>
            <a:r>
              <a:rPr lang="en-US" sz="1600" dirty="0"/>
              <a:t>You can’t put in “placeholder” references – every reference must be resolvable when you make the reference</a:t>
            </a:r>
          </a:p>
          <a:p>
            <a:pPr lvl="1"/>
            <a:r>
              <a:rPr lang="en-US" dirty="0"/>
              <a:t>Uses the concept of a </a:t>
            </a:r>
            <a:r>
              <a:rPr lang="en-US" i="1" dirty="0"/>
              <a:t>foreign key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Schema-based constraints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6152" y="2066543"/>
            <a:ext cx="3264408" cy="3877057"/>
          </a:xfrm>
        </p:spPr>
        <p:txBody>
          <a:bodyPr/>
          <a:lstStyle/>
          <a:p>
            <a:r>
              <a:rPr lang="en-US" sz="2400" dirty="0"/>
              <a:t>Where do referential integrity constraints come from?</a:t>
            </a:r>
          </a:p>
          <a:p>
            <a:pPr lvl="1"/>
            <a:r>
              <a:rPr lang="en-US" sz="2000" dirty="0"/>
              <a:t>Connections in the data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4272" y="1953768"/>
            <a:ext cx="6635084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constraints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Semantic integrity constraints</a:t>
            </a:r>
            <a:endParaRPr lang="en-US" dirty="0"/>
          </a:p>
          <a:p>
            <a:pPr lvl="1"/>
            <a:r>
              <a:rPr lang="en-US" dirty="0"/>
              <a:t>Constraints that come from outside the basic relationships between </a:t>
            </a:r>
            <a:r>
              <a:rPr lang="en-US" dirty="0" err="1"/>
              <a:t>tuples</a:t>
            </a:r>
            <a:endParaRPr lang="en-US" dirty="0"/>
          </a:p>
          <a:p>
            <a:pPr lvl="2"/>
            <a:r>
              <a:rPr lang="en-US" sz="1600" dirty="0"/>
              <a:t>“Business rules” </a:t>
            </a:r>
          </a:p>
          <a:p>
            <a:pPr lvl="3"/>
            <a:r>
              <a:rPr lang="en-US" sz="1600" dirty="0"/>
              <a:t>“no employee can have a salary larger than their supervisor”</a:t>
            </a:r>
          </a:p>
          <a:p>
            <a:pPr lvl="3"/>
            <a:r>
              <a:rPr lang="en-US" sz="1600" dirty="0"/>
              <a:t>“no employee can log more than 60 hours of time in a week”</a:t>
            </a:r>
            <a:endParaRPr lang="en-US" sz="1600" i="1" dirty="0"/>
          </a:p>
          <a:p>
            <a:pPr lvl="1"/>
            <a:r>
              <a:rPr lang="en-US" dirty="0"/>
              <a:t>Usually modeled at the application level, but sometimes can be modeled in the database</a:t>
            </a:r>
          </a:p>
          <a:p>
            <a:pPr lvl="2"/>
            <a:r>
              <a:rPr lang="en-US" sz="1600" dirty="0"/>
              <a:t>“Triggers” – “when event X occurs perform action Y”</a:t>
            </a:r>
          </a:p>
          <a:p>
            <a:pPr lvl="2"/>
            <a:r>
              <a:rPr lang="en-US" sz="1600" dirty="0"/>
              <a:t>“Assertions” – “make sure that no matter what action X does, condition Y is always true”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6152" y="2002536"/>
            <a:ext cx="8994648" cy="4128390"/>
          </a:xfrm>
        </p:spPr>
        <p:txBody>
          <a:bodyPr/>
          <a:lstStyle/>
          <a:p>
            <a:r>
              <a:rPr lang="en-US" dirty="0"/>
              <a:t>The relational model has two types of operations:</a:t>
            </a:r>
          </a:p>
          <a:p>
            <a:pPr lvl="1"/>
            <a:r>
              <a:rPr lang="en-US" dirty="0"/>
              <a:t>Retrievals</a:t>
            </a:r>
          </a:p>
          <a:p>
            <a:pPr lvl="2"/>
            <a:r>
              <a:rPr lang="en-US" sz="1600" dirty="0"/>
              <a:t>Getting information out of the database</a:t>
            </a:r>
          </a:p>
          <a:p>
            <a:pPr lvl="1"/>
            <a:r>
              <a:rPr lang="en-US" dirty="0"/>
              <a:t>Updates</a:t>
            </a:r>
          </a:p>
          <a:p>
            <a:pPr lvl="2"/>
            <a:r>
              <a:rPr lang="en-US" sz="1600" dirty="0"/>
              <a:t>Adding/changing information in the database</a:t>
            </a:r>
          </a:p>
          <a:p>
            <a:pPr lvl="2"/>
            <a:r>
              <a:rPr lang="en-US" sz="1600" dirty="0"/>
              <a:t>Different kinds of updates:</a:t>
            </a:r>
          </a:p>
          <a:p>
            <a:pPr lvl="3"/>
            <a:r>
              <a:rPr lang="en-US" sz="1600" dirty="0"/>
              <a:t>INSERT</a:t>
            </a:r>
          </a:p>
          <a:p>
            <a:pPr lvl="4"/>
            <a:r>
              <a:rPr lang="en-US" sz="1600" dirty="0"/>
              <a:t>Add new </a:t>
            </a:r>
            <a:r>
              <a:rPr lang="en-US" sz="1600" dirty="0" err="1"/>
              <a:t>tuple</a:t>
            </a:r>
            <a:r>
              <a:rPr lang="en-US" sz="1600" dirty="0"/>
              <a:t> to a relation</a:t>
            </a:r>
          </a:p>
          <a:p>
            <a:pPr lvl="3"/>
            <a:r>
              <a:rPr lang="en-US" sz="1600" dirty="0"/>
              <a:t>DELETE</a:t>
            </a:r>
          </a:p>
          <a:p>
            <a:pPr lvl="4"/>
            <a:r>
              <a:rPr lang="en-US" sz="1600" dirty="0"/>
              <a:t>Remove a </a:t>
            </a:r>
            <a:r>
              <a:rPr lang="en-US" sz="1600" dirty="0" err="1"/>
              <a:t>tuple</a:t>
            </a:r>
            <a:r>
              <a:rPr lang="en-US" sz="1600" dirty="0"/>
              <a:t> from a relation</a:t>
            </a:r>
          </a:p>
          <a:p>
            <a:pPr lvl="3"/>
            <a:r>
              <a:rPr lang="en-US" sz="1600" dirty="0"/>
              <a:t>UPDATE</a:t>
            </a:r>
          </a:p>
          <a:p>
            <a:pPr lvl="4"/>
            <a:r>
              <a:rPr lang="en-US" sz="1600" dirty="0"/>
              <a:t>Change an attribute value in a </a:t>
            </a:r>
            <a:r>
              <a:rPr lang="en-US" sz="1600" dirty="0" err="1"/>
              <a:t>tuple</a:t>
            </a:r>
            <a:r>
              <a:rPr lang="en-US" sz="1600" dirty="0"/>
              <a:t> in a relation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1451C-7B6C-4C56-A74A-808F187B0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ALERTS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B3B6D-611C-426B-9E2C-131AE700E9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400"/>
              <a:t>ER Diagram HW is due Thursday by the end of class</a:t>
            </a:r>
          </a:p>
          <a:p>
            <a:pPr lvl="2"/>
            <a:endParaRPr lang="en-US" sz="2000"/>
          </a:p>
          <a:p>
            <a:pPr lvl="1"/>
            <a:r>
              <a:rPr lang="en-US" sz="2400"/>
              <a:t>Read Hoberman chapters 7-9</a:t>
            </a:r>
          </a:p>
        </p:txBody>
      </p:sp>
    </p:spTree>
    <p:extLst>
      <p:ext uri="{BB962C8B-B14F-4D97-AF65-F5344CB8AC3E}">
        <p14:creationId xmlns:p14="http://schemas.microsoft.com/office/powerpoint/2010/main" val="3749420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Updates &amp; Constraints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108201"/>
            <a:ext cx="10222992" cy="3760891"/>
          </a:xfrm>
        </p:spPr>
        <p:txBody>
          <a:bodyPr/>
          <a:lstStyle/>
          <a:p>
            <a:r>
              <a:rPr lang="en-US" dirty="0"/>
              <a:t>The DBMS must make sure that updates are not allowed to violate integrity constraints</a:t>
            </a:r>
          </a:p>
          <a:p>
            <a:pPr lvl="1"/>
            <a:r>
              <a:rPr lang="en-US" dirty="0"/>
              <a:t>Check to make sure that attributes in an INSERT do not violate constraints</a:t>
            </a:r>
          </a:p>
          <a:p>
            <a:pPr lvl="1"/>
            <a:r>
              <a:rPr lang="en-US" dirty="0"/>
              <a:t>DELETE can cause referential constraint violations</a:t>
            </a:r>
          </a:p>
          <a:p>
            <a:pPr lvl="2"/>
            <a:r>
              <a:rPr lang="en-US" sz="1600" dirty="0"/>
              <a:t>Removing a </a:t>
            </a:r>
            <a:r>
              <a:rPr lang="en-US" sz="1600" dirty="0" err="1"/>
              <a:t>tuple</a:t>
            </a:r>
            <a:r>
              <a:rPr lang="en-US" sz="1600" dirty="0"/>
              <a:t> being referred to by another </a:t>
            </a:r>
            <a:r>
              <a:rPr lang="en-US" sz="1600" dirty="0" err="1"/>
              <a:t>tuple</a:t>
            </a:r>
            <a:endParaRPr lang="en-US" sz="1600" dirty="0"/>
          </a:p>
          <a:p>
            <a:pPr lvl="1"/>
            <a:r>
              <a:rPr lang="en-US" dirty="0"/>
              <a:t>UPDATE can cause referential constraint violations</a:t>
            </a:r>
          </a:p>
          <a:p>
            <a:pPr lvl="2"/>
            <a:r>
              <a:rPr lang="en-US" sz="1600" dirty="0"/>
              <a:t>Changing a </a:t>
            </a:r>
            <a:r>
              <a:rPr lang="en-US" sz="1600" i="1" dirty="0"/>
              <a:t>primary key</a:t>
            </a:r>
            <a:r>
              <a:rPr lang="en-US" sz="1600" dirty="0"/>
              <a:t> can cause all sorts of referential problems for any </a:t>
            </a:r>
            <a:r>
              <a:rPr lang="en-US" sz="1600" dirty="0" err="1"/>
              <a:t>tuple</a:t>
            </a:r>
            <a:r>
              <a:rPr lang="en-US" sz="1600" dirty="0"/>
              <a:t> referring to the updated </a:t>
            </a:r>
            <a:r>
              <a:rPr lang="en-US" sz="1600" dirty="0" err="1"/>
              <a:t>tuple</a:t>
            </a:r>
            <a:endParaRPr lang="en-US" sz="1600" dirty="0"/>
          </a:p>
          <a:p>
            <a:pPr lvl="2"/>
            <a:r>
              <a:rPr lang="en-US" sz="1600" dirty="0"/>
              <a:t>Changing a </a:t>
            </a:r>
            <a:r>
              <a:rPr lang="en-US" sz="1600" i="1" dirty="0"/>
              <a:t>foreign key</a:t>
            </a:r>
            <a:r>
              <a:rPr lang="en-US" sz="1600" dirty="0"/>
              <a:t> can only happen if the </a:t>
            </a:r>
            <a:r>
              <a:rPr lang="en-US" sz="1600" dirty="0" err="1"/>
              <a:t>tuple</a:t>
            </a:r>
            <a:r>
              <a:rPr lang="en-US" sz="1600" dirty="0"/>
              <a:t> the foreign key refers to already exists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Next Time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EB7F1A-7432-4281-F4DA-A7EA386DF4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>
                <a:solidFill>
                  <a:schemeClr val="accent5"/>
                </a:solidFill>
              </a:rPr>
              <a:t>Mapping ER Models to Relational Models</a:t>
            </a:r>
            <a:endParaRPr lang="en-US">
              <a:solidFill>
                <a:schemeClr val="accent5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Relational Model Concepts</a:t>
            </a:r>
          </a:p>
        </p:txBody>
      </p:sp>
      <p:pic>
        <p:nvPicPr>
          <p:cNvPr id="6" name="Picture 6" descr="fig05_01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424" b="18307"/>
          <a:stretch/>
        </p:blipFill>
        <p:spPr bwMode="auto">
          <a:xfrm>
            <a:off x="2971800" y="3386537"/>
            <a:ext cx="6591300" cy="251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2667000" y="3352800"/>
            <a:ext cx="67056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962400" y="3581400"/>
            <a:ext cx="54102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101701" y="4580860"/>
            <a:ext cx="9144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3584" y="2057400"/>
            <a:ext cx="8891016" cy="1801368"/>
          </a:xfrm>
        </p:spPr>
        <p:txBody>
          <a:bodyPr>
            <a:normAutofit/>
          </a:bodyPr>
          <a:lstStyle/>
          <a:p>
            <a:r>
              <a:rPr lang="en-US" dirty="0"/>
              <a:t>Fundamental concept: the </a:t>
            </a:r>
            <a:r>
              <a:rPr lang="en-US" i="1" dirty="0"/>
              <a:t>relation</a:t>
            </a:r>
            <a:endParaRPr lang="en-US" dirty="0"/>
          </a:p>
          <a:p>
            <a:pPr lvl="1"/>
            <a:r>
              <a:rPr lang="en-US" dirty="0"/>
              <a:t>The Relational Model represents an entire database as a collection of </a:t>
            </a:r>
            <a:r>
              <a:rPr lang="en-US" i="1" dirty="0"/>
              <a:t>relations</a:t>
            </a:r>
            <a:endParaRPr lang="en-US" dirty="0"/>
          </a:p>
          <a:p>
            <a:pPr lvl="1"/>
            <a:r>
              <a:rPr lang="en-US" dirty="0"/>
              <a:t>Idea of a relation: A table of values</a:t>
            </a:r>
          </a:p>
          <a:p>
            <a:pPr lvl="2"/>
            <a:r>
              <a:rPr lang="en-US" dirty="0"/>
              <a:t>Each row is some collection of facts about an entity</a:t>
            </a:r>
          </a:p>
          <a:p>
            <a:pPr lvl="2"/>
            <a:r>
              <a:rPr lang="en-US" dirty="0"/>
              <a:t>Each column is a single attribute about the entities in the table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Relational Model Concepts</a:t>
            </a:r>
          </a:p>
        </p:txBody>
      </p:sp>
      <p:pic>
        <p:nvPicPr>
          <p:cNvPr id="6" name="Picture 6" descr="fig05_0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8307"/>
          <a:stretch>
            <a:fillRect/>
          </a:stretch>
        </p:blipFill>
        <p:spPr bwMode="auto">
          <a:xfrm>
            <a:off x="2286000" y="3752297"/>
            <a:ext cx="7277100" cy="251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0640" y="2005584"/>
            <a:ext cx="8229600" cy="19812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i="1" dirty="0" err="1"/>
              <a:t>Tuple</a:t>
            </a:r>
            <a:r>
              <a:rPr lang="en-US" dirty="0"/>
              <a:t> – one row of a relation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i="1" dirty="0"/>
              <a:t>Attribute</a:t>
            </a:r>
            <a:r>
              <a:rPr lang="en-US" dirty="0"/>
              <a:t> – one column of a relation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i="1" dirty="0"/>
              <a:t>Relation</a:t>
            </a:r>
            <a:r>
              <a:rPr lang="en-US" dirty="0"/>
              <a:t> – the whole table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i="1" dirty="0"/>
              <a:t>Domain of an Attribute</a:t>
            </a:r>
            <a:r>
              <a:rPr lang="en-US" dirty="0"/>
              <a:t> – all the values that attribute can have</a:t>
            </a:r>
            <a:endParaRPr lang="en-US" i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Domain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5296" y="2048256"/>
            <a:ext cx="8985504" cy="4206240"/>
          </a:xfrm>
        </p:spPr>
        <p:txBody>
          <a:bodyPr/>
          <a:lstStyle/>
          <a:p>
            <a:r>
              <a:rPr lang="en-US" dirty="0"/>
              <a:t>All the possible values an attribute can take</a:t>
            </a:r>
          </a:p>
          <a:p>
            <a:pPr lvl="1"/>
            <a:r>
              <a:rPr lang="en-US" dirty="0"/>
              <a:t>Atomic</a:t>
            </a:r>
          </a:p>
          <a:p>
            <a:pPr lvl="1"/>
            <a:r>
              <a:rPr lang="en-US" dirty="0"/>
              <a:t>Remember your mathematics?</a:t>
            </a:r>
          </a:p>
          <a:p>
            <a:pPr lvl="1"/>
            <a:r>
              <a:rPr lang="en-US" dirty="0"/>
              <a:t>Example domains:</a:t>
            </a:r>
          </a:p>
          <a:p>
            <a:pPr lvl="2"/>
            <a:r>
              <a:rPr lang="en-US" sz="1600" dirty="0"/>
              <a:t>US Phone Numbers: the set of all 10-digit phone numbers</a:t>
            </a:r>
          </a:p>
          <a:p>
            <a:pPr lvl="2"/>
            <a:r>
              <a:rPr lang="en-US" sz="1600"/>
              <a:t>Social </a:t>
            </a:r>
            <a:r>
              <a:rPr lang="en-US" sz="1600" dirty="0"/>
              <a:t>Security Numbers: the set of all 9-digit numbers</a:t>
            </a:r>
          </a:p>
          <a:p>
            <a:pPr lvl="2"/>
            <a:r>
              <a:rPr lang="en-US" sz="1600" dirty="0"/>
              <a:t>Names: the set of all possible names</a:t>
            </a:r>
          </a:p>
          <a:p>
            <a:pPr lvl="2"/>
            <a:r>
              <a:rPr lang="en-US" sz="1600" dirty="0"/>
              <a:t>GPAs: the set of all possible values between 0.0 and 4.0</a:t>
            </a:r>
          </a:p>
          <a:p>
            <a:pPr lvl="1"/>
            <a:r>
              <a:rPr lang="en-US" i="1" dirty="0"/>
              <a:t>Data type</a:t>
            </a:r>
            <a:r>
              <a:rPr lang="en-US" dirty="0"/>
              <a:t>: a format for a domain</a:t>
            </a:r>
          </a:p>
          <a:p>
            <a:pPr lvl="2"/>
            <a:r>
              <a:rPr lang="en-US" sz="1600" dirty="0"/>
              <a:t>US Phone Numbers: (</a:t>
            </a:r>
            <a:r>
              <a:rPr lang="en-US" sz="1600" dirty="0" err="1"/>
              <a:t>ddd</a:t>
            </a:r>
            <a:r>
              <a:rPr lang="en-US" sz="1600" dirty="0"/>
              <a:t>)</a:t>
            </a:r>
            <a:r>
              <a:rPr lang="en-US" sz="1600" dirty="0" err="1"/>
              <a:t>ddd-dddd</a:t>
            </a:r>
            <a:endParaRPr lang="en-US" sz="1600" dirty="0"/>
          </a:p>
          <a:p>
            <a:pPr lvl="2"/>
            <a:r>
              <a:rPr lang="en-US" sz="1600" dirty="0"/>
              <a:t>GPAs: any real-valued number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 Schema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-342900"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800" dirty="0"/>
              <a:t>Denoted by </a:t>
            </a:r>
            <a:r>
              <a:rPr lang="en-US" sz="2800" i="1" dirty="0"/>
              <a:t>R</a:t>
            </a:r>
            <a:r>
              <a:rPr lang="en-US" sz="2800" dirty="0"/>
              <a:t>(</a:t>
            </a:r>
            <a:r>
              <a:rPr lang="en-US" sz="2800" i="1" dirty="0"/>
              <a:t>A</a:t>
            </a:r>
            <a:r>
              <a:rPr lang="en-US" sz="2800" baseline="-25000" dirty="0"/>
              <a:t>1</a:t>
            </a:r>
            <a:r>
              <a:rPr lang="en-US" sz="2800" dirty="0"/>
              <a:t>,</a:t>
            </a:r>
            <a:r>
              <a:rPr lang="en-US" sz="2800" i="1" dirty="0"/>
              <a:t> A</a:t>
            </a:r>
            <a:r>
              <a:rPr lang="en-US" sz="2800" baseline="-25000" dirty="0"/>
              <a:t>2</a:t>
            </a:r>
            <a:r>
              <a:rPr lang="en-US" sz="2800" dirty="0"/>
              <a:t>, ...,</a:t>
            </a:r>
            <a:r>
              <a:rPr lang="en-US" sz="2800" i="1" dirty="0"/>
              <a:t>A</a:t>
            </a:r>
            <a:r>
              <a:rPr lang="en-US" sz="2800" i="1" baseline="-25000" dirty="0"/>
              <a:t>n</a:t>
            </a:r>
            <a:r>
              <a:rPr lang="en-US" sz="2800" dirty="0"/>
              <a:t>)</a:t>
            </a:r>
          </a:p>
          <a:p>
            <a:pPr lvl="1"/>
            <a:r>
              <a:rPr lang="en-US" dirty="0"/>
              <a:t>Consists of a relation name and a list of attributes</a:t>
            </a:r>
          </a:p>
          <a:p>
            <a:pPr lvl="1"/>
            <a:r>
              <a:rPr lang="en-US" dirty="0"/>
              <a:t>Description of what the relation should contain</a:t>
            </a:r>
          </a:p>
          <a:p>
            <a:r>
              <a:rPr lang="en-US" dirty="0"/>
              <a:t>STUDENT relation:</a:t>
            </a:r>
          </a:p>
          <a:p>
            <a:pPr lvl="1"/>
            <a:r>
              <a:rPr lang="en-US" dirty="0"/>
              <a:t>STUDENT(Name, SSN, Address, GPA)</a:t>
            </a:r>
          </a:p>
          <a:p>
            <a:pPr lvl="1"/>
            <a:r>
              <a:rPr lang="en-US" dirty="0"/>
              <a:t>Can also include data type:</a:t>
            </a:r>
          </a:p>
          <a:p>
            <a:pPr lvl="1"/>
            <a:r>
              <a:rPr lang="en-US" dirty="0"/>
              <a:t>STUDENT(</a:t>
            </a:r>
            <a:r>
              <a:rPr lang="en-US" dirty="0" err="1"/>
              <a:t>Name:String</a:t>
            </a:r>
            <a:r>
              <a:rPr lang="en-US" dirty="0"/>
              <a:t>, </a:t>
            </a:r>
            <a:r>
              <a:rPr lang="en-US" dirty="0" err="1"/>
              <a:t>SSN:Social_Security_</a:t>
            </a:r>
            <a:r>
              <a:rPr lang="en-US" err="1"/>
              <a:t>Nums</a:t>
            </a:r>
            <a:r>
              <a:rPr lang="en-US"/>
              <a:t>, Address</a:t>
            </a:r>
            <a:r>
              <a:rPr lang="en-US" dirty="0"/>
              <a:t>: String, GPA: Real)</a:t>
            </a:r>
          </a:p>
          <a:p>
            <a:r>
              <a:rPr lang="en-US" b="1" dirty="0"/>
              <a:t>Degree</a:t>
            </a:r>
            <a:r>
              <a:rPr lang="en-US" dirty="0"/>
              <a:t> (or </a:t>
            </a:r>
            <a:r>
              <a:rPr lang="en-US" b="1" dirty="0" err="1"/>
              <a:t>arity</a:t>
            </a:r>
            <a:r>
              <a:rPr lang="en-US" dirty="0"/>
              <a:t>) of a relation </a:t>
            </a:r>
          </a:p>
          <a:p>
            <a:pPr lvl="1"/>
            <a:r>
              <a:rPr lang="en-US" dirty="0"/>
              <a:t>Number of attributes n of its relation schema</a:t>
            </a:r>
          </a:p>
          <a:p>
            <a:pPr lvl="2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981200" y="5943600"/>
            <a:ext cx="83058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3104" y="1987297"/>
            <a:ext cx="9780478" cy="3124200"/>
          </a:xfrm>
        </p:spPr>
        <p:txBody>
          <a:bodyPr/>
          <a:lstStyle/>
          <a:p>
            <a:r>
              <a:rPr lang="en-US" dirty="0"/>
              <a:t>A particular set of tuples for a given relation schema (also known as a </a:t>
            </a:r>
            <a:r>
              <a:rPr lang="en-US" i="1" dirty="0"/>
              <a:t>relation state</a:t>
            </a:r>
            <a:r>
              <a:rPr lang="en-US" dirty="0"/>
              <a:t>)</a:t>
            </a:r>
          </a:p>
          <a:p>
            <a:pPr lvl="2"/>
            <a:r>
              <a:rPr lang="en-US" sz="1600" dirty="0"/>
              <a:t>Set of </a:t>
            </a:r>
            <a:r>
              <a:rPr lang="en-US" sz="1600" b="1" i="1" dirty="0"/>
              <a:t>n</a:t>
            </a:r>
            <a:r>
              <a:rPr lang="en-US" sz="1600" b="1" dirty="0"/>
              <a:t>-tuples</a:t>
            </a:r>
            <a:r>
              <a:rPr lang="en-US" sz="1600" dirty="0"/>
              <a:t> </a:t>
            </a:r>
            <a:r>
              <a:rPr lang="en-US" sz="1600" i="1" dirty="0"/>
              <a:t>r = </a:t>
            </a:r>
            <a:r>
              <a:rPr lang="en-US" sz="1600" dirty="0"/>
              <a:t>{</a:t>
            </a:r>
            <a:r>
              <a:rPr lang="en-US" sz="1600" i="1" dirty="0"/>
              <a:t>t</a:t>
            </a:r>
            <a:r>
              <a:rPr lang="en-US" sz="1600" baseline="-25000" dirty="0"/>
              <a:t>1</a:t>
            </a:r>
            <a:r>
              <a:rPr lang="en-US" sz="1600" dirty="0"/>
              <a:t>,</a:t>
            </a:r>
            <a:r>
              <a:rPr lang="en-US" sz="1600" i="1" dirty="0"/>
              <a:t> t</a:t>
            </a:r>
            <a:r>
              <a:rPr lang="en-US" sz="1600" i="1" baseline="-25000" dirty="0"/>
              <a:t>2</a:t>
            </a:r>
            <a:r>
              <a:rPr lang="en-US" sz="1600" dirty="0"/>
              <a:t>, ..., </a:t>
            </a:r>
            <a:r>
              <a:rPr lang="en-US" sz="1600" i="1" dirty="0"/>
              <a:t>t</a:t>
            </a:r>
            <a:r>
              <a:rPr lang="en-US" sz="1600" i="1" baseline="-25000" dirty="0"/>
              <a:t>m</a:t>
            </a:r>
            <a:r>
              <a:rPr lang="en-US" sz="1600" dirty="0"/>
              <a:t>}</a:t>
            </a:r>
          </a:p>
          <a:p>
            <a:pPr lvl="2"/>
            <a:r>
              <a:rPr lang="en-US" sz="1600" dirty="0"/>
              <a:t>The “state” of the relation is its current configuration (i.e. current contents)</a:t>
            </a:r>
          </a:p>
          <a:p>
            <a:pPr lvl="1"/>
            <a:r>
              <a:rPr lang="en-US" dirty="0"/>
              <a:t>Each </a:t>
            </a:r>
            <a:r>
              <a:rPr lang="en-US" i="1" dirty="0" err="1"/>
              <a:t>tuple</a:t>
            </a:r>
            <a:r>
              <a:rPr lang="en-US" i="1" dirty="0"/>
              <a:t> </a:t>
            </a:r>
            <a:r>
              <a:rPr lang="en-US" dirty="0"/>
              <a:t>in the set is an </a:t>
            </a:r>
            <a:r>
              <a:rPr lang="en-US" i="1" dirty="0"/>
              <a:t>ordered</a:t>
            </a:r>
            <a:r>
              <a:rPr lang="en-US" dirty="0"/>
              <a:t> list of values</a:t>
            </a:r>
          </a:p>
          <a:p>
            <a:pPr lvl="2"/>
            <a:r>
              <a:rPr lang="en-US" sz="1600" dirty="0"/>
              <a:t>Each element of the </a:t>
            </a:r>
            <a:r>
              <a:rPr lang="en-US" sz="1600" dirty="0" err="1"/>
              <a:t>tuple</a:t>
            </a:r>
            <a:r>
              <a:rPr lang="en-US" sz="1600" dirty="0"/>
              <a:t> corresponds to a particular </a:t>
            </a:r>
            <a:r>
              <a:rPr lang="en-US" sz="1600" i="1" dirty="0"/>
              <a:t>attribute</a:t>
            </a:r>
            <a:r>
              <a:rPr lang="en-US" sz="1600" dirty="0"/>
              <a:t> for the relation</a:t>
            </a:r>
          </a:p>
        </p:txBody>
      </p:sp>
      <p:pic>
        <p:nvPicPr>
          <p:cNvPr id="5" name="Picture 6" descr="fig05_0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8307"/>
          <a:stretch>
            <a:fillRect/>
          </a:stretch>
        </p:blipFill>
        <p:spPr bwMode="auto">
          <a:xfrm>
            <a:off x="2438400" y="3767728"/>
            <a:ext cx="7277100" cy="251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Characteristics of Relations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2728" y="1993392"/>
            <a:ext cx="8958072" cy="4137534"/>
          </a:xfrm>
        </p:spPr>
        <p:txBody>
          <a:bodyPr>
            <a:normAutofit fontScale="85000" lnSpcReduction="20000"/>
          </a:bodyPr>
          <a:lstStyle/>
          <a:p>
            <a:r>
              <a:rPr lang="en-US" sz="2400" dirty="0"/>
              <a:t>Ordering of </a:t>
            </a:r>
            <a:r>
              <a:rPr lang="en-US" sz="2400" dirty="0" err="1"/>
              <a:t>tuples</a:t>
            </a:r>
            <a:endParaRPr lang="en-US" sz="2400" dirty="0"/>
          </a:p>
          <a:p>
            <a:pPr lvl="1"/>
            <a:r>
              <a:rPr lang="en-US" sz="2000" dirty="0"/>
              <a:t>Relation is a </a:t>
            </a:r>
            <a:r>
              <a:rPr lang="en-US" sz="2000" i="1" dirty="0"/>
              <a:t>set</a:t>
            </a:r>
            <a:endParaRPr lang="en-US" sz="2000" dirty="0"/>
          </a:p>
          <a:p>
            <a:pPr lvl="1"/>
            <a:r>
              <a:rPr lang="en-US" sz="2000" dirty="0"/>
              <a:t>Sets have no order</a:t>
            </a:r>
          </a:p>
          <a:p>
            <a:pPr lvl="1"/>
            <a:r>
              <a:rPr lang="en-US" sz="2000" dirty="0"/>
              <a:t>Relation is not sensitive to ordering of </a:t>
            </a:r>
            <a:r>
              <a:rPr lang="en-US" sz="2000" dirty="0" err="1"/>
              <a:t>tuples</a:t>
            </a:r>
            <a:endParaRPr lang="en-US" sz="2000" dirty="0"/>
          </a:p>
          <a:p>
            <a:r>
              <a:rPr lang="en-US" sz="2400" dirty="0"/>
              <a:t>Uniqueness of </a:t>
            </a:r>
            <a:r>
              <a:rPr lang="en-US" sz="2400" dirty="0" err="1"/>
              <a:t>tuples</a:t>
            </a:r>
            <a:endParaRPr lang="en-US" sz="2400" dirty="0"/>
          </a:p>
          <a:p>
            <a:pPr lvl="1"/>
            <a:r>
              <a:rPr lang="en-US" sz="2000" dirty="0"/>
              <a:t>No duplicate </a:t>
            </a:r>
            <a:r>
              <a:rPr lang="en-US" sz="2000" dirty="0" err="1"/>
              <a:t>tuples</a:t>
            </a:r>
            <a:r>
              <a:rPr lang="en-US" sz="2000" dirty="0"/>
              <a:t> in a relation!</a:t>
            </a:r>
          </a:p>
          <a:p>
            <a:r>
              <a:rPr lang="en-US" sz="2400" dirty="0"/>
              <a:t>Unknown values</a:t>
            </a:r>
          </a:p>
          <a:p>
            <a:pPr lvl="1"/>
            <a:r>
              <a:rPr lang="en-US" sz="2000" dirty="0"/>
              <a:t>NULL value – used when value can’t be known or does not exist</a:t>
            </a:r>
          </a:p>
          <a:p>
            <a:r>
              <a:rPr lang="en-US" sz="2400" dirty="0"/>
              <a:t>Interpretation</a:t>
            </a:r>
          </a:p>
          <a:p>
            <a:pPr lvl="1"/>
            <a:r>
              <a:rPr lang="en-US" sz="2000" dirty="0"/>
              <a:t>Relation is an </a:t>
            </a:r>
            <a:r>
              <a:rPr lang="en-US" sz="2000" i="1" dirty="0"/>
              <a:t>assertion of facts</a:t>
            </a:r>
            <a:endParaRPr lang="en-US" sz="2000" dirty="0"/>
          </a:p>
          <a:p>
            <a:pPr lvl="1"/>
            <a:r>
              <a:rPr lang="en-US" sz="2000" dirty="0"/>
              <a:t>Each </a:t>
            </a:r>
            <a:r>
              <a:rPr lang="en-US" sz="2000" dirty="0" err="1"/>
              <a:t>tuple</a:t>
            </a:r>
            <a:r>
              <a:rPr lang="en-US" sz="2000" dirty="0"/>
              <a:t> can be thought of as a fact about the world</a:t>
            </a:r>
          </a:p>
          <a:p>
            <a:pPr lvl="2"/>
            <a:r>
              <a:rPr lang="en-US" sz="1900" dirty="0"/>
              <a:t>Or as a predicate in </a:t>
            </a:r>
            <a:r>
              <a:rPr lang="en-US" sz="1900" i="1" dirty="0"/>
              <a:t>first order logic</a:t>
            </a:r>
            <a:endParaRPr lang="en-US" sz="1900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Characteristics of Relations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1225296" y="2039112"/>
            <a:ext cx="9930384" cy="4091814"/>
          </a:xfrm>
        </p:spPr>
        <p:txBody>
          <a:bodyPr/>
          <a:lstStyle/>
          <a:p>
            <a:r>
              <a:rPr lang="en-US" dirty="0"/>
              <a:t>Order of attributes and values is not that important </a:t>
            </a:r>
          </a:p>
          <a:p>
            <a:pPr lvl="1"/>
            <a:r>
              <a:rPr lang="en-US" sz="2000" dirty="0"/>
              <a:t>As long as correspondence between attributes and values maintained</a:t>
            </a:r>
          </a:p>
          <a:p>
            <a:r>
              <a:rPr lang="en-US" dirty="0"/>
              <a:t>Alternative definition of a relation </a:t>
            </a:r>
          </a:p>
          <a:p>
            <a:pPr lvl="1"/>
            <a:r>
              <a:rPr lang="en-US" sz="2000" dirty="0"/>
              <a:t>Tuple considered as a set of (&lt;attribute&gt;, &lt;value&gt;) pairs</a:t>
            </a:r>
          </a:p>
          <a:p>
            <a:pPr lvl="1"/>
            <a:r>
              <a:rPr lang="en-US" sz="2000" dirty="0"/>
              <a:t>Each pair gives the value of the mapping from an attribute </a:t>
            </a:r>
            <a:r>
              <a:rPr lang="en-US" sz="2000" i="1" dirty="0"/>
              <a:t>A</a:t>
            </a:r>
            <a:r>
              <a:rPr lang="en-US" sz="2000" i="1" baseline="-25000" dirty="0"/>
              <a:t>i</a:t>
            </a:r>
            <a:r>
              <a:rPr lang="en-US" sz="2000" dirty="0"/>
              <a:t> to a value </a:t>
            </a:r>
            <a:r>
              <a:rPr lang="en-US" sz="2000" i="1" dirty="0"/>
              <a:t>v</a:t>
            </a:r>
            <a:r>
              <a:rPr lang="en-US" sz="2000" i="1" baseline="-25000" dirty="0"/>
              <a:t>i </a:t>
            </a:r>
            <a:r>
              <a:rPr lang="en-US" sz="2000" dirty="0"/>
              <a:t>from </a:t>
            </a:r>
            <a:r>
              <a:rPr lang="en-US" sz="2000" dirty="0" err="1"/>
              <a:t>dom</a:t>
            </a:r>
            <a:r>
              <a:rPr lang="en-US" sz="2000" dirty="0"/>
              <a:t>(</a:t>
            </a:r>
            <a:r>
              <a:rPr lang="en-US" sz="2000" i="1" dirty="0"/>
              <a:t>A</a:t>
            </a:r>
            <a:r>
              <a:rPr lang="en-US" sz="2000" i="1" baseline="-25000" dirty="0"/>
              <a:t>i</a:t>
            </a:r>
            <a:r>
              <a:rPr lang="en-US" sz="2000" dirty="0"/>
              <a:t>)</a:t>
            </a:r>
          </a:p>
          <a:p>
            <a:r>
              <a:rPr lang="en-US" dirty="0"/>
              <a:t>Use the first definition of relation</a:t>
            </a:r>
          </a:p>
          <a:p>
            <a:pPr lvl="1"/>
            <a:r>
              <a:rPr lang="en-US" sz="2000" dirty="0"/>
              <a:t>Attributes and the values within tuples are ordered</a:t>
            </a:r>
          </a:p>
          <a:p>
            <a:pPr lvl="1"/>
            <a:r>
              <a:rPr lang="en-US" sz="2000" dirty="0"/>
              <a:t>Simpler notation</a:t>
            </a:r>
          </a:p>
          <a:p>
            <a:pPr lvl="1"/>
            <a:r>
              <a:rPr lang="en-US" sz="2000" dirty="0"/>
              <a:t>But alternative has application in later formalisms</a:t>
            </a:r>
          </a:p>
        </p:txBody>
      </p:sp>
    </p:spTree>
    <p:extLst>
      <p:ext uri="{BB962C8B-B14F-4D97-AF65-F5344CB8AC3E}">
        <p14:creationId xmlns:p14="http://schemas.microsoft.com/office/powerpoint/2010/main" val="30979753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Calibri Light-Constantia">
      <a:majorFont>
        <a:latin typeface="Calibri Light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 panose="02030602050306030303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1F006B4-A9E1-4F39-85C8-FB836F91934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F3CD65D-61A5-43C9-A837-6EC73C7DA8AB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16377351-63A1-4C2E-8C9A-66CDD70F16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4197</TotalTime>
  <Words>1289</Words>
  <Application>Microsoft Office PowerPoint</Application>
  <PresentationFormat>Widescreen</PresentationFormat>
  <Paragraphs>171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Adelon-Light</vt:lpstr>
      <vt:lpstr>AR ESSENCE</vt:lpstr>
      <vt:lpstr>Arial</vt:lpstr>
      <vt:lpstr>Calibri</vt:lpstr>
      <vt:lpstr>Calibri Light</vt:lpstr>
      <vt:lpstr>Constantia</vt:lpstr>
      <vt:lpstr>Speak Pro</vt:lpstr>
      <vt:lpstr>Wingdings</vt:lpstr>
      <vt:lpstr>RetrospectVTI</vt:lpstr>
      <vt:lpstr>COMP 1100 Data Modeling &amp; Management</vt:lpstr>
      <vt:lpstr>ALERTS</vt:lpstr>
      <vt:lpstr>Relational Model Concepts</vt:lpstr>
      <vt:lpstr>Relational Model Concepts</vt:lpstr>
      <vt:lpstr>Domain</vt:lpstr>
      <vt:lpstr>Relation Schema</vt:lpstr>
      <vt:lpstr>Relation</vt:lpstr>
      <vt:lpstr>Characteristics of Relations</vt:lpstr>
      <vt:lpstr>Characteristics of Relations</vt:lpstr>
      <vt:lpstr>Characteristics of Relations</vt:lpstr>
      <vt:lpstr>Relational Model Constraints</vt:lpstr>
      <vt:lpstr>Schema-based constraints</vt:lpstr>
      <vt:lpstr>Schema-based constraints</vt:lpstr>
      <vt:lpstr>Schema-based constraints</vt:lpstr>
      <vt:lpstr>Schema-based constraints</vt:lpstr>
      <vt:lpstr>Schema-based constraints</vt:lpstr>
      <vt:lpstr>Schema-based constraints</vt:lpstr>
      <vt:lpstr>Other constraints</vt:lpstr>
      <vt:lpstr>Operations</vt:lpstr>
      <vt:lpstr>Updates &amp; Constraints</vt:lpstr>
      <vt:lpstr>Next Time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 2000 Object-Oriented Design</dc:title>
  <dc:creator>Stucki, David</dc:creator>
  <cp:lastModifiedBy>David Stucki</cp:lastModifiedBy>
  <cp:revision>65</cp:revision>
  <dcterms:created xsi:type="dcterms:W3CDTF">2021-01-24T03:14:21Z</dcterms:created>
  <dcterms:modified xsi:type="dcterms:W3CDTF">2024-01-24T02:40:29Z</dcterms:modified>
</cp:coreProperties>
</file>