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sldIdLst>
    <p:sldId id="266" r:id="rId5"/>
    <p:sldId id="310" r:id="rId6"/>
    <p:sldId id="311" r:id="rId7"/>
    <p:sldId id="348" r:id="rId8"/>
    <p:sldId id="258" r:id="rId9"/>
    <p:sldId id="354" r:id="rId10"/>
    <p:sldId id="353" r:id="rId11"/>
    <p:sldId id="355" r:id="rId12"/>
    <p:sldId id="356" r:id="rId13"/>
    <p:sldId id="261" r:id="rId14"/>
    <p:sldId id="262" r:id="rId15"/>
    <p:sldId id="263" r:id="rId16"/>
    <p:sldId id="265" r:id="rId17"/>
    <p:sldId id="352" r:id="rId18"/>
    <p:sldId id="267" r:id="rId19"/>
    <p:sldId id="269" r:id="rId20"/>
    <p:sldId id="268" r:id="rId21"/>
    <p:sldId id="272" r:id="rId22"/>
    <p:sldId id="271" r:id="rId23"/>
    <p:sldId id="264" r:id="rId24"/>
    <p:sldId id="270" r:id="rId25"/>
    <p:sldId id="273" r:id="rId26"/>
    <p:sldId id="274" r:id="rId27"/>
    <p:sldId id="275" r:id="rId28"/>
    <p:sldId id="276" r:id="rId29"/>
    <p:sldId id="279" r:id="rId30"/>
    <p:sldId id="278" r:id="rId31"/>
    <p:sldId id="277" r:id="rId32"/>
    <p:sldId id="280" r:id="rId33"/>
    <p:sldId id="358" r:id="rId34"/>
    <p:sldId id="3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dirty="0"/>
              <a:t>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Learn from the modeling process</a:t>
            </a:r>
          </a:p>
          <a:p>
            <a:pPr lvl="1"/>
            <a:r>
              <a:rPr lang="en-US" sz="2000" dirty="0"/>
              <a:t>Not all elements of your application are going to be obvious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Reduce complexity via abstraction</a:t>
            </a:r>
          </a:p>
          <a:p>
            <a:r>
              <a:rPr lang="en-US" sz="2400">
                <a:solidFill>
                  <a:schemeClr val="accent4"/>
                </a:solidFill>
              </a:rPr>
              <a:t>Communication</a:t>
            </a:r>
            <a:endParaRPr lang="en-US" sz="2400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With team members</a:t>
            </a:r>
          </a:p>
          <a:p>
            <a:pPr lvl="2"/>
            <a:r>
              <a:rPr lang="en-US" sz="1600" dirty="0"/>
              <a:t>Documentation</a:t>
            </a:r>
          </a:p>
          <a:p>
            <a:pPr lvl="1"/>
            <a:r>
              <a:rPr lang="en-US" sz="2000" dirty="0"/>
              <a:t>With stakeholders</a:t>
            </a:r>
          </a:p>
          <a:p>
            <a:pPr lvl="2"/>
            <a:r>
              <a:rPr lang="en-US" sz="1600" dirty="0"/>
              <a:t>At all levels – end users, managers, 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2536"/>
            <a:ext cx="10058400" cy="423399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Helpful for conceptualizing the world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Provides a simple description of a </a:t>
            </a:r>
            <a:r>
              <a:rPr lang="en-US" sz="2400">
                <a:solidFill>
                  <a:schemeClr val="accent6"/>
                </a:solidFill>
              </a:rPr>
              <a:t>complex system, breaking </a:t>
            </a:r>
            <a:r>
              <a:rPr lang="en-US" sz="2400" dirty="0">
                <a:solidFill>
                  <a:schemeClr val="accent6"/>
                </a:solidFill>
              </a:rPr>
              <a:t>the </a:t>
            </a:r>
            <a:r>
              <a:rPr lang="en-US" sz="2400">
                <a:solidFill>
                  <a:schemeClr val="accent6"/>
                </a:solidFill>
              </a:rPr>
              <a:t>world into</a:t>
            </a:r>
            <a:r>
              <a:rPr lang="en-US" sz="2400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Entities</a:t>
            </a:r>
          </a:p>
          <a:p>
            <a:pPr lvl="2"/>
            <a:r>
              <a:rPr lang="en-US" sz="2000" dirty="0"/>
              <a:t>E.g. employee, project, department, student, major, section, etc.</a:t>
            </a:r>
          </a:p>
          <a:p>
            <a:pPr lvl="1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Entity set</a:t>
            </a:r>
          </a:p>
          <a:p>
            <a:pPr lvl="2"/>
            <a:r>
              <a:rPr lang="en-US" sz="2000" dirty="0"/>
              <a:t>E.g. employees, projects, departments, students, etc.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Attributes</a:t>
            </a:r>
          </a:p>
          <a:p>
            <a:pPr lvl="2"/>
            <a:r>
              <a:rPr lang="en-US" sz="2000" dirty="0"/>
              <a:t>E.g. employee – name, address, </a:t>
            </a:r>
            <a:r>
              <a:rPr lang="en-US" sz="2000" dirty="0" err="1"/>
              <a:t>ssn</a:t>
            </a:r>
            <a:r>
              <a:rPr lang="en-US" sz="2000" dirty="0"/>
              <a:t>, etc.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Domain</a:t>
            </a:r>
          </a:p>
          <a:p>
            <a:pPr lvl="2"/>
            <a:r>
              <a:rPr lang="en-US" sz="2000" dirty="0"/>
              <a:t>E.g. </a:t>
            </a:r>
            <a:r>
              <a:rPr lang="en-US" sz="2000" dirty="0" err="1"/>
              <a:t>ssn</a:t>
            </a:r>
            <a:r>
              <a:rPr lang="en-US" sz="2000" dirty="0"/>
              <a:t> – 9 digit number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Database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99991"/>
          </a:xfrm>
        </p:spPr>
        <p:txBody>
          <a:bodyPr>
            <a:normAutofit/>
          </a:bodyPr>
          <a:lstStyle/>
          <a:p>
            <a:r>
              <a:rPr lang="en-US" sz="2400" dirty="0"/>
              <a:t>COMPANY database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Employees</a:t>
            </a:r>
          </a:p>
          <a:p>
            <a:pPr lvl="2"/>
            <a:r>
              <a:rPr lang="en-US" sz="2000" dirty="0"/>
              <a:t>Have </a:t>
            </a:r>
            <a:r>
              <a:rPr lang="en-US" sz="2000" dirty="0" err="1"/>
              <a:t>ssn</a:t>
            </a:r>
            <a:r>
              <a:rPr lang="en-US" sz="2000" dirty="0"/>
              <a:t>, name and address</a:t>
            </a:r>
          </a:p>
          <a:p>
            <a:pPr lvl="2"/>
            <a:r>
              <a:rPr lang="en-US" sz="2000" dirty="0"/>
              <a:t>Work for a department</a:t>
            </a:r>
          </a:p>
          <a:p>
            <a:pPr lvl="2"/>
            <a:r>
              <a:rPr lang="en-US" sz="2000" dirty="0"/>
              <a:t>May work on many projects (or no projects at all)</a:t>
            </a:r>
          </a:p>
          <a:p>
            <a:pPr lvl="1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Departments</a:t>
            </a:r>
          </a:p>
          <a:p>
            <a:pPr lvl="2"/>
            <a:r>
              <a:rPr lang="en-US" sz="2000" dirty="0"/>
              <a:t>Have unique department number and a manager</a:t>
            </a:r>
            <a:endParaRPr lang="en-US" sz="1600" dirty="0"/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Projects</a:t>
            </a:r>
          </a:p>
          <a:p>
            <a:pPr lvl="2"/>
            <a:r>
              <a:rPr lang="en-US" sz="2000" dirty="0"/>
              <a:t>Have unique project number, location and name</a:t>
            </a:r>
          </a:p>
          <a:p>
            <a:pPr lvl="1"/>
            <a:r>
              <a:rPr lang="en-US" sz="2000" dirty="0">
                <a:solidFill>
                  <a:schemeClr val="accent5"/>
                </a:solidFill>
              </a:rPr>
              <a:t>Need to track hours per week employee works on a project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Entities are “things” in the world</a:t>
            </a:r>
          </a:p>
          <a:p>
            <a:pPr lvl="1"/>
            <a:r>
              <a:rPr lang="en-US" sz="2000" dirty="0"/>
              <a:t>Employee, Department, Project</a:t>
            </a:r>
          </a:p>
          <a:p>
            <a:r>
              <a:rPr lang="en-US" sz="2400">
                <a:solidFill>
                  <a:schemeClr val="accent6"/>
                </a:solidFill>
              </a:rPr>
              <a:t>Each entity </a:t>
            </a:r>
            <a:r>
              <a:rPr lang="en-US" sz="2400" dirty="0">
                <a:solidFill>
                  <a:schemeClr val="accent6"/>
                </a:solidFill>
              </a:rPr>
              <a:t>will have </a:t>
            </a:r>
            <a:r>
              <a:rPr lang="en-US" sz="2400" i="1" dirty="0">
                <a:solidFill>
                  <a:schemeClr val="accent6"/>
                </a:solidFill>
              </a:rPr>
              <a:t>attributes</a:t>
            </a:r>
            <a:endParaRPr lang="en-US" sz="24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Employee</a:t>
            </a:r>
          </a:p>
          <a:p>
            <a:pPr lvl="2"/>
            <a:r>
              <a:rPr lang="en-US" sz="2000" dirty="0"/>
              <a:t>Name, Address, </a:t>
            </a:r>
            <a:r>
              <a:rPr lang="en-US" sz="2000" dirty="0" err="1"/>
              <a:t>Ssn</a:t>
            </a:r>
            <a:r>
              <a:rPr lang="en-US" sz="2000" dirty="0"/>
              <a:t>, Salary, etc.</a:t>
            </a:r>
          </a:p>
          <a:p>
            <a:pPr lvl="1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Department</a:t>
            </a:r>
          </a:p>
          <a:p>
            <a:pPr lvl="2"/>
            <a:r>
              <a:rPr lang="en-US" sz="2000" dirty="0"/>
              <a:t>Name, Number, Location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Project</a:t>
            </a:r>
          </a:p>
          <a:p>
            <a:pPr lvl="2"/>
            <a:r>
              <a:rPr lang="en-US" sz="2000" dirty="0"/>
              <a:t>Name, Number, Location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 the ER model, we represent </a:t>
            </a:r>
            <a:r>
              <a:rPr lang="en-US" sz="2400" i="1" dirty="0">
                <a:solidFill>
                  <a:schemeClr val="accent1"/>
                </a:solidFill>
              </a:rPr>
              <a:t>entity types </a:t>
            </a:r>
            <a:r>
              <a:rPr lang="en-US" sz="2400" dirty="0">
                <a:solidFill>
                  <a:schemeClr val="accent1"/>
                </a:solidFill>
              </a:rPr>
              <a:t>rather than individual entities</a:t>
            </a:r>
          </a:p>
          <a:p>
            <a:pPr lvl="1"/>
            <a:r>
              <a:rPr lang="en-US" sz="2000" dirty="0"/>
              <a:t>Individual entity – a single employee, a single department</a:t>
            </a:r>
          </a:p>
          <a:p>
            <a:pPr lvl="1"/>
            <a:r>
              <a:rPr lang="en-US" sz="2000" dirty="0"/>
              <a:t>Entity set – all employees, all departments</a:t>
            </a:r>
          </a:p>
          <a:p>
            <a:pPr lvl="2"/>
            <a:r>
              <a:rPr lang="en-US" sz="2000" dirty="0"/>
              <a:t>All members have same attributes – same </a:t>
            </a:r>
            <a:r>
              <a:rPr lang="en-US" sz="2000" i="1" dirty="0"/>
              <a:t>entity type</a:t>
            </a:r>
            <a:endParaRPr lang="en-US" sz="2000" dirty="0"/>
          </a:p>
          <a:p>
            <a:pPr lvl="1"/>
            <a:r>
              <a:rPr lang="en-US" sz="2000" dirty="0"/>
              <a:t>Entity type – list of attributes for an entity</a:t>
            </a:r>
          </a:p>
          <a:p>
            <a:pPr lvl="1"/>
            <a:r>
              <a:rPr lang="en-US" sz="2000" dirty="0"/>
              <a:t>Represented as a rectangle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0292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Entity types have associated attributes</a:t>
            </a:r>
          </a:p>
          <a:p>
            <a:pPr lvl="1"/>
            <a:r>
              <a:rPr lang="en-US" sz="2000" dirty="0"/>
              <a:t>Attributes associated with each individual entity type</a:t>
            </a:r>
          </a:p>
          <a:p>
            <a:pPr lvl="1"/>
            <a:r>
              <a:rPr lang="en-US" sz="2000" dirty="0"/>
              <a:t>Represented as circles connected to the entity type via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0292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3429000" y="41148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153924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Birthday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41148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10" name="Straight Connector 9"/>
          <p:cNvCxnSpPr>
            <a:stCxn id="6" idx="4"/>
          </p:cNvCxnSpPr>
          <p:nvPr/>
        </p:nvCxnSpPr>
        <p:spPr>
          <a:xfrm rot="16200000" flipH="1">
            <a:off x="4305300" y="43053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4"/>
          </p:cNvCxnSpPr>
          <p:nvPr/>
        </p:nvCxnSpPr>
        <p:spPr>
          <a:xfrm rot="5400000">
            <a:off x="5143500" y="48387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7" idx="4"/>
          </p:cNvCxnSpPr>
          <p:nvPr/>
        </p:nvCxnSpPr>
        <p:spPr>
          <a:xfrm flipH="1">
            <a:off x="5943600" y="4648200"/>
            <a:ext cx="92202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We can also define </a:t>
            </a:r>
            <a:r>
              <a:rPr lang="en-US" sz="2400" i="1" dirty="0">
                <a:solidFill>
                  <a:schemeClr val="accent4"/>
                </a:solidFill>
              </a:rPr>
              <a:t>composite attributes</a:t>
            </a:r>
          </a:p>
          <a:p>
            <a:pPr lvl="1"/>
            <a:r>
              <a:rPr lang="en-US" sz="2000" dirty="0"/>
              <a:t>Attributes made up of smaller subparts</a:t>
            </a:r>
          </a:p>
          <a:p>
            <a:pPr lvl="1"/>
            <a:r>
              <a:rPr lang="en-US" sz="2000" dirty="0"/>
              <a:t>Represented as circles connected to the composite attribute via lines</a:t>
            </a:r>
          </a:p>
          <a:p>
            <a:pPr lvl="2"/>
            <a:r>
              <a:rPr lang="en-US" sz="2000" dirty="0"/>
              <a:t>Used when we want to refer to a collection of attributes as a single unit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6388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3429000" y="47244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724400"/>
            <a:ext cx="1530096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Birthday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47244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10" name="Straight Connector 9"/>
          <p:cNvCxnSpPr>
            <a:stCxn id="6" idx="4"/>
          </p:cNvCxnSpPr>
          <p:nvPr/>
        </p:nvCxnSpPr>
        <p:spPr>
          <a:xfrm rot="16200000" flipH="1">
            <a:off x="4305300" y="49149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4"/>
          </p:cNvCxnSpPr>
          <p:nvPr/>
        </p:nvCxnSpPr>
        <p:spPr>
          <a:xfrm rot="5400000">
            <a:off x="5143500" y="54483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7" idx="4"/>
          </p:cNvCxnSpPr>
          <p:nvPr/>
        </p:nvCxnSpPr>
        <p:spPr>
          <a:xfrm flipH="1">
            <a:off x="5943600" y="5257800"/>
            <a:ext cx="917448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10000" y="4038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1200" y="4038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038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8" name="Straight Connector 17"/>
          <p:cNvCxnSpPr>
            <a:stCxn id="13" idx="4"/>
          </p:cNvCxnSpPr>
          <p:nvPr/>
        </p:nvCxnSpPr>
        <p:spPr>
          <a:xfrm rot="16200000" flipH="1">
            <a:off x="4667252" y="436244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8" idx="0"/>
          </p:cNvCxnSpPr>
          <p:nvPr/>
        </p:nvCxnSpPr>
        <p:spPr>
          <a:xfrm rot="5400000">
            <a:off x="5295900" y="46101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4"/>
          </p:cNvCxnSpPr>
          <p:nvPr/>
        </p:nvCxnSpPr>
        <p:spPr>
          <a:xfrm rot="5400000">
            <a:off x="6000750" y="436245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5960"/>
            <a:ext cx="6942910" cy="41649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Attributes can be singled valued or multi-valued</a:t>
            </a:r>
          </a:p>
          <a:p>
            <a:pPr lvl="1"/>
            <a:r>
              <a:rPr lang="en-US" sz="2000" dirty="0"/>
              <a:t>Single valued – only one value makes sense</a:t>
            </a:r>
          </a:p>
          <a:p>
            <a:pPr lvl="2"/>
            <a:r>
              <a:rPr lang="en-US" sz="2000" dirty="0"/>
              <a:t>Date of birth, </a:t>
            </a:r>
            <a:r>
              <a:rPr lang="en-US" sz="2000" dirty="0" err="1"/>
              <a:t>Ssn</a:t>
            </a:r>
            <a:endParaRPr lang="en-US" sz="2000" dirty="0"/>
          </a:p>
          <a:p>
            <a:pPr lvl="1"/>
            <a:r>
              <a:rPr lang="en-US" sz="2000" dirty="0"/>
              <a:t>Multi-valued – attribute can have multiple values</a:t>
            </a:r>
          </a:p>
          <a:p>
            <a:pPr lvl="2"/>
            <a:r>
              <a:rPr lang="en-US" sz="2000" dirty="0"/>
              <a:t>Projects worked on, courses taken, phone numbers</a:t>
            </a:r>
          </a:p>
          <a:p>
            <a:pPr lvl="2"/>
            <a:r>
              <a:rPr lang="en-US" sz="2000" dirty="0"/>
              <a:t>Multi-valued attributes denoted by a double circle</a:t>
            </a:r>
          </a:p>
          <a:p>
            <a:pPr lvl="3"/>
            <a:r>
              <a:rPr lang="en-US" sz="2000" dirty="0"/>
              <a:t>Can have their own attributes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9360" y="5967984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5166360" y="5053584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33360" y="5053584"/>
            <a:ext cx="1542944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Birthday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61760" y="5053584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6042660" y="5244084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6880860" y="5777484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7" idx="4"/>
          </p:cNvCxnSpPr>
          <p:nvPr/>
        </p:nvCxnSpPr>
        <p:spPr>
          <a:xfrm flipH="1">
            <a:off x="7680960" y="5586984"/>
            <a:ext cx="92387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47360" y="43677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28560" y="43677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18960" y="4367784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6404612" y="4691633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7033260" y="4939284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7738110" y="4691634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747761" y="5815584"/>
            <a:ext cx="1654629" cy="685800"/>
            <a:chOff x="5486400" y="5410200"/>
            <a:chExt cx="1654629" cy="685800"/>
          </a:xfrm>
        </p:grpSpPr>
        <p:sp>
          <p:nvSpPr>
            <p:cNvPr id="19" name="Oval 18"/>
            <p:cNvSpPr/>
            <p:nvPr/>
          </p:nvSpPr>
          <p:spPr>
            <a:xfrm>
              <a:off x="5486400" y="5410200"/>
              <a:ext cx="1654629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Address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562600" y="5486400"/>
              <a:ext cx="14478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WorksOn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20"/>
          <p:cNvCxnSpPr>
            <a:stCxn id="19" idx="2"/>
            <a:endCxn id="5" idx="3"/>
          </p:cNvCxnSpPr>
          <p:nvPr/>
        </p:nvCxnSpPr>
        <p:spPr>
          <a:xfrm rot="10800000">
            <a:off x="8290560" y="6158484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890760" y="50535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</a:p>
        </p:txBody>
      </p:sp>
      <p:cxnSp>
        <p:nvCxnSpPr>
          <p:cNvPr id="26" name="Straight Connector 25"/>
          <p:cNvCxnSpPr>
            <a:stCxn id="24" idx="4"/>
            <a:endCxn id="19" idx="7"/>
          </p:cNvCxnSpPr>
          <p:nvPr/>
        </p:nvCxnSpPr>
        <p:spPr>
          <a:xfrm rot="5400000">
            <a:off x="10184752" y="5562307"/>
            <a:ext cx="329033" cy="378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652760" y="58917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Hours</a:t>
            </a:r>
          </a:p>
        </p:txBody>
      </p:sp>
      <p:cxnSp>
        <p:nvCxnSpPr>
          <p:cNvPr id="29" name="Straight Connector 28"/>
          <p:cNvCxnSpPr>
            <a:stCxn id="19" idx="6"/>
            <a:endCxn id="27" idx="2"/>
          </p:cNvCxnSpPr>
          <p:nvPr/>
        </p:nvCxnSpPr>
        <p:spPr>
          <a:xfrm>
            <a:off x="10402390" y="6158484"/>
            <a:ext cx="250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21408"/>
            <a:ext cx="9113520" cy="40095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Attributes can be derived from other attributes</a:t>
            </a:r>
          </a:p>
          <a:p>
            <a:pPr lvl="1"/>
            <a:r>
              <a:rPr lang="en-US" sz="2000" dirty="0"/>
              <a:t>Age is a </a:t>
            </a:r>
            <a:r>
              <a:rPr lang="en-US" sz="2000" i="1" dirty="0"/>
              <a:t>derived attribute</a:t>
            </a:r>
            <a:r>
              <a:rPr lang="en-US" sz="2000" dirty="0"/>
              <a:t> from the </a:t>
            </a:r>
            <a:r>
              <a:rPr lang="en-US" sz="2000" dirty="0" err="1"/>
              <a:t>birthdate</a:t>
            </a:r>
            <a:r>
              <a:rPr lang="en-US" sz="2000" dirty="0"/>
              <a:t> attribute</a:t>
            </a:r>
          </a:p>
          <a:p>
            <a:pPr lvl="1"/>
            <a:r>
              <a:rPr lang="en-US" sz="2000" dirty="0"/>
              <a:t>Number of projects worked on is a derived attribute from the identity of projects worked on</a:t>
            </a:r>
          </a:p>
          <a:p>
            <a:pPr lvl="2"/>
            <a:r>
              <a:rPr lang="en-US" sz="2000" dirty="0"/>
              <a:t>Derived attributes shown with a dashed circle rather than a solid circle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309360" y="5967984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5166360" y="5053584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33359" y="5053584"/>
            <a:ext cx="1562099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Birthday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61760" y="5053584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6042660" y="5244084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6880860" y="5777484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7" idx="4"/>
          </p:cNvCxnSpPr>
          <p:nvPr/>
        </p:nvCxnSpPr>
        <p:spPr>
          <a:xfrm flipH="1">
            <a:off x="7680960" y="5586984"/>
            <a:ext cx="933449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47360" y="43677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28560" y="43677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18960" y="4367784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6404612" y="4691633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7033260" y="4939284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7738110" y="4691634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747761" y="5815584"/>
            <a:ext cx="1654629" cy="685800"/>
            <a:chOff x="5486400" y="5410200"/>
            <a:chExt cx="1654629" cy="685800"/>
          </a:xfrm>
        </p:grpSpPr>
        <p:sp>
          <p:nvSpPr>
            <p:cNvPr id="19" name="Oval 18"/>
            <p:cNvSpPr/>
            <p:nvPr/>
          </p:nvSpPr>
          <p:spPr>
            <a:xfrm>
              <a:off x="5486400" y="5410200"/>
              <a:ext cx="1654629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Address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562600" y="5486400"/>
              <a:ext cx="14478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WorksOn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20"/>
          <p:cNvCxnSpPr>
            <a:stCxn id="19" idx="2"/>
            <a:endCxn id="5" idx="3"/>
          </p:cNvCxnSpPr>
          <p:nvPr/>
        </p:nvCxnSpPr>
        <p:spPr>
          <a:xfrm rot="10800000">
            <a:off x="8290560" y="6158484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890760" y="50535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</a:p>
        </p:txBody>
      </p:sp>
      <p:cxnSp>
        <p:nvCxnSpPr>
          <p:cNvPr id="23" name="Straight Connector 22"/>
          <p:cNvCxnSpPr>
            <a:stCxn id="22" idx="4"/>
            <a:endCxn id="19" idx="7"/>
          </p:cNvCxnSpPr>
          <p:nvPr/>
        </p:nvCxnSpPr>
        <p:spPr>
          <a:xfrm rot="5400000">
            <a:off x="10184752" y="5562307"/>
            <a:ext cx="329033" cy="378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652760" y="5891784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Hours</a:t>
            </a:r>
          </a:p>
        </p:txBody>
      </p:sp>
      <p:cxnSp>
        <p:nvCxnSpPr>
          <p:cNvPr id="25" name="Straight Connector 24"/>
          <p:cNvCxnSpPr>
            <a:stCxn id="19" idx="6"/>
            <a:endCxn id="24" idx="2"/>
          </p:cNvCxnSpPr>
          <p:nvPr/>
        </p:nvCxnSpPr>
        <p:spPr>
          <a:xfrm>
            <a:off x="10402390" y="6158484"/>
            <a:ext cx="250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175760" y="5891784"/>
            <a:ext cx="1295400" cy="53340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</a:t>
            </a:r>
          </a:p>
        </p:txBody>
      </p:sp>
      <p:cxnSp>
        <p:nvCxnSpPr>
          <p:cNvPr id="28" name="Straight Connector 27"/>
          <p:cNvCxnSpPr>
            <a:stCxn id="26" idx="6"/>
            <a:endCxn id="5" idx="1"/>
          </p:cNvCxnSpPr>
          <p:nvPr/>
        </p:nvCxnSpPr>
        <p:spPr>
          <a:xfrm>
            <a:off x="5471160" y="615848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6544"/>
            <a:ext cx="9113520" cy="40643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NULL</a:t>
            </a:r>
          </a:p>
          <a:p>
            <a:pPr lvl="1"/>
            <a:r>
              <a:rPr lang="en-US" sz="2000" dirty="0"/>
              <a:t>NULL is a special value used for attributes.</a:t>
            </a:r>
          </a:p>
          <a:p>
            <a:pPr lvl="1"/>
            <a:r>
              <a:rPr lang="en-US" sz="2000" dirty="0"/>
              <a:t>We use NULL as a value when:</a:t>
            </a:r>
          </a:p>
          <a:p>
            <a:pPr lvl="2"/>
            <a:r>
              <a:rPr lang="en-US" sz="2000" dirty="0"/>
              <a:t>We don’t have the value for an attribute </a:t>
            </a:r>
          </a:p>
          <a:p>
            <a:pPr lvl="2"/>
            <a:r>
              <a:rPr lang="en-US" sz="2000" dirty="0"/>
              <a:t>OR when there is no value applicable for an attribute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We might not know the Date of Birth for a new employee</a:t>
            </a:r>
          </a:p>
          <a:p>
            <a:pPr lvl="2"/>
            <a:r>
              <a:rPr lang="en-US" sz="2000" dirty="0"/>
              <a:t>NULL as a placeholder until we get the value</a:t>
            </a:r>
          </a:p>
          <a:p>
            <a:pPr lvl="1"/>
            <a:r>
              <a:rPr lang="en-US" sz="2000" dirty="0"/>
              <a:t>An employee might not have a middle name</a:t>
            </a:r>
          </a:p>
          <a:p>
            <a:pPr lvl="2"/>
            <a:r>
              <a:rPr lang="en-US" sz="2000" dirty="0"/>
              <a:t>NULL because the attribute is “not applicable” for this employee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Peter Chen</a:t>
            </a:r>
            <a:endParaRPr lang="en-US" dirty="0"/>
          </a:p>
        </p:txBody>
      </p:sp>
      <p:pic>
        <p:nvPicPr>
          <p:cNvPr id="1028" name="Picture 4" descr="Peter Chen">
            <a:extLst>
              <a:ext uri="{FF2B5EF4-FFF2-40B4-BE49-F238E27FC236}">
                <a16:creationId xmlns:a16="http://schemas.microsoft.com/office/drawing/2014/main" id="{997BAA39-7D09-68FF-AD2E-39240B06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00" y="910668"/>
            <a:ext cx="3695179" cy="45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11" y="2407436"/>
            <a:ext cx="6576032" cy="3461657"/>
          </a:xfrm>
        </p:spPr>
        <p:txBody>
          <a:bodyPr>
            <a:normAutofit/>
          </a:bodyPr>
          <a:lstStyle/>
          <a:p>
            <a:r>
              <a:rPr lang="en-US" sz="2800"/>
              <a:t>"The </a:t>
            </a:r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entity-relationship model </a:t>
            </a:r>
            <a:r>
              <a:rPr lang="en-US" sz="2800"/>
              <a:t>adopts the more natural view that the 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real world</a:t>
            </a:r>
            <a:r>
              <a:rPr lang="en-US" sz="2800"/>
              <a:t> consists of 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entities</a:t>
            </a:r>
            <a:r>
              <a:rPr lang="en-US" sz="2800"/>
              <a:t> and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relationships</a:t>
            </a:r>
            <a:r>
              <a:rPr lang="en-US" sz="2800"/>
              <a:t>. It incorporates some of the important 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</a:rPr>
              <a:t>semantic information </a:t>
            </a:r>
            <a:r>
              <a:rPr lang="en-US" sz="2800"/>
              <a:t>about the real world." (1976)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Key attribute</a:t>
            </a:r>
          </a:p>
          <a:p>
            <a:pPr lvl="1"/>
            <a:r>
              <a:rPr lang="en-US" sz="2000" dirty="0"/>
              <a:t>Attribute that uniquely identify an individual entity in an entity set</a:t>
            </a:r>
          </a:p>
          <a:p>
            <a:pPr lvl="2"/>
            <a:r>
              <a:rPr lang="en-US" sz="2000" dirty="0"/>
              <a:t>Each individual entity in the set must have a distinct key attribute value</a:t>
            </a:r>
            <a:endParaRPr lang="en-US" sz="1600" dirty="0"/>
          </a:p>
          <a:p>
            <a:pPr lvl="1"/>
            <a:r>
              <a:rPr lang="en-US" sz="2000" dirty="0"/>
              <a:t>Key attribute is identified by underlining the name of the attribute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57150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8006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Ssn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0" y="4800600"/>
            <a:ext cx="1563624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Birthday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8006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5067300" y="49911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5905500" y="55245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7" idx="4"/>
          </p:cNvCxnSpPr>
          <p:nvPr/>
        </p:nvCxnSpPr>
        <p:spPr>
          <a:xfrm flipH="1">
            <a:off x="6705600" y="5334000"/>
            <a:ext cx="93421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72000" y="41148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3200" y="41148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4114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5429252" y="443864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6057900" y="4686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6762750" y="443865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9968"/>
            <a:ext cx="9113520" cy="410095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Entity sets can have more than one key attribute</a:t>
            </a:r>
          </a:p>
          <a:p>
            <a:pPr lvl="1"/>
            <a:r>
              <a:rPr lang="en-US" sz="2000" dirty="0"/>
              <a:t>Sometimes multiple values need to be unique – each one is a key attribute</a:t>
            </a:r>
          </a:p>
          <a:p>
            <a:pPr lvl="1"/>
            <a:r>
              <a:rPr lang="en-US" sz="2000" dirty="0"/>
              <a:t>Unlike in schema diagrams, each underlined attribute is a separate key</a:t>
            </a:r>
          </a:p>
          <a:p>
            <a:pPr lvl="2"/>
            <a:r>
              <a:rPr lang="en-US" sz="2000" dirty="0"/>
              <a:t>All keys are equal in an ER diagram – no concept of “primary”</a:t>
            </a:r>
          </a:p>
          <a:p>
            <a:pPr lvl="2"/>
            <a:r>
              <a:rPr lang="en-US" sz="2000" dirty="0"/>
              <a:t>If we need a multi-valued key, we create a composite attribute to represent 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52578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</a:t>
            </a:r>
          </a:p>
        </p:txBody>
      </p:sp>
      <p:sp>
        <p:nvSpPr>
          <p:cNvPr id="6" name="Oval 5"/>
          <p:cNvSpPr/>
          <p:nvPr/>
        </p:nvSpPr>
        <p:spPr>
          <a:xfrm>
            <a:off x="3810000" y="43434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7" name="Oval 6"/>
          <p:cNvSpPr/>
          <p:nvPr/>
        </p:nvSpPr>
        <p:spPr>
          <a:xfrm>
            <a:off x="6781800" y="4343400"/>
            <a:ext cx="1600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Number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5067300" y="45339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rot="5400000">
            <a:off x="6953250" y="4629150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848600" y="51816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315200" y="5410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410200" y="57912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ManagerStartDate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  <a:endCxn id="5" idx="2"/>
          </p:cNvCxnSpPr>
          <p:nvPr/>
        </p:nvCxnSpPr>
        <p:spPr>
          <a:xfrm rot="5400000" flipH="1" flipV="1">
            <a:off x="6248400" y="5715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0240"/>
            <a:ext cx="9896302" cy="42106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Each attribute has a set of values that may be assigned to that attribute</a:t>
            </a:r>
          </a:p>
          <a:p>
            <a:pPr lvl="1"/>
            <a:r>
              <a:rPr lang="en-US" sz="2000" dirty="0"/>
              <a:t>Known as a </a:t>
            </a:r>
            <a:r>
              <a:rPr lang="en-US" sz="2000" i="1" dirty="0"/>
              <a:t>value set</a:t>
            </a:r>
            <a:endParaRPr lang="en-US" sz="2000" dirty="0"/>
          </a:p>
          <a:p>
            <a:pPr lvl="1"/>
            <a:r>
              <a:rPr lang="en-US" sz="2000" dirty="0"/>
              <a:t>Also known as the </a:t>
            </a:r>
            <a:r>
              <a:rPr lang="en-US" sz="2000" i="1" dirty="0"/>
              <a:t>domain</a:t>
            </a:r>
            <a:r>
              <a:rPr lang="en-US" sz="2000" dirty="0"/>
              <a:t> of the attribute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Value sets not explicitly noted on ER diagram</a:t>
            </a:r>
          </a:p>
          <a:p>
            <a:pPr lvl="1"/>
            <a:r>
              <a:rPr lang="en-US" sz="2000" dirty="0"/>
              <a:t>Typically specified using basic data types</a:t>
            </a:r>
          </a:p>
          <a:p>
            <a:pPr lvl="2"/>
            <a:r>
              <a:rPr lang="en-US" sz="2000" dirty="0" err="1"/>
              <a:t>int</a:t>
            </a:r>
            <a:r>
              <a:rPr lang="en-US" sz="2000" dirty="0"/>
              <a:t>, </a:t>
            </a:r>
            <a:r>
              <a:rPr lang="en-US" sz="2000" dirty="0" err="1"/>
              <a:t>boolean</a:t>
            </a:r>
            <a:r>
              <a:rPr lang="en-US" sz="2000" dirty="0"/>
              <a:t>, float, string, etc.</a:t>
            </a:r>
          </a:p>
          <a:p>
            <a:pPr lvl="2"/>
            <a:r>
              <a:rPr lang="en-US" sz="2000" dirty="0"/>
              <a:t>Sometimes useful to use enumerated types</a:t>
            </a:r>
          </a:p>
          <a:p>
            <a:pPr lvl="2"/>
            <a:r>
              <a:rPr lang="en-US" sz="2000" dirty="0"/>
              <a:t>Also usually include date, time, timestamp</a:t>
            </a:r>
          </a:p>
          <a:p>
            <a:pPr lvl="1"/>
            <a:r>
              <a:rPr lang="en-US" sz="2000" dirty="0"/>
              <a:t>Value set is the set of </a:t>
            </a:r>
            <a:r>
              <a:rPr lang="en-US" sz="2000" i="1" dirty="0"/>
              <a:t>all possible values</a:t>
            </a:r>
            <a:r>
              <a:rPr lang="en-US" sz="2000" dirty="0"/>
              <a:t> for an attribute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(preliminary) Conceptual Designs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1579" r="38947" b="53165"/>
          <a:stretch>
            <a:fillRect/>
          </a:stretch>
        </p:blipFill>
        <p:spPr bwMode="auto">
          <a:xfrm>
            <a:off x="1196613" y="1956557"/>
            <a:ext cx="4518387" cy="3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158" t="44433" r="33684" b="325"/>
          <a:stretch>
            <a:fillRect/>
          </a:stretch>
        </p:blipFill>
        <p:spPr bwMode="auto">
          <a:xfrm>
            <a:off x="5809488" y="1983232"/>
            <a:ext cx="5364480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3392"/>
            <a:ext cx="10058400" cy="445344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Whenever one attribute of an entity type refers to an attribute of another entity type, a 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relationship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between those </a:t>
            </a:r>
            <a:r>
              <a:rPr lang="en-US" sz="2600">
                <a:solidFill>
                  <a:schemeClr val="accent5">
                    <a:lumMod val="75000"/>
                  </a:schemeClr>
                </a:solidFill>
              </a:rPr>
              <a:t>entities exists</a:t>
            </a:r>
          </a:p>
          <a:p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2200" dirty="0"/>
              <a:t>EMPLOYEE’s “Department” attribute refers to an entity in the DEPARTMENT entity set</a:t>
            </a:r>
          </a:p>
          <a:p>
            <a:pPr lvl="2"/>
            <a:r>
              <a:rPr lang="en-US" sz="2200" dirty="0"/>
              <a:t>Relationship: what department does the employee work </a:t>
            </a:r>
            <a:r>
              <a:rPr lang="en-US" sz="2200"/>
              <a:t>for?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DEPARTMENT’s “Manager” attribute refers to an entity in the EMPLOYEE entity set</a:t>
            </a:r>
          </a:p>
          <a:p>
            <a:pPr lvl="2"/>
            <a:r>
              <a:rPr lang="en-US" sz="2200" dirty="0"/>
              <a:t>Relationship: which employee manages the </a:t>
            </a:r>
            <a:r>
              <a:rPr lang="en-US" sz="2200"/>
              <a:t>department?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PROJECT’s “Controlling Department” attribute refers to an entity in the DEPARTMENT entity set</a:t>
            </a:r>
          </a:p>
          <a:p>
            <a:pPr lvl="2"/>
            <a:r>
              <a:rPr lang="en-US" sz="2200" dirty="0"/>
              <a:t>Relationship: which department controls this project?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These kinds of associations should be represented as </a:t>
            </a:r>
            <a:r>
              <a:rPr lang="en-US" sz="2400" i="1" dirty="0">
                <a:solidFill>
                  <a:schemeClr val="accent2"/>
                </a:solidFill>
              </a:rPr>
              <a:t>relationships</a:t>
            </a:r>
            <a:r>
              <a:rPr lang="en-US" sz="2400" dirty="0">
                <a:solidFill>
                  <a:schemeClr val="accent2"/>
                </a:solidFill>
              </a:rPr>
              <a:t> in the ER model</a:t>
            </a:r>
          </a:p>
          <a:p>
            <a:pPr lvl="1"/>
            <a:r>
              <a:rPr lang="en-US" sz="2000" dirty="0"/>
              <a:t>In the initial design phase, relationships modeled as attributes</a:t>
            </a:r>
          </a:p>
          <a:p>
            <a:pPr lvl="1"/>
            <a:r>
              <a:rPr lang="en-US" sz="2000" dirty="0"/>
              <a:t>As the design is refined, relationships explicitly modeled as connections between entity types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Suppose we have two entity types – EMPLOYEE (E) and DEPARTMENT (D)</a:t>
            </a:r>
          </a:p>
          <a:p>
            <a:pPr lvl="1"/>
            <a:r>
              <a:rPr lang="en-US" sz="2400" dirty="0"/>
              <a:t>We have a relationship between these two entity sets – each employee entity works for one department entity</a:t>
            </a:r>
          </a:p>
          <a:p>
            <a:pPr lvl="1"/>
            <a:r>
              <a:rPr lang="en-US" sz="2400" dirty="0"/>
              <a:t>We define a relationship set WORKS_FOR (W)</a:t>
            </a:r>
          </a:p>
          <a:p>
            <a:pPr lvl="2"/>
            <a:r>
              <a:rPr lang="en-US" sz="2400" dirty="0"/>
              <a:t>Each relationship instance in W contains two elements – one from the entity set E and one from the entity set D</a:t>
            </a:r>
          </a:p>
          <a:p>
            <a:pPr lvl="2"/>
            <a:r>
              <a:rPr lang="en-US" sz="2400" dirty="0"/>
              <a:t>Each relationship instance associates one employee with one department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AD483-0D72-F78E-0B94-C804112A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24561"/>
          <a:stretch>
            <a:fillRect/>
          </a:stretch>
        </p:blipFill>
        <p:spPr bwMode="auto">
          <a:xfrm>
            <a:off x="1939257" y="0"/>
            <a:ext cx="8235268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832"/>
            <a:ext cx="10497312" cy="40460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 </a:t>
            </a:r>
            <a:r>
              <a:rPr lang="en-US" sz="2400" i="1" dirty="0">
                <a:solidFill>
                  <a:schemeClr val="accent1"/>
                </a:solidFill>
              </a:rPr>
              <a:t>relationship type</a:t>
            </a:r>
            <a:r>
              <a:rPr lang="en-US" sz="2400" dirty="0">
                <a:solidFill>
                  <a:schemeClr val="accent1"/>
                </a:solidFill>
              </a:rPr>
              <a:t> defines a </a:t>
            </a:r>
            <a:r>
              <a:rPr lang="en-US" sz="2400" i="1" dirty="0">
                <a:solidFill>
                  <a:schemeClr val="accent1"/>
                </a:solidFill>
              </a:rPr>
              <a:t>relationship set</a:t>
            </a:r>
            <a:r>
              <a:rPr lang="en-US" sz="2400" dirty="0">
                <a:solidFill>
                  <a:schemeClr val="accent1"/>
                </a:solidFill>
              </a:rPr>
              <a:t> among entities</a:t>
            </a:r>
          </a:p>
          <a:p>
            <a:pPr lvl="1"/>
            <a:r>
              <a:rPr lang="en-US" sz="2400" dirty="0"/>
              <a:t>Suppose we have n entity sets: E</a:t>
            </a:r>
            <a:r>
              <a:rPr lang="en-US" sz="2000" dirty="0"/>
              <a:t>1</a:t>
            </a:r>
            <a:r>
              <a:rPr lang="en-US" sz="2400" dirty="0"/>
              <a:t> … E</a:t>
            </a:r>
            <a:r>
              <a:rPr lang="en-US" dirty="0"/>
              <a:t>n</a:t>
            </a:r>
            <a:endParaRPr lang="en-US" sz="2400" dirty="0"/>
          </a:p>
          <a:p>
            <a:pPr lvl="1"/>
            <a:r>
              <a:rPr lang="en-US" sz="2400" dirty="0"/>
              <a:t>A relationship set R is a set of </a:t>
            </a:r>
            <a:r>
              <a:rPr lang="en-US" sz="2400" i="1" dirty="0"/>
              <a:t>relationship instances</a:t>
            </a:r>
            <a:r>
              <a:rPr lang="en-US" sz="2400" dirty="0"/>
              <a:t> </a:t>
            </a:r>
            <a:r>
              <a:rPr lang="en-US" sz="2400" dirty="0" err="1"/>
              <a:t>r</a:t>
            </a:r>
            <a:r>
              <a:rPr lang="en-US" dirty="0" err="1"/>
              <a:t>i</a:t>
            </a:r>
            <a:r>
              <a:rPr lang="en-US" sz="2400" dirty="0"/>
              <a:t> that associates n different entities (e</a:t>
            </a:r>
            <a:r>
              <a:rPr lang="en-US" dirty="0"/>
              <a:t>1</a:t>
            </a:r>
            <a:r>
              <a:rPr lang="en-US" sz="2400" dirty="0"/>
              <a:t>..e</a:t>
            </a:r>
            <a:r>
              <a:rPr lang="en-US" dirty="0"/>
              <a:t>n</a:t>
            </a:r>
            <a:r>
              <a:rPr lang="en-US" sz="2400" dirty="0"/>
              <a:t>) where each entity </a:t>
            </a:r>
            <a:r>
              <a:rPr lang="en-US" sz="2400" dirty="0" err="1"/>
              <a:t>e</a:t>
            </a:r>
            <a:r>
              <a:rPr lang="en-US" dirty="0" err="1"/>
              <a:t>j</a:t>
            </a:r>
            <a:r>
              <a:rPr lang="en-US" sz="2400" dirty="0"/>
              <a:t> is in an entity set </a:t>
            </a:r>
            <a:r>
              <a:rPr lang="en-US" sz="2400" dirty="0" err="1"/>
              <a:t>E</a:t>
            </a:r>
            <a:r>
              <a:rPr lang="en-US" sz="2000" dirty="0" err="1"/>
              <a:t>j</a:t>
            </a:r>
            <a:r>
              <a:rPr lang="en-US" sz="2400" dirty="0"/>
              <a:t> above</a:t>
            </a:r>
          </a:p>
          <a:p>
            <a:pPr lvl="1"/>
            <a:r>
              <a:rPr lang="en-US" sz="2400" dirty="0"/>
              <a:t>Each of the entity types </a:t>
            </a:r>
            <a:r>
              <a:rPr lang="en-US" sz="2400" dirty="0" err="1"/>
              <a:t>E</a:t>
            </a:r>
            <a:r>
              <a:rPr lang="en-US" dirty="0" err="1"/>
              <a:t>j</a:t>
            </a:r>
            <a:r>
              <a:rPr lang="en-US" sz="2400" dirty="0"/>
              <a:t> </a:t>
            </a:r>
            <a:r>
              <a:rPr lang="en-US" sz="2400" i="1" dirty="0"/>
              <a:t>participates</a:t>
            </a:r>
            <a:r>
              <a:rPr lang="en-US" sz="2400" dirty="0"/>
              <a:t> in the relationship type R</a:t>
            </a:r>
          </a:p>
          <a:p>
            <a:pPr lvl="2"/>
            <a:r>
              <a:rPr lang="en-US" sz="2400" dirty="0"/>
              <a:t>Each of the individual entities </a:t>
            </a:r>
            <a:r>
              <a:rPr lang="en-US" sz="2400" dirty="0" err="1"/>
              <a:t>e</a:t>
            </a:r>
            <a:r>
              <a:rPr lang="en-US" sz="2000" baseline="-25000" dirty="0" err="1"/>
              <a:t>j</a:t>
            </a:r>
            <a:r>
              <a:rPr lang="en-US" sz="2400" dirty="0"/>
              <a:t> </a:t>
            </a:r>
            <a:r>
              <a:rPr lang="en-US" sz="2400" i="1" dirty="0"/>
              <a:t>participates</a:t>
            </a:r>
            <a:r>
              <a:rPr lang="en-US" sz="2400" dirty="0"/>
              <a:t> in the relationship instance </a:t>
            </a:r>
            <a:r>
              <a:rPr lang="en-US" sz="2400" dirty="0" err="1"/>
              <a:t>r</a:t>
            </a:r>
            <a:r>
              <a:rPr lang="en-US" sz="2000" baseline="-25000" dirty="0" err="1"/>
              <a:t>i</a:t>
            </a:r>
            <a:endParaRPr lang="en-US" sz="2400" baseline="-25000" dirty="0"/>
          </a:p>
          <a:p>
            <a:pPr lvl="1"/>
            <a:r>
              <a:rPr lang="en-US" sz="2400" dirty="0"/>
              <a:t>Informally – a relationship instance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is an association of entities that includes exactly one entity from each of the participating entity types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 ER diagrams relationships are shown as diamond boxes, connected by lines to the participating entities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52578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3434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Ssn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4343400"/>
            <a:ext cx="1447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8" name="Oval 7"/>
          <p:cNvSpPr/>
          <p:nvPr/>
        </p:nvSpPr>
        <p:spPr>
          <a:xfrm>
            <a:off x="3124200" y="43434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2705100" y="45339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3543300" y="50673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rot="5400000">
            <a:off x="4591050" y="4629150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09800" y="3657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657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400" y="3657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3067052" y="398144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3695700" y="42291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4400550" y="398145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6" idx="1"/>
            <a:endCxn id="5" idx="3"/>
          </p:cNvCxnSpPr>
          <p:nvPr/>
        </p:nvCxnSpPr>
        <p:spPr>
          <a:xfrm rot="10800000">
            <a:off x="4953000" y="5448300"/>
            <a:ext cx="457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5410200" y="502920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62600" y="525780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WorksFor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86600" y="51816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</a:t>
            </a:r>
          </a:p>
        </p:txBody>
      </p:sp>
      <p:sp>
        <p:nvSpPr>
          <p:cNvPr id="31" name="Oval 30"/>
          <p:cNvSpPr/>
          <p:nvPr/>
        </p:nvSpPr>
        <p:spPr>
          <a:xfrm>
            <a:off x="5943600" y="37338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32" name="Oval 31"/>
          <p:cNvSpPr/>
          <p:nvPr/>
        </p:nvSpPr>
        <p:spPr>
          <a:xfrm>
            <a:off x="7848600" y="3810000"/>
            <a:ext cx="1600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Number</a:t>
            </a:r>
          </a:p>
        </p:txBody>
      </p:sp>
      <p:cxnSp>
        <p:nvCxnSpPr>
          <p:cNvPr id="33" name="Straight Connector 32"/>
          <p:cNvCxnSpPr>
            <a:stCxn id="31" idx="4"/>
          </p:cNvCxnSpPr>
          <p:nvPr/>
        </p:nvCxnSpPr>
        <p:spPr>
          <a:xfrm rot="16200000" flipH="1">
            <a:off x="6743700" y="43815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4"/>
            <a:endCxn id="30" idx="0"/>
          </p:cNvCxnSpPr>
          <p:nvPr/>
        </p:nvCxnSpPr>
        <p:spPr>
          <a:xfrm rot="5400000">
            <a:off x="7943850" y="4476750"/>
            <a:ext cx="8382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686800" y="44196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36" name="Straight Connector 35"/>
          <p:cNvCxnSpPr>
            <a:stCxn id="30" idx="3"/>
            <a:endCxn id="35" idx="4"/>
          </p:cNvCxnSpPr>
          <p:nvPr/>
        </p:nvCxnSpPr>
        <p:spPr>
          <a:xfrm flipV="1">
            <a:off x="9067800" y="4953000"/>
            <a:ext cx="5334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162800" y="57150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ManagerStartDate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7" idx="0"/>
            <a:endCxn id="30" idx="2"/>
          </p:cNvCxnSpPr>
          <p:nvPr/>
        </p:nvCxnSpPr>
        <p:spPr>
          <a:xfrm rot="5400000" flipH="1" flipV="1">
            <a:off x="8001000" y="563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1"/>
            <a:endCxn id="26" idx="3"/>
          </p:cNvCxnSpPr>
          <p:nvPr/>
        </p:nvCxnSpPr>
        <p:spPr>
          <a:xfrm rot="10800000" flipV="1">
            <a:off x="6858000" y="5372100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Read Hoberman chapters 4-6</a:t>
            </a:r>
          </a:p>
          <a:p>
            <a:pPr lvl="2"/>
            <a:r>
              <a:rPr lang="en-US" sz="2000"/>
              <a:t>Chapter 4: What are entities?</a:t>
            </a:r>
          </a:p>
          <a:p>
            <a:pPr lvl="2"/>
            <a:r>
              <a:rPr lang="en-US" sz="2000"/>
              <a:t>Chapter 5: What are attributes?</a:t>
            </a:r>
          </a:p>
          <a:p>
            <a:pPr lvl="2"/>
            <a:r>
              <a:rPr lang="en-US" sz="2000"/>
              <a:t>Chapter 6: What are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BA7B-9A57-C992-49F0-27C07AA1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D40D-7EF0-F3DC-7C3D-7E0CFEB8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See Handout...</a:t>
            </a:r>
          </a:p>
        </p:txBody>
      </p:sp>
    </p:spTree>
    <p:extLst>
      <p:ext uri="{BB962C8B-B14F-4D97-AF65-F5344CB8AC3E}">
        <p14:creationId xmlns:p14="http://schemas.microsoft.com/office/powerpoint/2010/main" val="4248490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0FC5-4BBE-9830-9793-7E0A2BB4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06935-7036-7A5A-C37E-4D6B82925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E-R Diagrams</a:t>
            </a:r>
          </a:p>
        </p:txBody>
      </p:sp>
    </p:spTree>
    <p:extLst>
      <p:ext uri="{BB962C8B-B14F-4D97-AF65-F5344CB8AC3E}">
        <p14:creationId xmlns:p14="http://schemas.microsoft.com/office/powerpoint/2010/main" val="86820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D852B-1AD9-4565-9DA6-49B5CA6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Entity-Relationship (ER)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5DE5F-D62C-4F4A-1D83-0C8876A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Outline</a:t>
            </a:r>
          </a:p>
          <a:p>
            <a:pPr lvl="1"/>
            <a:r>
              <a:rPr lang="en-US" sz="2200"/>
              <a:t>Overview</a:t>
            </a:r>
          </a:p>
          <a:p>
            <a:pPr lvl="1"/>
            <a:r>
              <a:rPr lang="en-US" sz="2200"/>
              <a:t>History</a:t>
            </a:r>
          </a:p>
          <a:p>
            <a:pPr lvl="1"/>
            <a:r>
              <a:rPr lang="en-US" sz="2200"/>
              <a:t>Entities</a:t>
            </a:r>
          </a:p>
          <a:p>
            <a:pPr lvl="1"/>
            <a:r>
              <a:rPr lang="en-US" sz="2200"/>
              <a:t>Attributes</a:t>
            </a:r>
          </a:p>
          <a:p>
            <a:pPr lvl="1"/>
            <a:r>
              <a:rPr lang="en-US" sz="2200"/>
              <a:t>Binary relationships</a:t>
            </a:r>
          </a:p>
          <a:p>
            <a:pPr lvl="1"/>
            <a:r>
              <a:rPr lang="en-US" sz="2200"/>
              <a:t>Weak entity types</a:t>
            </a:r>
          </a:p>
        </p:txBody>
      </p:sp>
    </p:spTree>
    <p:extLst>
      <p:ext uri="{BB962C8B-B14F-4D97-AF65-F5344CB8AC3E}">
        <p14:creationId xmlns:p14="http://schemas.microsoft.com/office/powerpoint/2010/main" val="38153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Recall: Conceptual models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674294"/>
          </a:xfrm>
        </p:spPr>
        <p:txBody>
          <a:bodyPr>
            <a:normAutofit/>
          </a:bodyPr>
          <a:lstStyle/>
          <a:p>
            <a:pPr lvl="1"/>
            <a:r>
              <a:rPr lang="en-US" sz="2400">
                <a:solidFill>
                  <a:srgbClr val="FFFFFF"/>
                </a:solidFill>
              </a:rPr>
              <a:t>Model of the </a:t>
            </a:r>
            <a:r>
              <a:rPr lang="en-US" sz="2400" i="1">
                <a:solidFill>
                  <a:srgbClr val="FFFFFF"/>
                </a:solidFill>
              </a:rPr>
              <a:t>concepts</a:t>
            </a:r>
            <a:r>
              <a:rPr lang="en-US" sz="2400">
                <a:solidFill>
                  <a:srgbClr val="FFFFFF"/>
                </a:solidFill>
              </a:rPr>
              <a:t> that the data is built on</a:t>
            </a:r>
          </a:p>
          <a:p>
            <a:pPr lvl="1"/>
            <a:r>
              <a:rPr lang="en-US" sz="2400">
                <a:solidFill>
                  <a:srgbClr val="FFFFFF"/>
                </a:solidFill>
              </a:rPr>
              <a:t>Close to how the users perceive the data</a:t>
            </a:r>
          </a:p>
          <a:p>
            <a:pPr lvl="1"/>
            <a:r>
              <a:rPr lang="en-US" sz="2400">
                <a:solidFill>
                  <a:srgbClr val="FFFFFF"/>
                </a:solidFill>
              </a:rPr>
              <a:t>Here's how it fits into the bigger picture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54D30-6F0A-8D70-2D9D-D001A790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46620" y="114731"/>
            <a:ext cx="7153010" cy="6595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Recall: Conceptual models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674294"/>
          </a:xfrm>
        </p:spPr>
        <p:txBody>
          <a:bodyPr>
            <a:normAutofit/>
          </a:bodyPr>
          <a:lstStyle/>
          <a:p>
            <a:pPr lvl="1"/>
            <a:r>
              <a:rPr lang="en-US" sz="2400">
                <a:solidFill>
                  <a:srgbClr val="FFFFFF"/>
                </a:solidFill>
              </a:rPr>
              <a:t>Model of the </a:t>
            </a:r>
            <a:r>
              <a:rPr lang="en-US" sz="2400" i="1">
                <a:solidFill>
                  <a:srgbClr val="FFFFFF"/>
                </a:solidFill>
              </a:rPr>
              <a:t>concepts</a:t>
            </a:r>
            <a:r>
              <a:rPr lang="en-US" sz="2400">
                <a:solidFill>
                  <a:srgbClr val="FFFFFF"/>
                </a:solidFill>
              </a:rPr>
              <a:t> that the data is built on</a:t>
            </a:r>
          </a:p>
          <a:p>
            <a:pPr lvl="1"/>
            <a:r>
              <a:rPr lang="en-US" sz="2400">
                <a:solidFill>
                  <a:srgbClr val="FFFFFF"/>
                </a:solidFill>
              </a:rPr>
              <a:t>Close to how the users perceive the data</a:t>
            </a:r>
          </a:p>
          <a:p>
            <a:pPr lvl="1"/>
            <a:r>
              <a:rPr lang="en-US" sz="2400">
                <a:solidFill>
                  <a:srgbClr val="FFFFFF"/>
                </a:solidFill>
              </a:rPr>
              <a:t>Here's how it fits into the bigger picture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54D30-6F0A-8D70-2D9D-D001A790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 bwMode="auto">
          <a:xfrm>
            <a:off x="4546620" y="114731"/>
            <a:ext cx="7153010" cy="659546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F50A0-7102-383F-34F0-67817FEAB3E7}"/>
              </a:ext>
            </a:extLst>
          </p:cNvPr>
          <p:cNvSpPr txBox="1"/>
          <p:nvPr/>
        </p:nvSpPr>
        <p:spPr>
          <a:xfrm rot="1984599">
            <a:off x="4019645" y="2990386"/>
            <a:ext cx="8213053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Atlantic Inline" panose="04020805080302030202" pitchFamily="82" charset="0"/>
              </a:rPr>
              <a:t>Whoa, that's a lot of detail. How'd it get so complicated?</a:t>
            </a:r>
          </a:p>
        </p:txBody>
      </p:sp>
    </p:spTree>
    <p:extLst>
      <p:ext uri="{BB962C8B-B14F-4D97-AF65-F5344CB8AC3E}">
        <p14:creationId xmlns:p14="http://schemas.microsoft.com/office/powerpoint/2010/main" val="21608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066B-4420-E7D4-921C-6D8EE9FA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A270-4540-D769-1455-4BCF1B46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1960—</a:t>
            </a:r>
            <a:r>
              <a:rPr lang="en-US">
                <a:solidFill>
                  <a:schemeClr val="accent2"/>
                </a:solidFill>
              </a:rPr>
              <a:t>Charles Bachman </a:t>
            </a:r>
            <a:r>
              <a:rPr lang="en-US"/>
              <a:t>developed </a:t>
            </a:r>
            <a:r>
              <a:rPr lang="en-US">
                <a:solidFill>
                  <a:schemeClr val="accent5"/>
                </a:solidFill>
              </a:rPr>
              <a:t>Integrated Data Store</a:t>
            </a:r>
            <a:r>
              <a:rPr lang="en-US"/>
              <a:t> (IDS) at GE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Database Management System (DBMS)</a:t>
            </a:r>
          </a:p>
          <a:p>
            <a:r>
              <a:rPr lang="en-US"/>
              <a:t>1963—Bachman introduced </a:t>
            </a:r>
            <a:r>
              <a:rPr lang="en-US">
                <a:solidFill>
                  <a:schemeClr val="accent3"/>
                </a:solidFill>
              </a:rPr>
              <a:t>Data Structure Diagrams </a:t>
            </a:r>
            <a:r>
              <a:rPr lang="en-US"/>
              <a:t>to help with design</a:t>
            </a:r>
          </a:p>
          <a:p>
            <a:r>
              <a:rPr lang="en-US"/>
              <a:t>1960s—IBM developed </a:t>
            </a:r>
            <a:r>
              <a:rPr lang="en-US">
                <a:solidFill>
                  <a:schemeClr val="accent6"/>
                </a:solidFill>
              </a:rPr>
              <a:t>Information Management System </a:t>
            </a:r>
            <a:r>
              <a:rPr lang="en-US"/>
              <a:t>(IMS), another DBMS</a:t>
            </a:r>
          </a:p>
          <a:p>
            <a:pPr marL="347663" indent="-2921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/>
              <a:t>These early systems were specialized and expensive, designed by engineers to optimize the performance of computer hardware and software</a:t>
            </a:r>
          </a:p>
          <a:p>
            <a:pPr marL="347663" indent="-2921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Physical models were the only models that existed at this point</a:t>
            </a:r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860AC9-B66D-ED9A-6D14-BB3E962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1" y="0"/>
            <a:ext cx="1298449" cy="19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066B-4420-E7D4-921C-6D8EE9FA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A270-4540-D769-1455-4BCF1B46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292100">
              <a:buFont typeface="Arial" panose="020B0604020202020204" pitchFamily="34" charset="0"/>
              <a:buChar char="•"/>
            </a:pPr>
            <a:r>
              <a:rPr lang="en-US"/>
              <a:t>In the 1970s it became apparent that going from business requirements directly to physical models was too big of a leap</a:t>
            </a:r>
          </a:p>
          <a:p>
            <a:pPr marL="640271" lvl="1" indent="-292100">
              <a:buFont typeface="Arial" panose="020B0604020202020204" pitchFamily="34" charset="0"/>
              <a:buChar char="•"/>
            </a:pPr>
            <a:r>
              <a:rPr lang="en-US"/>
              <a:t>Limitations in naming, mapping between data strucures, and technical concerns were a challenge for business stakeholders to understand</a:t>
            </a:r>
          </a:p>
          <a:p>
            <a:r>
              <a:rPr lang="en-US"/>
              <a:t>1970—E.F. Codd publishes paper introducing the idea of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relational databases</a:t>
            </a:r>
          </a:p>
          <a:p>
            <a:r>
              <a:rPr lang="en-US"/>
              <a:t>1976—Peter Chen introduced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Entity Relationship Diagrams </a:t>
            </a:r>
            <a:r>
              <a:rPr lang="en-US"/>
              <a:t>(ERD)</a:t>
            </a:r>
          </a:p>
          <a:p>
            <a:r>
              <a:rPr lang="en-US"/>
              <a:t>1978—William Kent published </a:t>
            </a:r>
            <a:r>
              <a:rPr lang="en-US" i="1">
                <a:solidFill>
                  <a:schemeClr val="accent3">
                    <a:lumMod val="50000"/>
                  </a:schemeClr>
                </a:solidFill>
              </a:rPr>
              <a:t>Data &amp; Reality</a:t>
            </a:r>
            <a:r>
              <a:rPr lang="en-US"/>
              <a:t>, a seminal book laying a philosophical foundation for data modeling</a:t>
            </a:r>
          </a:p>
          <a:p>
            <a:r>
              <a:rPr lang="en-US"/>
              <a:t>1979—Relational Software, Inc. releases </a:t>
            </a:r>
            <a:r>
              <a:rPr lang="en-US">
                <a:solidFill>
                  <a:srgbClr val="7030A0"/>
                </a:solidFill>
              </a:rPr>
              <a:t>Oracle</a:t>
            </a:r>
            <a:r>
              <a:rPr lang="en-US"/>
              <a:t> database (1</a:t>
            </a:r>
            <a:r>
              <a:rPr lang="en-US" baseline="30000"/>
              <a:t>st</a:t>
            </a:r>
            <a:r>
              <a:rPr lang="en-US"/>
              <a:t> client was CIA)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860AC9-B66D-ED9A-6D14-BB3E962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1" y="0"/>
            <a:ext cx="1298449" cy="19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066B-4420-E7D4-921C-6D8EE9FA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A270-4540-D769-1455-4BCF1B46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292100">
              <a:buFont typeface="Arial" panose="020B0604020202020204" pitchFamily="34" charset="0"/>
              <a:buChar char="•"/>
            </a:pPr>
            <a:r>
              <a:rPr lang="en-US"/>
              <a:t>Logical modeling was introduced as an intermediate layer between business requirements and the physical model</a:t>
            </a:r>
          </a:p>
          <a:p>
            <a:pPr marL="640271" lvl="1" indent="-292100">
              <a:buFont typeface="Arial" panose="020B0604020202020204" pitchFamily="34" charset="0"/>
              <a:buChar char="•"/>
            </a:pPr>
            <a:r>
              <a:rPr lang="en-US"/>
              <a:t>Used common business terms for data elements, and organized around the concept of relations</a:t>
            </a:r>
          </a:p>
          <a:p>
            <a:pPr marL="347663" indent="-292100">
              <a:buFont typeface="Arial" panose="020B0604020202020204" pitchFamily="34" charset="0"/>
              <a:buChar char="•"/>
            </a:pPr>
            <a:r>
              <a:rPr lang="en-US"/>
              <a:t>As business systems continued to grow in complexity two additional abstract layers to the modeling process were later added:</a:t>
            </a:r>
          </a:p>
          <a:p>
            <a:pPr marL="640271" lvl="1" indent="-292100">
              <a:buFont typeface="Arial" panose="020B0604020202020204" pitchFamily="34" charset="0"/>
              <a:buChar char="•"/>
            </a:pPr>
            <a:r>
              <a:rPr lang="en-US"/>
              <a:t>Conceptual modeling</a:t>
            </a:r>
          </a:p>
          <a:p>
            <a:pPr marL="640271" lvl="1" indent="-292100">
              <a:buFont typeface="Arial" panose="020B0604020202020204" pitchFamily="34" charset="0"/>
              <a:buChar char="•"/>
            </a:pPr>
            <a:r>
              <a:rPr lang="en-US"/>
              <a:t>Enterprise architecture</a:t>
            </a:r>
          </a:p>
          <a:p>
            <a:pPr>
              <a:spcBef>
                <a:spcPts val="2400"/>
              </a:spcBef>
            </a:pPr>
            <a:r>
              <a:rPr lang="en-US">
                <a:solidFill>
                  <a:srgbClr val="0070C0"/>
                </a:solidFill>
              </a:rPr>
              <a:t>In practice, these models are now produced in reverse of their historical development.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860AC9-B66D-ED9A-6D14-BB3E962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1" y="0"/>
            <a:ext cx="1298449" cy="19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6912</TotalTime>
  <Words>1519</Words>
  <Application>Microsoft Office PowerPoint</Application>
  <PresentationFormat>Widescreen</PresentationFormat>
  <Paragraphs>247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Adelon-Light</vt:lpstr>
      <vt:lpstr>AR ESSENCE</vt:lpstr>
      <vt:lpstr>Arial</vt:lpstr>
      <vt:lpstr>Atlantic Inline</vt:lpstr>
      <vt:lpstr>Calibri</vt:lpstr>
      <vt:lpstr>Calibri Light</vt:lpstr>
      <vt:lpstr>Constantia</vt:lpstr>
      <vt:lpstr>Speak Pro</vt:lpstr>
      <vt:lpstr>RetrospectVTI</vt:lpstr>
      <vt:lpstr>COMP 1100 Data Modeling &amp; Management</vt:lpstr>
      <vt:lpstr>Peter Chen</vt:lpstr>
      <vt:lpstr>ALERTS</vt:lpstr>
      <vt:lpstr>Entity-Relationship (ER) Model</vt:lpstr>
      <vt:lpstr>Recall: Conceptual models</vt:lpstr>
      <vt:lpstr>Recall: Conceptual models</vt:lpstr>
      <vt:lpstr>Historical Development</vt:lpstr>
      <vt:lpstr>Historical Development</vt:lpstr>
      <vt:lpstr>Historical Development</vt:lpstr>
      <vt:lpstr>Why model?</vt:lpstr>
      <vt:lpstr>ER modeling</vt:lpstr>
      <vt:lpstr>Sample Database Application</vt:lpstr>
      <vt:lpstr>Entities and Attributes</vt:lpstr>
      <vt:lpstr>Entities and Attributes</vt:lpstr>
      <vt:lpstr>Entities and Attributes</vt:lpstr>
      <vt:lpstr>Entities and Attributes</vt:lpstr>
      <vt:lpstr>Attributes</vt:lpstr>
      <vt:lpstr>Attributes</vt:lpstr>
      <vt:lpstr>Attributes</vt:lpstr>
      <vt:lpstr>Attributes</vt:lpstr>
      <vt:lpstr>Key Attributes</vt:lpstr>
      <vt:lpstr>Attributes</vt:lpstr>
      <vt:lpstr>Sample (preliminary) Conceptual Designs</vt:lpstr>
      <vt:lpstr>Relationships</vt:lpstr>
      <vt:lpstr>Relationships</vt:lpstr>
      <vt:lpstr>Relationship Example</vt:lpstr>
      <vt:lpstr>PowerPoint Presentation</vt:lpstr>
      <vt:lpstr>Relationships</vt:lpstr>
      <vt:lpstr>Relationships</vt:lpstr>
      <vt:lpstr>Exercise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64</cp:revision>
  <dcterms:created xsi:type="dcterms:W3CDTF">2021-01-24T03:14:21Z</dcterms:created>
  <dcterms:modified xsi:type="dcterms:W3CDTF">2024-01-18T03:53:51Z</dcterms:modified>
</cp:coreProperties>
</file>